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05" r:id="rId5"/>
  </p:sldIdLst>
  <p:sldSz cx="9144000" cy="5143500" type="screen16x9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859">
          <p15:clr>
            <a:srgbClr val="A4A3A4"/>
          </p15:clr>
        </p15:guide>
        <p15:guide id="3" orient="horz" pos="2504">
          <p15:clr>
            <a:srgbClr val="A4A3A4"/>
          </p15:clr>
        </p15:guide>
        <p15:guide id="4" orient="horz" pos="2777">
          <p15:clr>
            <a:srgbClr val="A4A3A4"/>
          </p15:clr>
        </p15:guide>
        <p15:guide id="5" orient="horz" pos="180">
          <p15:clr>
            <a:srgbClr val="A4A3A4"/>
          </p15:clr>
        </p15:guide>
        <p15:guide id="6" pos="2880">
          <p15:clr>
            <a:srgbClr val="A4A3A4"/>
          </p15:clr>
        </p15:guide>
        <p15:guide id="7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0066"/>
    <a:srgbClr val="3366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195FC4-5318-4E27-A7E3-0FB1F47C7F4B}" v="23" dt="2023-03-24T14:15:09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846" y="108"/>
      </p:cViewPr>
      <p:guideLst>
        <p:guide orient="horz" pos="1620"/>
        <p:guide orient="horz" pos="1859"/>
        <p:guide orient="horz" pos="2504"/>
        <p:guide orient="horz" pos="2777"/>
        <p:guide orient="horz" pos="180"/>
        <p:guide pos="2880"/>
        <p:guide pos="2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Ellaway-Lock" userId="3245fbe0-5812-462b-b56a-2fc3e7412d05" providerId="ADAL" clId="{BE5709D4-EB45-4F09-AD53-469BC13F5E93}"/>
    <pc:docChg chg="delSld">
      <pc:chgData name="Wendy Ellaway-Lock" userId="3245fbe0-5812-462b-b56a-2fc3e7412d05" providerId="ADAL" clId="{BE5709D4-EB45-4F09-AD53-469BC13F5E93}" dt="2023-03-25T12:39:41.694" v="3" actId="47"/>
      <pc:docMkLst>
        <pc:docMk/>
      </pc:docMkLst>
      <pc:sldChg chg="del">
        <pc:chgData name="Wendy Ellaway-Lock" userId="3245fbe0-5812-462b-b56a-2fc3e7412d05" providerId="ADAL" clId="{BE5709D4-EB45-4F09-AD53-469BC13F5E93}" dt="2023-03-25T12:39:39.381" v="0" actId="47"/>
        <pc:sldMkLst>
          <pc:docMk/>
          <pc:sldMk cId="2837165187" sldId="308"/>
        </pc:sldMkLst>
      </pc:sldChg>
      <pc:sldChg chg="del">
        <pc:chgData name="Wendy Ellaway-Lock" userId="3245fbe0-5812-462b-b56a-2fc3e7412d05" providerId="ADAL" clId="{BE5709D4-EB45-4F09-AD53-469BC13F5E93}" dt="2023-03-25T12:39:40.406" v="1" actId="47"/>
        <pc:sldMkLst>
          <pc:docMk/>
          <pc:sldMk cId="3621726998" sldId="309"/>
        </pc:sldMkLst>
      </pc:sldChg>
      <pc:sldChg chg="del">
        <pc:chgData name="Wendy Ellaway-Lock" userId="3245fbe0-5812-462b-b56a-2fc3e7412d05" providerId="ADAL" clId="{BE5709D4-EB45-4F09-AD53-469BC13F5E93}" dt="2023-03-25T12:39:41.070" v="2" actId="47"/>
        <pc:sldMkLst>
          <pc:docMk/>
          <pc:sldMk cId="442078920" sldId="310"/>
        </pc:sldMkLst>
      </pc:sldChg>
      <pc:sldChg chg="del">
        <pc:chgData name="Wendy Ellaway-Lock" userId="3245fbe0-5812-462b-b56a-2fc3e7412d05" providerId="ADAL" clId="{BE5709D4-EB45-4F09-AD53-469BC13F5E93}" dt="2023-03-25T12:39:41.694" v="3" actId="47"/>
        <pc:sldMkLst>
          <pc:docMk/>
          <pc:sldMk cId="1917846578" sldId="3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576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16" tIns="45858" rIns="91716" bIns="4585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9" y="1"/>
            <a:ext cx="2946576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16" tIns="45858" rIns="91716" bIns="4585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226"/>
            <a:ext cx="2946576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16" tIns="45858" rIns="91716" bIns="4585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9" y="9430226"/>
            <a:ext cx="2946576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16" tIns="45858" rIns="91716" bIns="4585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E09FE64-06D3-4573-B1D9-8CEE6A697F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948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576" cy="496412"/>
          </a:xfrm>
          <a:prstGeom prst="rect">
            <a:avLst/>
          </a:prstGeom>
        </p:spPr>
        <p:txBody>
          <a:bodyPr vert="horz" lIns="91716" tIns="45858" rIns="91716" bIns="45858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482" y="1"/>
            <a:ext cx="2946575" cy="496412"/>
          </a:xfrm>
          <a:prstGeom prst="rect">
            <a:avLst/>
          </a:prstGeom>
        </p:spPr>
        <p:txBody>
          <a:bodyPr vert="horz" lIns="91716" tIns="45858" rIns="91716" bIns="45858" rtlCol="0"/>
          <a:lstStyle>
            <a:lvl1pPr algn="r">
              <a:defRPr sz="1200"/>
            </a:lvl1pPr>
          </a:lstStyle>
          <a:p>
            <a:pPr>
              <a:defRPr/>
            </a:pPr>
            <a:fld id="{62B1AED7-5E7E-4B1A-B381-5E9B48BF7D03}" type="datetimeFigureOut">
              <a:rPr lang="en-US"/>
              <a:pPr>
                <a:defRPr/>
              </a:pPr>
              <a:t>3/25/2023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6" tIns="45858" rIns="91716" bIns="45858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6" y="4716710"/>
            <a:ext cx="5438464" cy="4466109"/>
          </a:xfrm>
          <a:prstGeom prst="rect">
            <a:avLst/>
          </a:prstGeom>
        </p:spPr>
        <p:txBody>
          <a:bodyPr vert="horz" lIns="91716" tIns="45858" rIns="91716" bIns="4585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576" cy="496411"/>
          </a:xfrm>
          <a:prstGeom prst="rect">
            <a:avLst/>
          </a:prstGeom>
        </p:spPr>
        <p:txBody>
          <a:bodyPr vert="horz" lIns="91716" tIns="45858" rIns="91716" bIns="4585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482" y="9428630"/>
            <a:ext cx="2946575" cy="496411"/>
          </a:xfrm>
          <a:prstGeom prst="rect">
            <a:avLst/>
          </a:prstGeom>
        </p:spPr>
        <p:txBody>
          <a:bodyPr vert="horz" lIns="91716" tIns="45858" rIns="91716" bIns="45858" rtlCol="0" anchor="b"/>
          <a:lstStyle>
            <a:lvl1pPr algn="r">
              <a:defRPr sz="1200"/>
            </a:lvl1pPr>
          </a:lstStyle>
          <a:p>
            <a:pPr>
              <a:defRPr/>
            </a:pPr>
            <a:fld id="{5EE6810B-A773-44FC-A1E6-FF75F5E83F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5127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6125"/>
            <a:ext cx="66167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5E9744-C471-40FD-A00A-C4A08B692A83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017C1-A957-4244-B48B-FE84279C9D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FC9AE-D5FD-45EC-B8B2-343C5A1870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8FB05-E8F3-46B5-993B-3455A496B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25EA8-B298-42F7-8A80-5A0A9772B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62DE1-3F68-46C2-8546-C1074BC29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BE354-AEAA-4C54-AD82-12EE3FFBC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BB693-F7D3-4FC5-8716-A8BEEA35B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84683-BAE5-4C26-96D3-0DAC5F4453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7AFF4-6AB6-4620-8277-48DABC019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FC2EF-8406-429D-89AE-44E80D3AD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2B3E2-AC00-4D73-99B7-B47D8E3DF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4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4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4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B928F2F-A82E-48B9-A310-69807307D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027"/>
          <p:cNvSpPr txBox="1">
            <a:spLocks noChangeArrowheads="1"/>
          </p:cNvSpPr>
          <p:nvPr/>
        </p:nvSpPr>
        <p:spPr bwMode="auto">
          <a:xfrm>
            <a:off x="243007" y="90421"/>
            <a:ext cx="86579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Seilwaith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Ymwybyddiaeth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Mynediad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| Infrastructure, Awareness and Access</a:t>
            </a:r>
            <a:endParaRPr lang="en-GB" sz="2000" b="1" dirty="0">
              <a:latin typeface="Raleway" panose="020B0003030101060003" pitchFamily="34" charset="0"/>
              <a:cs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876E00-82A1-4E21-A28B-CA685BDCD525}"/>
              </a:ext>
            </a:extLst>
          </p:cNvPr>
          <p:cNvSpPr txBox="1"/>
          <p:nvPr/>
        </p:nvSpPr>
        <p:spPr>
          <a:xfrm>
            <a:off x="150857" y="744647"/>
            <a:ext cx="395331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UcParenR"/>
            </a:pPr>
            <a:r>
              <a:rPr lang="en-GB" sz="1200" b="1" dirty="0">
                <a:effectLst/>
                <a:latin typeface="+mn-lt"/>
                <a:ea typeface="Calibri" panose="020F0502020204030204" pitchFamily="34" charset="0"/>
              </a:rPr>
              <a:t>Coordination:</a:t>
            </a:r>
            <a:r>
              <a:rPr lang="en-GB" sz="1200" i="1" dirty="0">
                <a:effectLst/>
                <a:latin typeface="+mn-lt"/>
                <a:ea typeface="Calibri" panose="020F0502020204030204" pitchFamily="34" charset="0"/>
              </a:rPr>
              <a:t> ESOL co-ordinating and planning groups should be</a:t>
            </a:r>
            <a:r>
              <a:rPr lang="en-GB" sz="12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GB" sz="1200" i="1" dirty="0">
                <a:effectLst/>
                <a:latin typeface="+mn-lt"/>
                <a:ea typeface="Calibri" panose="020F0502020204030204" pitchFamily="34" charset="0"/>
              </a:rPr>
              <a:t>established with lead coordinators and development workers. The role would involve improving collaboration and co-working between providers in a local authority area.</a:t>
            </a:r>
            <a:endParaRPr lang="en-GB" sz="1200" i="1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lphaUcParenR"/>
            </a:pPr>
            <a:endParaRPr lang="en-GB" sz="1200" b="1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lphaUcParenR"/>
            </a:pPr>
            <a:r>
              <a:rPr lang="en-GB" sz="1200" b="1" dirty="0">
                <a:effectLst/>
                <a:latin typeface="+mn-lt"/>
                <a:ea typeface="Calibri" panose="020F0502020204030204" pitchFamily="34" charset="0"/>
              </a:rPr>
              <a:t>Digital information</a:t>
            </a:r>
            <a:r>
              <a:rPr lang="en-GB" sz="1200" b="1" i="1" dirty="0">
                <a:effectLst/>
                <a:latin typeface="+mn-lt"/>
                <a:ea typeface="Calibri" panose="020F0502020204030204" pitchFamily="34" charset="0"/>
              </a:rPr>
              <a:t>:</a:t>
            </a:r>
            <a:r>
              <a:rPr lang="en-GB" sz="1200" i="1" dirty="0">
                <a:effectLst/>
                <a:latin typeface="+mn-lt"/>
                <a:ea typeface="Calibri" panose="020F0502020204030204" pitchFamily="34" charset="0"/>
              </a:rPr>
              <a:t> Each local authority area should develop a digital information page of local providers, with up-to-date details of provision. </a:t>
            </a:r>
            <a:endParaRPr lang="en-GB" sz="12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lphaUcParenR"/>
            </a:pPr>
            <a:endParaRPr lang="en-GB" sz="1200" b="1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lphaUcParenR"/>
            </a:pPr>
            <a:r>
              <a:rPr lang="en-GB" sz="1200" b="1" dirty="0">
                <a:effectLst/>
                <a:latin typeface="+mn-lt"/>
                <a:ea typeface="Calibri" panose="020F0502020204030204" pitchFamily="34" charset="0"/>
              </a:rPr>
              <a:t>National Platform: </a:t>
            </a:r>
            <a:r>
              <a:rPr lang="en-GB" sz="1200" i="1" dirty="0">
                <a:effectLst/>
                <a:latin typeface="+mn-lt"/>
                <a:ea typeface="Calibri" panose="020F0502020204030204" pitchFamily="34" charset="0"/>
              </a:rPr>
              <a:t>A national platform for ESOL and WSOL should be developed. All providers should be encouraged to have a profile on the site to list courses (online and in-person) and a link to their own sites. </a:t>
            </a:r>
            <a:endParaRPr lang="en-GB" sz="1200" i="1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lphaUcParenR"/>
            </a:pPr>
            <a:endParaRPr lang="en-GB" sz="1200" b="1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lphaUcParenR"/>
            </a:pPr>
            <a:r>
              <a:rPr lang="en-GB" sz="1200" b="1" dirty="0">
                <a:effectLst/>
                <a:latin typeface="+mn-lt"/>
                <a:ea typeface="Calibri" panose="020F0502020204030204" pitchFamily="34" charset="0"/>
              </a:rPr>
              <a:t>Creche facilities</a:t>
            </a:r>
            <a:r>
              <a:rPr lang="en-GB" sz="1200" i="1" dirty="0">
                <a:effectLst/>
                <a:latin typeface="+mn-lt"/>
                <a:ea typeface="Calibri" panose="020F0502020204030204" pitchFamily="34" charset="0"/>
              </a:rPr>
              <a:t>:  There should be a review of creche facilities on sites of formal provision. The reasons for a lack of facilities should be investigated and solutions sought.</a:t>
            </a:r>
            <a:endParaRPr lang="en-GB" sz="1200" dirty="0"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EDEBAA-85F3-986C-8A83-CECCB25A0A08}"/>
              </a:ext>
            </a:extLst>
          </p:cNvPr>
          <p:cNvSpPr txBox="1"/>
          <p:nvPr/>
        </p:nvSpPr>
        <p:spPr>
          <a:xfrm>
            <a:off x="4224670" y="744647"/>
            <a:ext cx="437352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6088" lvl="0" indent="-446088">
              <a:tabLst>
                <a:tab pos="457200" algn="l"/>
              </a:tabLst>
            </a:pPr>
            <a:r>
              <a:rPr lang="cy-GB" sz="1200" b="1" dirty="0">
                <a:effectLst/>
                <a:latin typeface="+mn-lt"/>
                <a:ea typeface="Calibri" panose="020F0502020204030204" pitchFamily="34" charset="0"/>
              </a:rPr>
              <a:t>A)	Cydlynu: </a:t>
            </a:r>
            <a:r>
              <a:rPr lang="cy-GB" sz="1200" i="1" dirty="0">
                <a:effectLst/>
                <a:latin typeface="+mn-lt"/>
                <a:ea typeface="Calibri" panose="020F0502020204030204" pitchFamily="34" charset="0"/>
              </a:rPr>
              <a:t>Dylid sefydlu grwpiau cydlynu a chynllunio ESOL gyda chydlynwyr arweiniol a gweithwyr datblygu. Byddai’r rôl yn cynnwys gwella cydweithredu a chydweithio rhwng darparwyr mewn ardal awdurdod lleol.</a:t>
            </a:r>
          </a:p>
          <a:p>
            <a:pPr marL="342900" lvl="0" indent="-342900">
              <a:buFont typeface="+mj-lt"/>
              <a:buAutoNum type="alphaUcPeriod"/>
              <a:tabLst>
                <a:tab pos="457200" algn="l"/>
              </a:tabLst>
            </a:pPr>
            <a:endParaRPr lang="en-GB" sz="12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lphaUcPeriod"/>
              <a:tabLst>
                <a:tab pos="457200" algn="l"/>
              </a:tabLst>
            </a:pPr>
            <a:endParaRPr lang="en-GB" sz="1200" dirty="0">
              <a:effectLst/>
              <a:latin typeface="+mn-lt"/>
              <a:ea typeface="Calibri" panose="020F0502020204030204" pitchFamily="34" charset="0"/>
            </a:endParaRPr>
          </a:p>
          <a:p>
            <a:pPr marL="446088" lvl="0" indent="-446088">
              <a:tabLst>
                <a:tab pos="457200" algn="l"/>
              </a:tabLst>
            </a:pPr>
            <a:r>
              <a:rPr lang="cy-GB" sz="1200" b="1" dirty="0">
                <a:effectLst/>
                <a:latin typeface="+mn-lt"/>
                <a:ea typeface="Calibri" panose="020F0502020204030204" pitchFamily="34" charset="0"/>
              </a:rPr>
              <a:t>B) 	Gwybodaeth Ddigidol: </a:t>
            </a:r>
            <a:r>
              <a:rPr lang="cy-GB" sz="1200" i="1" dirty="0">
                <a:effectLst/>
                <a:latin typeface="+mn-lt"/>
                <a:ea typeface="Calibri" panose="020F0502020204030204" pitchFamily="34" charset="0"/>
              </a:rPr>
              <a:t>Dylai pob ardal awdurdod lleol ddatblygu tudalen gwybodaeth ddigidol o ddarparwyr lleol, gyda manylion cyfredol o ddarpariaeth.</a:t>
            </a:r>
            <a:endParaRPr lang="en-GB" sz="12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lphaUcPeriod"/>
              <a:tabLst>
                <a:tab pos="457200" algn="l"/>
              </a:tabLst>
            </a:pPr>
            <a:endParaRPr lang="cy-GB" sz="1200" b="1" dirty="0">
              <a:effectLst/>
              <a:latin typeface="+mn-lt"/>
              <a:ea typeface="Calibri" panose="020F0502020204030204" pitchFamily="34" charset="0"/>
            </a:endParaRPr>
          </a:p>
          <a:p>
            <a:pPr marL="446088" lvl="0" indent="-446088">
              <a:tabLst>
                <a:tab pos="457200" algn="l"/>
              </a:tabLst>
            </a:pPr>
            <a:r>
              <a:rPr lang="cy-GB" sz="1200" b="1" dirty="0">
                <a:effectLst/>
                <a:latin typeface="+mn-lt"/>
                <a:ea typeface="Calibri" panose="020F0502020204030204" pitchFamily="34" charset="0"/>
              </a:rPr>
              <a:t>C) 	Llwyfan Cenedlaethol: </a:t>
            </a:r>
            <a:r>
              <a:rPr lang="cy-GB" sz="1200" i="1" dirty="0">
                <a:effectLst/>
                <a:latin typeface="+mn-lt"/>
                <a:ea typeface="Calibri" panose="020F0502020204030204" pitchFamily="34" charset="0"/>
              </a:rPr>
              <a:t>Dylid datblygu llwyfan cenedlaethol ar gyfer ESOL a WSOL. Dylid annog pob darparydd i gael proffil ar y safle i restru cyrsiau (ar-lein ac wyneb yn wyneb) a dolen i’w safleoedd eu hunain.</a:t>
            </a:r>
            <a:endParaRPr lang="en-GB" sz="1200" dirty="0">
              <a:effectLst/>
              <a:latin typeface="+mn-lt"/>
              <a:ea typeface="Calibri" panose="020F0502020204030204" pitchFamily="34" charset="0"/>
            </a:endParaRPr>
          </a:p>
          <a:p>
            <a:pPr lvl="0">
              <a:tabLst>
                <a:tab pos="457200" algn="l"/>
              </a:tabLst>
            </a:pPr>
            <a:endParaRPr lang="cy-GB" sz="1200" b="1" dirty="0">
              <a:latin typeface="+mn-lt"/>
              <a:ea typeface="Calibri" panose="020F0502020204030204" pitchFamily="34" charset="0"/>
            </a:endParaRPr>
          </a:p>
          <a:p>
            <a:pPr lvl="0">
              <a:tabLst>
                <a:tab pos="457200" algn="l"/>
              </a:tabLst>
            </a:pPr>
            <a:endParaRPr lang="cy-GB" sz="1200" b="1" dirty="0">
              <a:effectLst/>
              <a:latin typeface="+mn-lt"/>
              <a:ea typeface="Calibri" panose="020F0502020204030204" pitchFamily="34" charset="0"/>
            </a:endParaRPr>
          </a:p>
          <a:p>
            <a:pPr marL="446088" lvl="0" indent="-446088">
              <a:tabLst>
                <a:tab pos="457200" algn="l"/>
              </a:tabLst>
            </a:pPr>
            <a:r>
              <a:rPr lang="cy-GB" sz="1200" b="1" dirty="0">
                <a:latin typeface="+mn-lt"/>
                <a:ea typeface="Calibri" panose="020F0502020204030204" pitchFamily="34" charset="0"/>
              </a:rPr>
              <a:t>D) 	</a:t>
            </a:r>
            <a:r>
              <a:rPr lang="cy-GB" sz="1200" b="1" dirty="0">
                <a:effectLst/>
                <a:latin typeface="+mn-lt"/>
                <a:ea typeface="Calibri" panose="020F0502020204030204" pitchFamily="34" charset="0"/>
              </a:rPr>
              <a:t>Cyfleusterau creche: </a:t>
            </a:r>
            <a:r>
              <a:rPr lang="cy-GB" sz="1200" i="1" dirty="0">
                <a:effectLst/>
                <a:latin typeface="+mn-lt"/>
                <a:ea typeface="Calibri" panose="020F0502020204030204" pitchFamily="34" charset="0"/>
              </a:rPr>
              <a:t>Dylai fod adolygiad o gyfleusterau creche ar safleoedd o ddarpariaeth ffurfiol. Dylid ymchwilio’r rheswm dros ddiffyg cyfleusterau a cheisio datrysiadau.</a:t>
            </a:r>
            <a:endParaRPr lang="en-GB" sz="1200" dirty="0">
              <a:effectLst/>
              <a:latin typeface="+mn-lt"/>
              <a:ea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FC3E63E4D8F4385B81D516F46FF7B" ma:contentTypeVersion="20" ma:contentTypeDescription="Create a new document." ma:contentTypeScope="" ma:versionID="6dfc863fcb2d8fb2da60e4ace4213638">
  <xsd:schema xmlns:xsd="http://www.w3.org/2001/XMLSchema" xmlns:xs="http://www.w3.org/2001/XMLSchema" xmlns:p="http://schemas.microsoft.com/office/2006/metadata/properties" xmlns:ns2="d4127354-1402-4f1d-ba7f-e03d5a775dfb" xmlns:ns3="4d17e478-008a-4402-85c5-ebf269caa205" targetNamespace="http://schemas.microsoft.com/office/2006/metadata/properties" ma:root="true" ma:fieldsID="23f60126105b277972e7f1cf506916a4" ns2:_="" ns3:_="">
    <xsd:import namespace="d4127354-1402-4f1d-ba7f-e03d5a775dfb"/>
    <xsd:import namespace="4d17e478-008a-4402-85c5-ebf269caa2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n64937230ee64525b7a5f9fa9f9166d9" minOccurs="0"/>
                <xsd:element ref="ns2:TaxCatchAll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description="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7e478-008a-4402-85c5-ebf269caa2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64937230ee64525b7a5f9fa9f9166d9" ma:index="13" nillable="true" ma:taxonomy="true" ma:internalName="n64937230ee64525b7a5f9fa9f9166d9" ma:taxonomyFieldName="Project_x0020_Code" ma:displayName="Project Code" ma:default="" ma:fieldId="{76493723-0ee6-4525-b7a5-f9fa9f9166d9}" ma:sspId="842bce91-9457-43a8-9e1d-1612484c2ab9" ma:termSetId="228f0c69-32b8-40de-b53a-137d3de446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n64937230ee64525b7a5f9fa9f9166d9 xmlns="4d17e478-008a-4402-85c5-ebf269caa205">
      <Terms xmlns="http://schemas.microsoft.com/office/infopath/2007/PartnerControls"/>
    </n64937230ee64525b7a5f9fa9f9166d9>
    <lcf76f155ced4ddcb4097134ff3c332f xmlns="4d17e478-008a-4402-85c5-ebf269caa20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97B3BD-2E69-46C9-AAE8-C2E1AAE0FDDE}"/>
</file>

<file path=customXml/itemProps2.xml><?xml version="1.0" encoding="utf-8"?>
<ds:datastoreItem xmlns:ds="http://schemas.openxmlformats.org/officeDocument/2006/customXml" ds:itemID="{E7C43C9D-EDAB-4CFF-B419-925E312DDB21}">
  <ds:schemaRefs>
    <ds:schemaRef ds:uri="http://purl.org/dc/terms/"/>
    <ds:schemaRef ds:uri="4d17e478-008a-4402-85c5-ebf269caa205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d4127354-1402-4f1d-ba7f-e03d5a775dfb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C5C97FC-90B1-4ABD-AC84-BAF025DC05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271</Words>
  <Application>Microsoft Office PowerPoint</Application>
  <PresentationFormat>On-screen Show (16:9)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Raleway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TABS</dc:creator>
  <cp:lastModifiedBy>Wendy Ellaway-Lock</cp:lastModifiedBy>
  <cp:revision>3</cp:revision>
  <cp:lastPrinted>2016-06-16T11:29:14Z</cp:lastPrinted>
  <dcterms:created xsi:type="dcterms:W3CDTF">2002-09-12T12:27:46Z</dcterms:created>
  <dcterms:modified xsi:type="dcterms:W3CDTF">2023-03-25T12:39:42Z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0x010100513FC3E63E4D8F4385B81D516F46FF7B</vt:lpwstr>
  </property>
  <property fmtid="{D5CDD505-2E9C-101B-9397-08002B2CF9AE}" pid="3" name="Project Code">
    <vt:lpwstr/>
  </property>
  <property fmtid="{D5CDD505-2E9C-101B-9397-08002B2CF9AE}" pid="4" name="MediaServiceImageTags">
    <vt:lpwstr/>
  </property>
</Properties>
</file>