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4"/>
  </p:notesMasterIdLst>
  <p:sldIdLst>
    <p:sldId id="257" r:id="rId5"/>
    <p:sldId id="344" r:id="rId6"/>
    <p:sldId id="354" r:id="rId7"/>
    <p:sldId id="355" r:id="rId8"/>
    <p:sldId id="356" r:id="rId9"/>
    <p:sldId id="357" r:id="rId10"/>
    <p:sldId id="358" r:id="rId11"/>
    <p:sldId id="359" r:id="rId12"/>
    <p:sldId id="3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8CCCB4-82FA-4730-8D21-8C9B9477575A}" v="417" dt="2023-02-27T09:18:53.1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8250D-78BE-49CD-9EE7-69DFF37DB232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E2B1C-B710-42CC-A00D-65736E6EE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001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370A3-05CB-4FCA-AA5C-46CDC3C5FC1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377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370A3-05CB-4FCA-AA5C-46CDC3C5FC1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398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370A3-05CB-4FCA-AA5C-46CDC3C5FC1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483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370A3-05CB-4FCA-AA5C-46CDC3C5FC1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370A3-05CB-4FCA-AA5C-46CDC3C5FC1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1259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370A3-05CB-4FCA-AA5C-46CDC3C5FC1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413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370A3-05CB-4FCA-AA5C-46CDC3C5FC1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440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370A3-05CB-4FCA-AA5C-46CDC3C5FC1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972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370A3-05CB-4FCA-AA5C-46CDC3C5FC1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941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2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79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57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48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37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329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58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2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29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45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6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5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203" y="-106877"/>
            <a:ext cx="12604071" cy="7089568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914400" y="3205604"/>
            <a:ext cx="6299200" cy="1789395"/>
          </a:xfrm>
          <a:prstGeom prst="rect">
            <a:avLst/>
          </a:prstGeom>
          <a:solidFill>
            <a:schemeClr val="accent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28" y="3067425"/>
            <a:ext cx="6697472" cy="201104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317480" y="1540550"/>
            <a:ext cx="2199388" cy="1625075"/>
          </a:xfrm>
          <a:prstGeom prst="rect">
            <a:avLst/>
          </a:pr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" y="573288"/>
            <a:ext cx="10058400" cy="7189159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BA8740F7-6090-41FD-9666-2E9AECA12C34}"/>
              </a:ext>
            </a:extLst>
          </p:cNvPr>
          <p:cNvSpPr txBox="1">
            <a:spLocks/>
          </p:cNvSpPr>
          <p:nvPr/>
        </p:nvSpPr>
        <p:spPr>
          <a:xfrm>
            <a:off x="2573810" y="5679976"/>
            <a:ext cx="5971348" cy="8747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72648" indent="-190496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4333" indent="-170256" algn="l" rtl="0" eaLnBrk="0" fontAlgn="base" hangingPunct="0">
              <a:spcBef>
                <a:spcPts val="244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17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2" indent="-170256" algn="l" rtl="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6039" indent="-170256" algn="l" rtl="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7484" indent="-170256" algn="l" rtl="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0090" indent="-171442" algn="l" rtl="0" eaLnBrk="1" latinLnBrk="0" hangingPunct="1">
              <a:spcBef>
                <a:spcPts val="263"/>
              </a:spcBef>
              <a:buClr>
                <a:schemeClr val="accent3"/>
              </a:buClr>
              <a:buFont typeface="Wingdings 2"/>
              <a:buChar char=""/>
              <a:defRPr kumimoji="0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532" indent="-171442" algn="l" rtl="0" eaLnBrk="1" latinLnBrk="0" hangingPunct="1">
              <a:spcBef>
                <a:spcPts val="263"/>
              </a:spcBef>
              <a:buClr>
                <a:schemeClr val="accent3"/>
              </a:buClr>
              <a:buFont typeface="Wingdings 2"/>
              <a:buChar char=""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42974" indent="-171442" algn="l" rtl="0" eaLnBrk="1" latinLnBrk="0" hangingPunct="1">
              <a:spcBef>
                <a:spcPts val="263"/>
              </a:spcBef>
              <a:buClr>
                <a:schemeClr val="accent3"/>
              </a:buClr>
              <a:buFont typeface="Wingdings 2"/>
              <a:buChar char=""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415" indent="-171442" algn="l" rtl="0" eaLnBrk="1" latinLnBrk="0" hangingPunct="1">
              <a:spcBef>
                <a:spcPts val="263"/>
              </a:spcBef>
              <a:buClr>
                <a:schemeClr val="accent3"/>
              </a:buClr>
              <a:buFont typeface="Wingdings 2"/>
              <a:buChar char=""/>
              <a:defRPr kumimoji="0"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272648" marR="0" lvl="0" indent="-190496" algn="l" defTabSz="914400" rtl="0" eaLnBrk="0" fontAlgn="base" latinLnBrk="0" hangingPunct="0">
              <a:lnSpc>
                <a:spcPts val="1900"/>
              </a:lnSpc>
              <a:spcBef>
                <a:spcPts val="300"/>
              </a:spcBef>
              <a:spcAft>
                <a:spcPct val="0"/>
              </a:spcAft>
              <a:buClr>
                <a:srgbClr val="2DA2BF"/>
              </a:buClr>
              <a:buSzPct val="68000"/>
              <a:buFont typeface="Wingdings 3" panose="05040102010807070707" pitchFamily="18" charset="2"/>
              <a:buChar char=""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42A0D98-3C26-4926-A121-B4E795F7BDCC}"/>
              </a:ext>
            </a:extLst>
          </p:cNvPr>
          <p:cNvSpPr txBox="1">
            <a:spLocks/>
          </p:cNvSpPr>
          <p:nvPr/>
        </p:nvSpPr>
        <p:spPr>
          <a:xfrm>
            <a:off x="1386436" y="5560671"/>
            <a:ext cx="9144000" cy="13042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75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75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75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75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75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342884" algn="l" rtl="0" fontAlgn="base">
              <a:spcBef>
                <a:spcPct val="0"/>
              </a:spcBef>
              <a:spcAft>
                <a:spcPct val="0"/>
              </a:spcAft>
              <a:defRPr sz="3075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685766" algn="l" rtl="0" fontAlgn="base">
              <a:spcBef>
                <a:spcPct val="0"/>
              </a:spcBef>
              <a:spcAft>
                <a:spcPct val="0"/>
              </a:spcAft>
              <a:defRPr sz="3075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028649" algn="l" rtl="0" fontAlgn="base">
              <a:spcBef>
                <a:spcPct val="0"/>
              </a:spcBef>
              <a:spcAft>
                <a:spcPct val="0"/>
              </a:spcAft>
              <a:defRPr sz="3075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371532" algn="l" rtl="0" fontAlgn="base">
              <a:spcBef>
                <a:spcPct val="0"/>
              </a:spcBef>
              <a:spcAft>
                <a:spcPct val="0"/>
              </a:spcAft>
              <a:defRPr sz="3075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lvl="0">
              <a:lnSpc>
                <a:spcPct val="120000"/>
              </a:lnSpc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B64CFB-2877-9A49-416F-E149FE2D83B3}"/>
              </a:ext>
            </a:extLst>
          </p:cNvPr>
          <p:cNvSpPr txBox="1"/>
          <p:nvPr/>
        </p:nvSpPr>
        <p:spPr>
          <a:xfrm>
            <a:off x="914400" y="3198372"/>
            <a:ext cx="62982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</a:rPr>
              <a:t>Addysg </a:t>
            </a:r>
            <a:r>
              <a:rPr lang="en-GB" sz="2400" b="1" dirty="0" err="1" smtClean="0">
                <a:solidFill>
                  <a:schemeClr val="bg1"/>
                </a:solidFill>
              </a:rPr>
              <a:t>Oedolion</a:t>
            </a:r>
            <a:r>
              <a:rPr lang="en-GB" sz="2400" b="1" dirty="0" smtClean="0">
                <a:solidFill>
                  <a:schemeClr val="bg1"/>
                </a:solidFill>
              </a:rPr>
              <a:t> </a:t>
            </a:r>
            <a:r>
              <a:rPr lang="en-GB" sz="2400" b="1" dirty="0" err="1" smtClean="0">
                <a:solidFill>
                  <a:schemeClr val="bg1"/>
                </a:solidFill>
              </a:rPr>
              <a:t>Cymru</a:t>
            </a:r>
            <a:endParaRPr lang="en-GB" sz="2400" b="1" dirty="0" smtClean="0">
              <a:solidFill>
                <a:schemeClr val="bg1"/>
              </a:solidFill>
            </a:endParaRPr>
          </a:p>
          <a:p>
            <a:r>
              <a:rPr lang="en-GB" sz="2400" b="1" dirty="0" err="1" smtClean="0">
                <a:solidFill>
                  <a:schemeClr val="bg1"/>
                </a:solidFill>
              </a:rPr>
              <a:t>Prosiect</a:t>
            </a:r>
            <a:r>
              <a:rPr lang="en-GB" sz="2400" b="1" dirty="0" smtClean="0">
                <a:solidFill>
                  <a:schemeClr val="bg1"/>
                </a:solidFill>
              </a:rPr>
              <a:t> </a:t>
            </a:r>
            <a:r>
              <a:rPr lang="en-GB" sz="2400" b="1" dirty="0" err="1" smtClean="0">
                <a:solidFill>
                  <a:schemeClr val="bg1"/>
                </a:solidFill>
              </a:rPr>
              <a:t>Camau</a:t>
            </a:r>
            <a:r>
              <a:rPr lang="en-GB" sz="2400" b="1" dirty="0" smtClean="0">
                <a:solidFill>
                  <a:schemeClr val="bg1"/>
                </a:solidFill>
              </a:rPr>
              <a:t> at </a:t>
            </a:r>
            <a:r>
              <a:rPr lang="en-GB" sz="2400" b="1" dirty="0" err="1" smtClean="0">
                <a:solidFill>
                  <a:schemeClr val="bg1"/>
                </a:solidFill>
              </a:rPr>
              <a:t>Integreiddio</a:t>
            </a:r>
            <a:r>
              <a:rPr lang="en-GB" sz="2400" b="1" dirty="0" smtClean="0">
                <a:solidFill>
                  <a:schemeClr val="bg1"/>
                </a:solidFill>
              </a:rPr>
              <a:t> </a:t>
            </a:r>
            <a:r>
              <a:rPr lang="en-GB" sz="2400" b="1" dirty="0" err="1" smtClean="0">
                <a:solidFill>
                  <a:schemeClr val="bg1"/>
                </a:solidFill>
              </a:rPr>
              <a:t>Llwyddianus</a:t>
            </a:r>
            <a:endParaRPr lang="en-GB" sz="2400" b="1" dirty="0" smtClean="0">
              <a:solidFill>
                <a:schemeClr val="bg1"/>
              </a:solidFill>
            </a:endParaRPr>
          </a:p>
          <a:p>
            <a:r>
              <a:rPr lang="en-GB" sz="2400" b="1" dirty="0" smtClean="0">
                <a:solidFill>
                  <a:schemeClr val="bg1"/>
                </a:solidFill>
              </a:rPr>
              <a:t>Adult Learning Wales</a:t>
            </a:r>
          </a:p>
          <a:p>
            <a:r>
              <a:rPr lang="en-GB" sz="2400" b="1" dirty="0" smtClean="0">
                <a:solidFill>
                  <a:schemeClr val="bg1"/>
                </a:solidFill>
              </a:rPr>
              <a:t>Steps to Integration Success Project</a:t>
            </a:r>
            <a:endParaRPr lang="en-GB" sz="2400" b="1" dirty="0">
              <a:solidFill>
                <a:schemeClr val="bg1"/>
              </a:solidFill>
            </a:endParaRPr>
          </a:p>
          <a:p>
            <a:r>
              <a:rPr lang="en-GB" sz="2400" b="1" dirty="0" smtClean="0">
                <a:solidFill>
                  <a:schemeClr val="bg1"/>
                </a:solidFill>
              </a:rPr>
              <a:t> 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51" y="5858087"/>
            <a:ext cx="1294754" cy="8883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86436" y="5886759"/>
            <a:ext cx="7544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</a:rPr>
              <a:t>Ariennir y </a:t>
            </a:r>
            <a:r>
              <a:rPr lang="en-GB" sz="1200" dirty="0" err="1" smtClean="0">
                <a:solidFill>
                  <a:schemeClr val="bg1"/>
                </a:solidFill>
              </a:rPr>
              <a:t>prosiect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hwn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yn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rhannol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trwy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Gronfa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Integreiddio</a:t>
            </a:r>
            <a:r>
              <a:rPr lang="en-GB" sz="1200" dirty="0" smtClean="0">
                <a:solidFill>
                  <a:schemeClr val="bg1"/>
                </a:solidFill>
              </a:rPr>
              <a:t> ac </a:t>
            </a:r>
            <a:r>
              <a:rPr lang="en-GB" sz="1200" dirty="0" err="1" smtClean="0">
                <a:solidFill>
                  <a:schemeClr val="bg1"/>
                </a:solidFill>
              </a:rPr>
              <a:t>Ymfudo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Lloches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yr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Undeb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Ewropeaidd</a:t>
            </a:r>
            <a:r>
              <a:rPr lang="en-GB" sz="1200" dirty="0" smtClean="0">
                <a:solidFill>
                  <a:schemeClr val="bg1"/>
                </a:solidFill>
              </a:rPr>
              <a:t>.  </a:t>
            </a:r>
            <a:r>
              <a:rPr lang="en-GB" sz="1200" dirty="0" err="1" smtClean="0">
                <a:solidFill>
                  <a:schemeClr val="bg1"/>
                </a:solidFill>
              </a:rPr>
              <a:t>Er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mwyn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rheoli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llif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ymfudiad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yn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fwy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effeithlon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ledled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yr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Undeb</a:t>
            </a:r>
            <a:r>
              <a:rPr lang="en-GB" sz="1200" dirty="0" smtClean="0">
                <a:solidFill>
                  <a:schemeClr val="bg1"/>
                </a:solidFill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</a:rPr>
              <a:t>Ewropeaidd</a:t>
            </a:r>
            <a:r>
              <a:rPr lang="en-GB" sz="12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GB" sz="1200" dirty="0" smtClean="0">
                <a:solidFill>
                  <a:schemeClr val="bg1"/>
                </a:solidFill>
              </a:rPr>
              <a:t>This project is part-funded through the European Union Asylum Migration and Integration Fund.  Making management of migration flows more efficient across the European Union.</a:t>
            </a:r>
            <a:endParaRPr lang="en-GB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8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BB75F4-50A4-4F86-BF22-61272200E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1" y="257585"/>
            <a:ext cx="7904834" cy="1077578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2932A9F2-99D7-4ABD-ABD5-FC1A3840609E}"/>
              </a:ext>
            </a:extLst>
          </p:cNvPr>
          <p:cNvSpPr txBox="1">
            <a:spLocks/>
          </p:cNvSpPr>
          <p:nvPr/>
        </p:nvSpPr>
        <p:spPr bwMode="auto">
          <a:xfrm>
            <a:off x="529413" y="459331"/>
            <a:ext cx="9234631" cy="793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63530" indent="-253994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9110" indent="-227008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1385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997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120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09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298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5886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Cyflwyniad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i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Brosiect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Camau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at </a:t>
            </a:r>
            <a:r>
              <a:rPr kumimoji="0" lang="en-GB" sz="1800" b="1" i="0" u="none" strike="noStrike" kern="1200" cap="none" spc="0" normalizeH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Integreiddio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Llwyddianus</a:t>
            </a:r>
            <a:endParaRPr kumimoji="0" lang="en-GB" sz="1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Introduction to Steps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to Integration Success Project</a:t>
            </a: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5569A-02A2-42DE-9493-D5332C4AF908}"/>
              </a:ext>
            </a:extLst>
          </p:cNvPr>
          <p:cNvSpPr txBox="1"/>
          <p:nvPr/>
        </p:nvSpPr>
        <p:spPr>
          <a:xfrm>
            <a:off x="529413" y="1190707"/>
            <a:ext cx="1066170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 panose="02000506040000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lvl="1"/>
            <a:endParaRPr lang="en-GB" dirty="0">
              <a:ea typeface="+mn-lt"/>
              <a:cs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Ariennir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gan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Gronfa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Integreiddio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ac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Ymfudo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Lloches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yr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Undeb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Ewropeaidd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Nod y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prosiect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- 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darparu’r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sgiliau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, y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wybodaeth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, y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cyfleoedd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a’r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cymorth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i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wladolon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y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tu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allan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i’r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UE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a’r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tu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allan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i’r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AEE,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gan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gynnwys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ffoaduriaid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,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i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ddod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yn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fwy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integredig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i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gymdeithas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y DU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Ers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2020,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mae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688 o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unigolion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sy’n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byw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yng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Nghymru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wedi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cael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cymorth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drwy’r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prosiect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Rhagwelir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y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bydd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y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prosiect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yn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cau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ym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mis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Rhagfyr</a:t>
            </a:r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 2023.</a:t>
            </a:r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pPr marL="0" indent="0">
              <a:buNone/>
            </a:pPr>
            <a:endParaRPr lang="en-GB" sz="2000" dirty="0">
              <a:solidFill>
                <a:srgbClr val="002060"/>
              </a:solidFill>
              <a:latin typeface="FS Me" panose="02000506040000020004" pitchFamily="50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Funded by the European Union Asylum Migration and Integration 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Fund.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Project aim – to provide non-EU and non-EEA nationals, including refugees, the skills, knowledge, opportunities and support to become more integrated into UK society.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Since 2020, 688 individuals living in Wales have received support through the project.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The project is expected to close in December 2023.</a:t>
            </a:r>
          </a:p>
          <a:p>
            <a:endParaRPr lang="en-GB" sz="2000" dirty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111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BB75F4-50A4-4F86-BF22-61272200E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1" y="257585"/>
            <a:ext cx="7904834" cy="1077578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2932A9F2-99D7-4ABD-ABD5-FC1A3840609E}"/>
              </a:ext>
            </a:extLst>
          </p:cNvPr>
          <p:cNvSpPr txBox="1">
            <a:spLocks/>
          </p:cNvSpPr>
          <p:nvPr/>
        </p:nvSpPr>
        <p:spPr bwMode="auto">
          <a:xfrm>
            <a:off x="529413" y="459331"/>
            <a:ext cx="9234631" cy="793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63530" indent="-253994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9110" indent="-227008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1385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997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120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09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298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5886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Cyflwyniad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i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Brosiect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Camau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at </a:t>
            </a:r>
            <a:r>
              <a:rPr kumimoji="0" lang="en-GB" sz="1800" b="1" i="0" u="none" strike="noStrike" kern="1200" cap="none" spc="0" normalizeH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Integreiddio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Llwyddianus</a:t>
            </a:r>
            <a:endParaRPr kumimoji="0" lang="en-GB" sz="1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Introduction to Steps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to Integration Success Project</a:t>
            </a: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5569A-02A2-42DE-9493-D5332C4AF908}"/>
              </a:ext>
            </a:extLst>
          </p:cNvPr>
          <p:cNvSpPr txBox="1"/>
          <p:nvPr/>
        </p:nvSpPr>
        <p:spPr>
          <a:xfrm>
            <a:off x="529413" y="1190707"/>
            <a:ext cx="1066170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 panose="02000506040000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lvl="1"/>
            <a:endParaRPr lang="en-GB" dirty="0">
              <a:ea typeface="+mn-lt"/>
              <a:cs typeface="+mn-lt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4294967295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418" y="1368241"/>
            <a:ext cx="3690453" cy="5214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876" y="1329974"/>
            <a:ext cx="3716630" cy="5252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523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BB75F4-50A4-4F86-BF22-61272200E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1" y="257585"/>
            <a:ext cx="7904834" cy="1077578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2932A9F2-99D7-4ABD-ABD5-FC1A3840609E}"/>
              </a:ext>
            </a:extLst>
          </p:cNvPr>
          <p:cNvSpPr txBox="1">
            <a:spLocks/>
          </p:cNvSpPr>
          <p:nvPr/>
        </p:nvSpPr>
        <p:spPr bwMode="auto">
          <a:xfrm>
            <a:off x="529413" y="459331"/>
            <a:ext cx="9234631" cy="793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63530" indent="-253994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9110" indent="-227008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1385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997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120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09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298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5886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Gweithgareddau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Presennol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a </a:t>
            </a:r>
            <a:r>
              <a:rPr kumimoji="0" lang="en-GB" sz="1800" b="1" i="0" u="none" strike="noStrike" kern="1200" cap="none" spc="0" normalizeH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Gorffennol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ac Enghreifftiau o </a:t>
            </a: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Arloesi</a:t>
            </a:r>
            <a:endParaRPr kumimoji="0" lang="en-GB" sz="1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Current and Past Activities and Examples of Innovation</a:t>
            </a:r>
            <a:endParaRPr kumimoji="0" lang="en-GB" sz="1800" b="1" i="0" u="none" strike="noStrike" kern="1200" cap="none" spc="0" normalizeH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5569A-02A2-42DE-9493-D5332C4AF908}"/>
              </a:ext>
            </a:extLst>
          </p:cNvPr>
          <p:cNvSpPr txBox="1"/>
          <p:nvPr/>
        </p:nvSpPr>
        <p:spPr>
          <a:xfrm>
            <a:off x="529413" y="1190707"/>
            <a:ext cx="1066170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 panose="02000506040000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lvl="1"/>
            <a:endParaRPr lang="en-GB" dirty="0">
              <a:ea typeface="+mn-lt"/>
              <a:cs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Fy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Nyddiadur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Lluniau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Ramadan (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ystod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Covid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).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Cymraeg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i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Siaradwyr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Ieithoedd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Eraill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(CSIE)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wyneb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wyneb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ac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ar-lein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Cymraeg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i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Siaradwyr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Ieithoedd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Eraill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(CSIE)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ar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leoliad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SSIE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ar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gyfer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Theori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Gyrru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Rhannu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eich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Ieithoedd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Clybiau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Sgwrsio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Teithiau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ac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ymweliadau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My Ramadan Photo Diary (during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Covid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).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Face-to-face and online Welsh for Speakers of other Languages (WSOL).</a:t>
            </a:r>
            <a:endParaRPr lang="en-GB" sz="2000" dirty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Welsh for Speakers of other Languages (WSOL) on location.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ESOL for Driving Theory.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Share your Languages.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Conversation Clubs.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Trips and visits.</a:t>
            </a:r>
          </a:p>
          <a:p>
            <a:pPr marL="0" indent="0">
              <a:buNone/>
            </a:pPr>
            <a:endParaRPr lang="en-GB" sz="2000" dirty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986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BB75F4-50A4-4F86-BF22-61272200E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1" y="257585"/>
            <a:ext cx="7904834" cy="1077578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2932A9F2-99D7-4ABD-ABD5-FC1A3840609E}"/>
              </a:ext>
            </a:extLst>
          </p:cNvPr>
          <p:cNvSpPr txBox="1">
            <a:spLocks/>
          </p:cNvSpPr>
          <p:nvPr/>
        </p:nvSpPr>
        <p:spPr bwMode="auto">
          <a:xfrm>
            <a:off x="529413" y="459331"/>
            <a:ext cx="9234631" cy="793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63530" indent="-253994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9110" indent="-227008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1385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997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120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09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298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5886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Y </a:t>
            </a: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Prosiect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ar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Waith</a:t>
            </a:r>
            <a:endParaRPr kumimoji="0" lang="en-GB" sz="1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The Project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in Action</a:t>
            </a: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5569A-02A2-42DE-9493-D5332C4AF908}"/>
              </a:ext>
            </a:extLst>
          </p:cNvPr>
          <p:cNvSpPr txBox="1"/>
          <p:nvPr/>
        </p:nvSpPr>
        <p:spPr>
          <a:xfrm>
            <a:off x="529413" y="1190707"/>
            <a:ext cx="1066170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 panose="02000506040000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lvl="1"/>
            <a:endParaRPr lang="en-GB" dirty="0">
              <a:ea typeface="+mn-lt"/>
              <a:cs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7010400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endParaRPr lang="en-GB" sz="2000" dirty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853" y="1743752"/>
            <a:ext cx="4838928" cy="3629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723853" y="5545402"/>
            <a:ext cx="38903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Dosbarth CSIE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yn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yr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Eisteddfod.</a:t>
            </a:r>
          </a:p>
          <a:p>
            <a:endParaRPr lang="en-GB" sz="14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WSOL class delivered at the Eisteddfod.</a:t>
            </a:r>
            <a:endParaRPr lang="en-GB" sz="1400" dirty="0">
              <a:solidFill>
                <a:srgbClr val="002060"/>
              </a:solidFill>
              <a:latin typeface="FS Me" panose="02000506040000020004" pitchFamily="50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13" y="1536909"/>
            <a:ext cx="3856655" cy="5142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386068" y="3308796"/>
            <a:ext cx="20751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Dosbarth CSIE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yn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yr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ysgoldy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yn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Sain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Ffagan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endParaRPr lang="en-GB" sz="14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WSOL class delivered from the school house at Saint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Fagans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  <a:endParaRPr lang="en-GB" sz="1400" dirty="0">
              <a:solidFill>
                <a:srgbClr val="002060"/>
              </a:solidFill>
              <a:latin typeface="FS Me" panose="0200050604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69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BB75F4-50A4-4F86-BF22-61272200E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1" y="257585"/>
            <a:ext cx="7904834" cy="1077578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2932A9F2-99D7-4ABD-ABD5-FC1A3840609E}"/>
              </a:ext>
            </a:extLst>
          </p:cNvPr>
          <p:cNvSpPr txBox="1">
            <a:spLocks/>
          </p:cNvSpPr>
          <p:nvPr/>
        </p:nvSpPr>
        <p:spPr bwMode="auto">
          <a:xfrm>
            <a:off x="529413" y="459331"/>
            <a:ext cx="9234631" cy="793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63530" indent="-253994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9110" indent="-227008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1385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997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120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09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298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5886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Y </a:t>
            </a: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Prosiect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ar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Waith</a:t>
            </a:r>
            <a:endParaRPr kumimoji="0" lang="en-GB" sz="1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The Project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in Action</a:t>
            </a: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5569A-02A2-42DE-9493-D5332C4AF908}"/>
              </a:ext>
            </a:extLst>
          </p:cNvPr>
          <p:cNvSpPr txBox="1"/>
          <p:nvPr/>
        </p:nvSpPr>
        <p:spPr>
          <a:xfrm>
            <a:off x="529413" y="1190707"/>
            <a:ext cx="1066170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 panose="02000506040000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lvl="1"/>
            <a:endParaRPr lang="en-GB" dirty="0">
              <a:ea typeface="+mn-lt"/>
              <a:cs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7010400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endParaRPr lang="en-GB" sz="2000" dirty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659" y="1608349"/>
            <a:ext cx="4043412" cy="20217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317" y="1608349"/>
            <a:ext cx="4046399" cy="2023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252" y="3765178"/>
            <a:ext cx="4046400" cy="2023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316" y="3765178"/>
            <a:ext cx="4046400" cy="2023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9659" y="5905581"/>
            <a:ext cx="106114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Enghreifftiau o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farddoniaeth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a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ysgrifennwyd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gan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ddysgwyr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yn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y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sesiwn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Rhannu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eich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Ieithoedd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endParaRPr lang="en-GB" sz="14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Examples of poetry written by learners in the Share your Languages session.</a:t>
            </a:r>
          </a:p>
        </p:txBody>
      </p:sp>
    </p:spTree>
    <p:extLst>
      <p:ext uri="{BB962C8B-B14F-4D97-AF65-F5344CB8AC3E}">
        <p14:creationId xmlns:p14="http://schemas.microsoft.com/office/powerpoint/2010/main" val="42220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BB75F4-50A4-4F86-BF22-61272200E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1" y="257585"/>
            <a:ext cx="7904834" cy="1077578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2932A9F2-99D7-4ABD-ABD5-FC1A3840609E}"/>
              </a:ext>
            </a:extLst>
          </p:cNvPr>
          <p:cNvSpPr txBox="1">
            <a:spLocks/>
          </p:cNvSpPr>
          <p:nvPr/>
        </p:nvSpPr>
        <p:spPr bwMode="auto">
          <a:xfrm>
            <a:off x="529413" y="459331"/>
            <a:ext cx="9234631" cy="793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63530" indent="-253994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9110" indent="-227008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1385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997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120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09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298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5886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Y </a:t>
            </a: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Prosiect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ar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Waith</a:t>
            </a:r>
            <a:endParaRPr kumimoji="0" lang="en-GB" sz="1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The Project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 in Action</a:t>
            </a: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5569A-02A2-42DE-9493-D5332C4AF908}"/>
              </a:ext>
            </a:extLst>
          </p:cNvPr>
          <p:cNvSpPr txBox="1"/>
          <p:nvPr/>
        </p:nvSpPr>
        <p:spPr>
          <a:xfrm>
            <a:off x="529413" y="1190707"/>
            <a:ext cx="1066170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 panose="02000506040000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lvl="1"/>
            <a:endParaRPr lang="en-GB" dirty="0">
              <a:ea typeface="+mn-lt"/>
              <a:cs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7010400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endParaRPr lang="en-GB" sz="2000" dirty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56" y="1536909"/>
            <a:ext cx="3225268" cy="2150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348" y="1537398"/>
            <a:ext cx="3223799" cy="214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68629" y="2390077"/>
            <a:ext cx="4330541" cy="2887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4" y="3943588"/>
            <a:ext cx="3223800" cy="214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348" y="3943588"/>
            <a:ext cx="3223800" cy="214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404956" y="6124815"/>
            <a:ext cx="6577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Gŵyl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y </a:t>
            </a:r>
            <a:r>
              <a:rPr lang="en-GB" sz="1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Gelli</a:t>
            </a:r>
            <a:r>
              <a:rPr lang="en-GB" sz="1400" dirty="0" smtClean="0">
                <a:solidFill>
                  <a:srgbClr val="002060"/>
                </a:solidFill>
                <a:latin typeface="FS Me" panose="02000506040000020004" pitchFamily="50" charset="0"/>
              </a:rPr>
              <a:t> 2022 | Hay Festival 2022</a:t>
            </a:r>
            <a:endParaRPr lang="en-GB" sz="1400" dirty="0">
              <a:solidFill>
                <a:srgbClr val="002060"/>
              </a:solidFill>
              <a:latin typeface="FS Me" panose="0200050604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32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BB75F4-50A4-4F86-BF22-61272200E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1" y="257585"/>
            <a:ext cx="7904834" cy="1077578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2932A9F2-99D7-4ABD-ABD5-FC1A3840609E}"/>
              </a:ext>
            </a:extLst>
          </p:cNvPr>
          <p:cNvSpPr txBox="1">
            <a:spLocks/>
          </p:cNvSpPr>
          <p:nvPr/>
        </p:nvSpPr>
        <p:spPr bwMode="auto">
          <a:xfrm>
            <a:off x="529413" y="459331"/>
            <a:ext cx="9234631" cy="793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63530" indent="-253994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9110" indent="-227008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1385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997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120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09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298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5886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Gweithgareddau</a:t>
            </a:r>
            <a:r>
              <a:rPr lang="en-GB" sz="1800" b="1" dirty="0" smtClean="0">
                <a:solidFill>
                  <a:srgbClr val="003366"/>
                </a:solidFill>
                <a:latin typeface="FS Me" panose="02000506040000020004" pitchFamily="50" charset="0"/>
                <a:ea typeface="Rollerscript Smooth" panose="03050600040307000000" pitchFamily="66" charset="0"/>
              </a:rPr>
              <a:t>’r </a:t>
            </a:r>
            <a:r>
              <a:rPr lang="en-GB" sz="1800" b="1" dirty="0" err="1" smtClean="0">
                <a:solidFill>
                  <a:srgbClr val="003366"/>
                </a:solidFill>
                <a:latin typeface="FS Me" panose="02000506040000020004" pitchFamily="50" charset="0"/>
                <a:ea typeface="Rollerscript Smooth" panose="03050600040307000000" pitchFamily="66" charset="0"/>
              </a:rPr>
              <a:t>Dyfodol</a:t>
            </a:r>
            <a:r>
              <a:rPr lang="en-GB" sz="1800" b="1" dirty="0" smtClean="0">
                <a:solidFill>
                  <a:srgbClr val="003366"/>
                </a:solidFill>
                <a:latin typeface="FS Me" panose="02000506040000020004" pitchFamily="50" charset="0"/>
                <a:ea typeface="Rollerscript Smooth" panose="03050600040307000000" pitchFamily="66" charset="0"/>
              </a:rPr>
              <a:t>: 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ESOL o </a:t>
            </a: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Gartref</a:t>
            </a:r>
            <a:endParaRPr kumimoji="0" lang="en-GB" sz="1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Future Activities: ESOL at Home</a:t>
            </a:r>
            <a:endParaRPr kumimoji="0" lang="en-GB" sz="1800" b="1" i="0" u="none" strike="noStrike" kern="1200" cap="none" spc="0" normalizeH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5569A-02A2-42DE-9493-D5332C4AF908}"/>
              </a:ext>
            </a:extLst>
          </p:cNvPr>
          <p:cNvSpPr txBox="1"/>
          <p:nvPr/>
        </p:nvSpPr>
        <p:spPr>
          <a:xfrm>
            <a:off x="529413" y="1190707"/>
            <a:ext cx="1066170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 panose="02000506040000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3366"/>
              </a:solidFill>
              <a:latin typeface="FS Me"/>
              <a:ea typeface="+mn-lt"/>
              <a:cs typeface="+mn-lt"/>
            </a:endParaRPr>
          </a:p>
          <a:p>
            <a:pPr lvl="1"/>
            <a:endParaRPr lang="en-GB" dirty="0">
              <a:ea typeface="+mn-lt"/>
              <a:cs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Gwaith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partneriaeth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rhwng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Addysg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Oedolion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Cymru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,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Partneriaeth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Mewnfudo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Strategol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Cymru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ac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elusen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Gulab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Sorkh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Datblygu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darpariaeth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ar-lein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a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arweinir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gan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ddysgwyr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ar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gyfer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menywod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o Afghanistan.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Sgwrsio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anffurfiol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Pynciau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a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ddewiswyd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gan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y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menywod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Sesiynau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blasu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: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gwnïo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,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coginio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,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ayyb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Cynnal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cymuned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ymhlith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y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menywod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Taith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neu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ymweliad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a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ddewisir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gan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y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menywod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Gallai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dilyniant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FS Me" panose="02000506040000020004" pitchFamily="50" charset="0"/>
              </a:rPr>
              <a:t>g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ynnwys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creu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fforwm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dysgu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i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fenywod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unig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Cyfle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i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ymuno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â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fforymau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dysgwyr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presennol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fel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Fforwm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Iechyd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a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Lles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AOC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sy’n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rhan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o’n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peilot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Cwricwlwm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Dinasyddion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.</a:t>
            </a:r>
          </a:p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FS Me" panose="02000506040000020004" pitchFamily="50" charset="0"/>
              </a:rPr>
              <a:t>P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artnership work between Adult Learning Wales, Wales Strategic Migration Partnership and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Gulab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</a:t>
            </a:r>
            <a:r>
              <a:rPr lang="en-GB" sz="20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Sorkh</a:t>
            </a:r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 charity.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The development of learner led online provision for Afghan women.</a:t>
            </a:r>
            <a:endParaRPr lang="en-GB" sz="2000" dirty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Informal conversation.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Topics chosen by the women.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Taster sessions: sewing, cooking, etc.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Maintain community among the women.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A trip or visit chosen by the women.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Progression might include the creation of a women only learner forum.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FS Me" panose="02000506040000020004" pitchFamily="50" charset="0"/>
              </a:rPr>
              <a:t>Opportunities to join existing learner forums such as ALW’s Health and Wellbeing Forum that is part of our Citizens’ Curriculum pilot.</a:t>
            </a:r>
          </a:p>
          <a:p>
            <a:pPr marL="0" indent="0">
              <a:buNone/>
            </a:pPr>
            <a:endParaRPr lang="en-GB" sz="2000" dirty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15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BB75F4-50A4-4F86-BF22-61272200E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1" y="257585"/>
            <a:ext cx="7904834" cy="1077578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2932A9F2-99D7-4ABD-ABD5-FC1A3840609E}"/>
              </a:ext>
            </a:extLst>
          </p:cNvPr>
          <p:cNvSpPr txBox="1">
            <a:spLocks/>
          </p:cNvSpPr>
          <p:nvPr/>
        </p:nvSpPr>
        <p:spPr bwMode="auto">
          <a:xfrm>
            <a:off x="529413" y="459331"/>
            <a:ext cx="9234631" cy="793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63530" indent="-253994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9110" indent="-227008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1385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9979" indent="-227008" algn="l" rtl="0" eaLnBrk="0" fontAlgn="base" hangingPunct="0">
              <a:spcBef>
                <a:spcPts val="351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120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09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298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5886" indent="-228589" algn="l" rtl="0" eaLnBrk="1" latinLnBrk="0" hangingPunct="1">
              <a:spcBef>
                <a:spcPts val="351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lang="en-GB" sz="1800" b="1" dirty="0" err="1" smtClean="0">
                <a:solidFill>
                  <a:srgbClr val="003366"/>
                </a:solidFill>
                <a:latin typeface="FS Me" panose="02000506040000020004" pitchFamily="50" charset="0"/>
                <a:ea typeface="Rollerscript Smooth" panose="03050600040307000000" pitchFamily="66" charset="0"/>
              </a:rPr>
              <a:t>Manylion</a:t>
            </a:r>
            <a:r>
              <a:rPr lang="en-GB" sz="1800" b="1" dirty="0" smtClean="0">
                <a:solidFill>
                  <a:srgbClr val="003366"/>
                </a:solidFill>
                <a:latin typeface="FS Me" panose="02000506040000020004" pitchFamily="50" charset="0"/>
                <a:ea typeface="Rollerscript Smooth" panose="03050600040307000000" pitchFamily="66" charset="0"/>
              </a:rPr>
              <a:t> </a:t>
            </a:r>
            <a:r>
              <a:rPr lang="en-GB" sz="1800" b="1" dirty="0" err="1" smtClean="0">
                <a:solidFill>
                  <a:srgbClr val="003366"/>
                </a:solidFill>
                <a:latin typeface="FS Me" panose="02000506040000020004" pitchFamily="50" charset="0"/>
                <a:ea typeface="Rollerscript Smooth" panose="03050600040307000000" pitchFamily="66" charset="0"/>
              </a:rPr>
              <a:t>Cyswllt</a:t>
            </a:r>
            <a:endParaRPr lang="en-GB" sz="1800" b="1" dirty="0" smtClean="0">
              <a:solidFill>
                <a:srgbClr val="003366"/>
              </a:solidFill>
              <a:latin typeface="FS Me" panose="02000506040000020004" pitchFamily="50" charset="0"/>
              <a:ea typeface="Rollerscript Smooth" panose="03050600040307000000" pitchFamily="66" charset="0"/>
            </a:endParaRP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FS Me" panose="02000506040000020004" pitchFamily="50" charset="0"/>
                <a:ea typeface="Rollerscript Smooth" panose="03050600040307000000" pitchFamily="66" charset="0"/>
                <a:cs typeface="+mn-cs"/>
              </a:rPr>
              <a:t>Contact Details</a:t>
            </a:r>
          </a:p>
          <a:p>
            <a:pPr marL="365107" indent="-255576" eaLnBrk="1" fontAlgn="auto" hangingPunct="1">
              <a:spcAft>
                <a:spcPts val="0"/>
              </a:spcAft>
              <a:buClr>
                <a:srgbClr val="4472C4"/>
              </a:buClr>
              <a:buNone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FS Me" panose="02000506040000020004" pitchFamily="50" charset="0"/>
              <a:ea typeface="Rollerscript Smooth" panose="03050600040307000000" pitchFamily="66" charset="0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7010400" y="1825625"/>
            <a:ext cx="5181600" cy="4351338"/>
          </a:xfrm>
        </p:spPr>
        <p:txBody>
          <a:bodyPr>
            <a:normAutofit/>
          </a:bodyPr>
          <a:lstStyle/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pPr marL="0" indent="0">
              <a:buNone/>
            </a:pPr>
            <a:endParaRPr lang="en-GB" sz="2000" dirty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1288265" y="2539800"/>
            <a:ext cx="9144000" cy="1655762"/>
          </a:xfrm>
        </p:spPr>
        <p:txBody>
          <a:bodyPr>
            <a:normAutofit/>
          </a:bodyPr>
          <a:lstStyle/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pPr marL="0" indent="0">
              <a:buNone/>
            </a:pPr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endParaRPr lang="en-GB" sz="20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373" y="3295626"/>
            <a:ext cx="110877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karina.scott@addysgoedolion.cymru</a:t>
            </a:r>
            <a:endParaRPr lang="en-GB" sz="4400" dirty="0" smtClean="0">
              <a:solidFill>
                <a:srgbClr val="002060"/>
              </a:solidFill>
              <a:latin typeface="FS Me" panose="02000506040000020004" pitchFamily="50" charset="0"/>
            </a:endParaRPr>
          </a:p>
          <a:p>
            <a:pPr algn="ctr"/>
            <a:r>
              <a:rPr lang="en-GB" sz="4400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karina.scott@adultlearning.wales</a:t>
            </a:r>
            <a:endParaRPr lang="en-GB" sz="4400" dirty="0">
              <a:solidFill>
                <a:srgbClr val="002060"/>
              </a:solidFill>
              <a:latin typeface="FS Me" panose="02000506040000020004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8265" y="2292207"/>
            <a:ext cx="9363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2060"/>
                </a:solidFill>
                <a:latin typeface="FS Me" panose="02000506040000020004" pitchFamily="50" charset="0"/>
              </a:rPr>
              <a:t>Am </a:t>
            </a:r>
            <a:r>
              <a:rPr lang="en-GB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ragor</a:t>
            </a:r>
            <a:r>
              <a:rPr lang="en-GB" dirty="0" smtClean="0">
                <a:solidFill>
                  <a:srgbClr val="002060"/>
                </a:solidFill>
                <a:latin typeface="FS Me" panose="02000506040000020004" pitchFamily="50" charset="0"/>
              </a:rPr>
              <a:t> o </a:t>
            </a:r>
            <a:r>
              <a:rPr lang="en-GB" dirty="0" err="1" smtClean="0">
                <a:solidFill>
                  <a:srgbClr val="002060"/>
                </a:solidFill>
                <a:latin typeface="FS Me" panose="02000506040000020004" pitchFamily="50" charset="0"/>
              </a:rPr>
              <a:t>fanylion</a:t>
            </a:r>
            <a:r>
              <a:rPr lang="en-GB" dirty="0" smtClean="0">
                <a:solidFill>
                  <a:srgbClr val="002060"/>
                </a:solidFill>
                <a:latin typeface="FS Me" panose="02000506040000020004" pitchFamily="50" charset="0"/>
              </a:rPr>
              <a:t>:</a:t>
            </a:r>
          </a:p>
          <a:p>
            <a:r>
              <a:rPr lang="en-GB" dirty="0" smtClean="0">
                <a:solidFill>
                  <a:srgbClr val="002060"/>
                </a:solidFill>
                <a:latin typeface="FS Me" panose="02000506040000020004" pitchFamily="50" charset="0"/>
              </a:rPr>
              <a:t>For more information:</a:t>
            </a:r>
            <a:endParaRPr lang="en-GB" dirty="0">
              <a:solidFill>
                <a:srgbClr val="002060"/>
              </a:solidFill>
              <a:latin typeface="FS Me" panose="0200050604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21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27354-1402-4f1d-ba7f-e03d5a775dfb" xsi:nil="true"/>
    <lcf76f155ced4ddcb4097134ff3c332f xmlns="4d17e478-008a-4402-85c5-ebf269caa205">
      <Terms xmlns="http://schemas.microsoft.com/office/infopath/2007/PartnerControls"/>
    </lcf76f155ced4ddcb4097134ff3c332f>
    <n64937230ee64525b7a5f9fa9f9166d9 xmlns="4d17e478-008a-4402-85c5-ebf269caa205">
      <Terms xmlns="http://schemas.microsoft.com/office/infopath/2007/PartnerControls"/>
    </n64937230ee64525b7a5f9fa9f9166d9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FC3E63E4D8F4385B81D516F46FF7B" ma:contentTypeVersion="20" ma:contentTypeDescription="Create a new document." ma:contentTypeScope="" ma:versionID="6dfc863fcb2d8fb2da60e4ace4213638">
  <xsd:schema xmlns:xsd="http://www.w3.org/2001/XMLSchema" xmlns:xs="http://www.w3.org/2001/XMLSchema" xmlns:p="http://schemas.microsoft.com/office/2006/metadata/properties" xmlns:ns2="d4127354-1402-4f1d-ba7f-e03d5a775dfb" xmlns:ns3="4d17e478-008a-4402-85c5-ebf269caa205" targetNamespace="http://schemas.microsoft.com/office/2006/metadata/properties" ma:root="true" ma:fieldsID="23f60126105b277972e7f1cf506916a4" ns2:_="" ns3:_="">
    <xsd:import namespace="d4127354-1402-4f1d-ba7f-e03d5a775dfb"/>
    <xsd:import namespace="4d17e478-008a-4402-85c5-ebf269caa2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n64937230ee64525b7a5f9fa9f9166d9" minOccurs="0"/>
                <xsd:element ref="ns2:TaxCatchAll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27354-1402-4f1d-ba7f-e03d5a775df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description="" ma:hidden="true" ma:list="{d8a02af6-4560-4867-8c94-3f6e6a211659}" ma:internalName="TaxCatchAll" ma:showField="CatchAllData" ma:web="d4127354-1402-4f1d-ba7f-e03d5a775d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7e478-008a-4402-85c5-ebf269caa2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n64937230ee64525b7a5f9fa9f9166d9" ma:index="13" nillable="true" ma:taxonomy="true" ma:internalName="n64937230ee64525b7a5f9fa9f9166d9" ma:taxonomyFieldName="Project_x0020_Code" ma:displayName="Project Code" ma:default="" ma:fieldId="{76493723-0ee6-4525-b7a5-f9fa9f9166d9}" ma:sspId="842bce91-9457-43a8-9e1d-1612484c2ab9" ma:termSetId="228f0c69-32b8-40de-b53a-137d3de4464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842bce91-9457-43a8-9e1d-1612484c2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BDF74F-D110-4316-A80D-D2A359FDBE5B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386c7cc4-650e-4c6d-b734-8cbf5c47ba67"/>
    <ds:schemaRef ds:uri="http://purl.org/dc/elements/1.1/"/>
    <ds:schemaRef ds:uri="http://schemas.microsoft.com/office/2006/metadata/properties"/>
    <ds:schemaRef ds:uri="ae494990-1fb2-42bd-a3f4-6f649ed7b9f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1E7B466-C7DF-4C13-B3F6-F869BCA844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3A9638-F690-4392-9597-32B461E23EFF}"/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679</Words>
  <Application>Microsoft Office PowerPoint</Application>
  <PresentationFormat>Widescreen</PresentationFormat>
  <Paragraphs>111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FS Me</vt:lpstr>
      <vt:lpstr>Lucida Sans Unicode</vt:lpstr>
      <vt:lpstr>Microsoft Sans Serif</vt:lpstr>
      <vt:lpstr>Rollerscript Smooth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Baines</dc:creator>
  <cp:lastModifiedBy>Karina Scott</cp:lastModifiedBy>
  <cp:revision>26</cp:revision>
  <dcterms:created xsi:type="dcterms:W3CDTF">2022-10-17T11:39:06Z</dcterms:created>
  <dcterms:modified xsi:type="dcterms:W3CDTF">2023-03-24T19:04:25Z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0x010100513FC3E63E4D8F4385B81D516F46FF7B</vt:lpwstr>
  </property>
  <property fmtid="{D5CDD505-2E9C-101B-9397-08002B2CF9AE}" pid="3" name="MSIP_Label_45f293ed-ec13-434a-9a95-55db7e36f10b_Enabled">
    <vt:lpwstr>True</vt:lpwstr>
  </property>
  <property fmtid="{D5CDD505-2E9C-101B-9397-08002B2CF9AE}" pid="4" name="MSIP_Label_45f293ed-ec13-434a-9a95-55db7e36f10b_SiteId">
    <vt:lpwstr>573e6d3c-0ec2-4f89-90d7-8645a5d1936a</vt:lpwstr>
  </property>
  <property fmtid="{D5CDD505-2E9C-101B-9397-08002B2CF9AE}" pid="5" name="MSIP_Label_45f293ed-ec13-434a-9a95-55db7e36f10b_Owner">
    <vt:lpwstr>Karina.scott@adultlearning.wales</vt:lpwstr>
  </property>
  <property fmtid="{D5CDD505-2E9C-101B-9397-08002B2CF9AE}" pid="6" name="MSIP_Label_45f293ed-ec13-434a-9a95-55db7e36f10b_SetDate">
    <vt:lpwstr>2023-03-24T18:49:50.6723577Z</vt:lpwstr>
  </property>
  <property fmtid="{D5CDD505-2E9C-101B-9397-08002B2CF9AE}" pid="7" name="MSIP_Label_45f293ed-ec13-434a-9a95-55db7e36f10b_Name">
    <vt:lpwstr>ALW - Sensitivity</vt:lpwstr>
  </property>
  <property fmtid="{D5CDD505-2E9C-101B-9397-08002B2CF9AE}" pid="8" name="MSIP_Label_45f293ed-ec13-434a-9a95-55db7e36f10b_Application">
    <vt:lpwstr>Microsoft Azure Information Protection</vt:lpwstr>
  </property>
  <property fmtid="{D5CDD505-2E9C-101B-9397-08002B2CF9AE}" pid="9" name="MSIP_Label_45f293ed-ec13-434a-9a95-55db7e36f10b_ActionId">
    <vt:lpwstr>d51f9ec5-9bcb-47ca-ba4d-53ea9d719e4b</vt:lpwstr>
  </property>
  <property fmtid="{D5CDD505-2E9C-101B-9397-08002B2CF9AE}" pid="10" name="MSIP_Label_45f293ed-ec13-434a-9a95-55db7e36f10b_Extended_MSFT_Method">
    <vt:lpwstr>Automatic</vt:lpwstr>
  </property>
  <property fmtid="{D5CDD505-2E9C-101B-9397-08002B2CF9AE}" pid="11" name="MSIP_Label_1fec843a-53f7-4c6d-9512-a5bf01141f6c_Enabled">
    <vt:lpwstr>True</vt:lpwstr>
  </property>
  <property fmtid="{D5CDD505-2E9C-101B-9397-08002B2CF9AE}" pid="12" name="MSIP_Label_1fec843a-53f7-4c6d-9512-a5bf01141f6c_SiteId">
    <vt:lpwstr>573e6d3c-0ec2-4f89-90d7-8645a5d1936a</vt:lpwstr>
  </property>
  <property fmtid="{D5CDD505-2E9C-101B-9397-08002B2CF9AE}" pid="13" name="MSIP_Label_1fec843a-53f7-4c6d-9512-a5bf01141f6c_Owner">
    <vt:lpwstr>Karina.scott@adultlearning.wales</vt:lpwstr>
  </property>
  <property fmtid="{D5CDD505-2E9C-101B-9397-08002B2CF9AE}" pid="14" name="MSIP_Label_1fec843a-53f7-4c6d-9512-a5bf01141f6c_SetDate">
    <vt:lpwstr>2023-03-24T18:49:50.6723577Z</vt:lpwstr>
  </property>
  <property fmtid="{D5CDD505-2E9C-101B-9397-08002B2CF9AE}" pid="15" name="MSIP_Label_1fec843a-53f7-4c6d-9512-a5bf01141f6c_Name">
    <vt:lpwstr>ALW - Default</vt:lpwstr>
  </property>
  <property fmtid="{D5CDD505-2E9C-101B-9397-08002B2CF9AE}" pid="16" name="MSIP_Label_1fec843a-53f7-4c6d-9512-a5bf01141f6c_Application">
    <vt:lpwstr>Microsoft Azure Information Protection</vt:lpwstr>
  </property>
  <property fmtid="{D5CDD505-2E9C-101B-9397-08002B2CF9AE}" pid="17" name="MSIP_Label_1fec843a-53f7-4c6d-9512-a5bf01141f6c_ActionId">
    <vt:lpwstr>d51f9ec5-9bcb-47ca-ba4d-53ea9d719e4b</vt:lpwstr>
  </property>
  <property fmtid="{D5CDD505-2E9C-101B-9397-08002B2CF9AE}" pid="18" name="MSIP_Label_1fec843a-53f7-4c6d-9512-a5bf01141f6c_Parent">
    <vt:lpwstr>45f293ed-ec13-434a-9a95-55db7e36f10b</vt:lpwstr>
  </property>
  <property fmtid="{D5CDD505-2E9C-101B-9397-08002B2CF9AE}" pid="19" name="MSIP_Label_1fec843a-53f7-4c6d-9512-a5bf01141f6c_Extended_MSFT_Method">
    <vt:lpwstr>Automatic</vt:lpwstr>
  </property>
  <property fmtid="{D5CDD505-2E9C-101B-9397-08002B2CF9AE}" pid="20" name="Sensitivity">
    <vt:lpwstr>ALW - Sensitivity ALW - Default</vt:lpwstr>
  </property>
</Properties>
</file>