
<file path=[Content_Types].xml><?xml version="1.0" encoding="utf-8"?>
<Types xmlns="http://schemas.openxmlformats.org/package/2006/content-types">
  <Default Extension="axd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Metadata/LabelInfo.xml" ContentType="application/vnd.ms-office.classificationlabel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66" r:id="rId4"/>
    <p:sldId id="265" r:id="rId5"/>
    <p:sldId id="257" r:id="rId6"/>
    <p:sldId id="259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3990" autoAdjust="0"/>
  </p:normalViewPr>
  <p:slideViewPr>
    <p:cSldViewPr snapToGrid="0">
      <p:cViewPr varScale="1">
        <p:scale>
          <a:sx n="108" d="100"/>
          <a:sy n="108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AA3A2-59A5-41A4-97D9-9B69B7DAF795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A6A18-34A2-48AB-8E62-4914E05D4E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30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6A18-34A2-48AB-8E62-4914E05D4E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59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Teachers on front line/ ESOL More than an academic subject / Participatory approaches to learn and inform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r>
              <a:rPr lang="en-GB" sz="1200" dirty="0"/>
              <a:t>Expansion of ESOL Plus</a:t>
            </a:r>
          </a:p>
          <a:p>
            <a:r>
              <a:rPr lang="en-GB" sz="1200" dirty="0"/>
              <a:t>Holistic understanding of learner aspirations</a:t>
            </a:r>
          </a:p>
          <a:p>
            <a:r>
              <a:rPr lang="en-GB" sz="1200" dirty="0"/>
              <a:t>Appropriate materials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6A18-34A2-48AB-8E62-4914E05D4E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101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Content of quals / NATECLA for CPD / Time off to study /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6A18-34A2-48AB-8E62-4914E05D4E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84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DC0D-62D0-9F91-6B90-FE2D6C8D3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0F9D4-41E7-A076-E9F7-CCA8F6124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9B26B-5CDF-D8EA-46D6-7DF516AEA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01799-7F32-E997-CC4A-F21A8DE80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78DFE-625C-7C2C-F57F-7F39F991D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852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3D3F-39CD-45F5-04B9-0CCD0465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805CF-B2F3-52D4-2C6C-5481F1E68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A5AD0-FB34-11DA-3EF1-FA165D00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29D1B-5DB4-700D-7DF2-94193C6B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B3F0B-4C26-6F28-03BD-3B22D580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2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B65B4-44A7-403F-010E-547D172C2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91929-2A89-0D95-CA25-71DC7754D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99E51-40BB-8862-5218-0290D6F8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AA656-35EB-B829-16D6-1F1E559E8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F76B7-08E0-B010-4F7E-430F856F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31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90879-2923-357A-1410-3055D36D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02F28-A599-F70D-164F-1DEAC3458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9326C-2B42-3E44-D5D5-5DC478EA6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9DCA1-D446-0590-A03D-03C63C30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5CB9A-6F66-BB22-4A6C-A4D8A147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2290A-3D85-B4DB-1581-1E2E9117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151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6E4E-51DD-A0E6-DE0C-D5CC3990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5D8E9-A9F4-FB05-A972-DD3484B17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A5719-6ACF-2D0D-F96A-D5059C748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1DC52-FAF3-A4AF-C8C4-A8A7596990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1C3A9D-743F-F112-32BD-9F46C35F4F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48939C-5D43-3101-4B1F-3865770EA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9CAC5B-308D-9981-2A31-07D96A11F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35F98D-F849-E89F-7097-802B1AF76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253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6B949-8557-0C20-7241-B017455C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D463E-94F3-804C-EB94-A202BB33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BBC4F5-A8F5-0F66-9B30-CAA910FB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2D0E55-28EB-E909-C6FC-4CF078D5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23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BDE98C-90E4-A8FC-3CA4-C90A7FD7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76D240-2D83-1681-7424-1916F870E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5974E-7461-C132-9CEA-DDAA6B03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9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89B4-E5CF-932F-5843-E29ADEA87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302E4-EF52-0A2F-D59D-A4379EC30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B9D89-81F7-7903-52BF-97B9C05F6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DB5D3-0BF4-E176-434A-8CEF88651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09B11-1E9A-6050-806A-4C83BAB47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FC3AF-62C0-EE65-1616-ADA5AD17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29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AEAEC-B7AA-DFDD-5E20-4AD61700A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00A0D-450E-EA43-32BD-AB014C5B3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80C60-6CCF-94EE-1D48-7FD1DE5CB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8BC3C-D0A9-DB47-E583-9CFFE0D39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0E9F2-7182-E576-4711-C9FFA25EE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DE6A0-6561-3A11-9012-75DDA130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00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457B-02EC-92F2-565B-88908B215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D2A32-BFAF-BBCD-94B9-5B9B690C8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4B568-BA60-3C6B-0C2A-637AF842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87184-A4D0-E365-0736-8E777BC0F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D5FA-F0A6-EBE9-EF64-1ABB9111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86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20454-A6FC-0FB7-EA65-20FD7E885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49202-1B8C-7908-514D-958CACA4B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67171-6854-D63B-8964-CF93F931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A2FA3-9220-2438-2BC6-C78FE039D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516BF-DB0C-250D-8DD2-CB3F28E54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0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3E5FA2-BEFC-B1AE-7C8C-12C1A12E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00E9B-4ABC-19AB-F71E-E7835F787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4D7C4-FCAE-A671-E3C3-C3206253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1AF98-EDDC-4D2B-BC2B-05B52080B160}" type="datetimeFigureOut">
              <a:rPr lang="en-GB" smtClean="0"/>
              <a:t>25/03/2023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1AD82-5DB2-AC94-9F61-38F51979F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AC53E-DE0D-98D8-B760-9D1004F16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A4ED5-EE1E-478C-94ED-BA73528666A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848C06-F4C0-67D0-15AC-9FA73CAFB51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64875" y="0"/>
            <a:ext cx="11557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/ CYHOEDDUS</a:t>
            </a:r>
          </a:p>
        </p:txBody>
      </p:sp>
    </p:spTree>
    <p:extLst>
      <p:ext uri="{BB962C8B-B14F-4D97-AF65-F5344CB8AC3E}">
        <p14:creationId xmlns:p14="http://schemas.microsoft.com/office/powerpoint/2010/main" val="70709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wellslegal.co.uk/news/post/Howells-Teams-Up-With-the-University-of-South-Wales.aspx" TargetMode="External"/><Relationship Id="rId2" Type="http://schemas.openxmlformats.org/officeDocument/2006/relationships/image" Target="../media/image1.axd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0B8BCD-95CC-6E59-3CF7-27C7533E1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053" y="1011729"/>
            <a:ext cx="4417956" cy="3276808"/>
          </a:xfrm>
        </p:spPr>
        <p:txBody>
          <a:bodyPr>
            <a:normAutofit/>
          </a:bodyPr>
          <a:lstStyle/>
          <a:p>
            <a:pPr algn="l"/>
            <a:r>
              <a:rPr lang="en-GB" sz="5600" dirty="0"/>
              <a:t>ESOL Development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C4822E-1DFE-6099-E2B5-F55F5F8E9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6684" y="4462272"/>
            <a:ext cx="3953501" cy="1272831"/>
          </a:xfrm>
        </p:spPr>
        <p:txBody>
          <a:bodyPr anchor="t">
            <a:normAutofit/>
          </a:bodyPr>
          <a:lstStyle/>
          <a:p>
            <a:pPr algn="l"/>
            <a:r>
              <a:rPr lang="en-GB" dirty="0"/>
              <a:t>Implications from review of Welsh Government ESOL Policy 2022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924561D-756D-410B-973A-E68C2552C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46" name="Rectangle 64">
              <a:extLst>
                <a:ext uri="{FF2B5EF4-FFF2-40B4-BE49-F238E27FC236}">
                  <a16:creationId xmlns:a16="http://schemas.microsoft.com/office/drawing/2014/main" id="{77AF0971-0074-4E4E-9318-C1990C6FF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849707A-24B1-45E4-8493-5DC15C57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4">
              <a:extLst>
                <a:ext uri="{FF2B5EF4-FFF2-40B4-BE49-F238E27FC236}">
                  <a16:creationId xmlns:a16="http://schemas.microsoft.com/office/drawing/2014/main" id="{E0FFD705-F03C-46B0-ABB9-3C24E093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6">
              <a:extLst>
                <a:ext uri="{FF2B5EF4-FFF2-40B4-BE49-F238E27FC236}">
                  <a16:creationId xmlns:a16="http://schemas.microsoft.com/office/drawing/2014/main" id="{520B12C0-88D0-4F6F-9F29-38E4D1D61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4">
              <a:extLst>
                <a:ext uri="{FF2B5EF4-FFF2-40B4-BE49-F238E27FC236}">
                  <a16:creationId xmlns:a16="http://schemas.microsoft.com/office/drawing/2014/main" id="{DEDD5A45-3641-4FE7-8375-EECF2DC9D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6">
              <a:extLst>
                <a:ext uri="{FF2B5EF4-FFF2-40B4-BE49-F238E27FC236}">
                  <a16:creationId xmlns:a16="http://schemas.microsoft.com/office/drawing/2014/main" id="{89BF55CA-60FC-479D-A85E-48626FC13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4">
              <a:extLst>
                <a:ext uri="{FF2B5EF4-FFF2-40B4-BE49-F238E27FC236}">
                  <a16:creationId xmlns:a16="http://schemas.microsoft.com/office/drawing/2014/main" id="{5AFBE5BF-E87A-408F-BBBD-44C3D04C0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6">
              <a:extLst>
                <a:ext uri="{FF2B5EF4-FFF2-40B4-BE49-F238E27FC236}">
                  <a16:creationId xmlns:a16="http://schemas.microsoft.com/office/drawing/2014/main" id="{1C27CF92-D148-45C8-88B6-F450B63DF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4">
              <a:extLst>
                <a:ext uri="{FF2B5EF4-FFF2-40B4-BE49-F238E27FC236}">
                  <a16:creationId xmlns:a16="http://schemas.microsoft.com/office/drawing/2014/main" id="{51CA2232-D147-480C-B1EE-665EE6ACC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6">
              <a:extLst>
                <a:ext uri="{FF2B5EF4-FFF2-40B4-BE49-F238E27FC236}">
                  <a16:creationId xmlns:a16="http://schemas.microsoft.com/office/drawing/2014/main" id="{7E67D92D-1CA9-43CE-8150-DF504F2BF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4">
              <a:extLst>
                <a:ext uri="{FF2B5EF4-FFF2-40B4-BE49-F238E27FC236}">
                  <a16:creationId xmlns:a16="http://schemas.microsoft.com/office/drawing/2014/main" id="{7B273169-B674-4C50-A14D-A943B9979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6">
              <a:extLst>
                <a:ext uri="{FF2B5EF4-FFF2-40B4-BE49-F238E27FC236}">
                  <a16:creationId xmlns:a16="http://schemas.microsoft.com/office/drawing/2014/main" id="{DF6183FA-653E-4533-9A0B-D249EC0B1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4">
              <a:extLst>
                <a:ext uri="{FF2B5EF4-FFF2-40B4-BE49-F238E27FC236}">
                  <a16:creationId xmlns:a16="http://schemas.microsoft.com/office/drawing/2014/main" id="{A82EFE58-AAB0-4925-A176-6FF36BF87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6">
              <a:extLst>
                <a:ext uri="{FF2B5EF4-FFF2-40B4-BE49-F238E27FC236}">
                  <a16:creationId xmlns:a16="http://schemas.microsoft.com/office/drawing/2014/main" id="{3122AE75-4DBB-4E14-B0CA-DD1EAD89C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64">
              <a:extLst>
                <a:ext uri="{FF2B5EF4-FFF2-40B4-BE49-F238E27FC236}">
                  <a16:creationId xmlns:a16="http://schemas.microsoft.com/office/drawing/2014/main" id="{4ED7E672-90FC-4E8C-9C43-3AAE391C6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6">
              <a:extLst>
                <a:ext uri="{FF2B5EF4-FFF2-40B4-BE49-F238E27FC236}">
                  <a16:creationId xmlns:a16="http://schemas.microsoft.com/office/drawing/2014/main" id="{A5C0019E-5136-4C5E-A223-1E1717FD47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4">
              <a:extLst>
                <a:ext uri="{FF2B5EF4-FFF2-40B4-BE49-F238E27FC236}">
                  <a16:creationId xmlns:a16="http://schemas.microsoft.com/office/drawing/2014/main" id="{29705F60-CFE6-47C5-96E5-05E7731FC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6">
              <a:extLst>
                <a:ext uri="{FF2B5EF4-FFF2-40B4-BE49-F238E27FC236}">
                  <a16:creationId xmlns:a16="http://schemas.microsoft.com/office/drawing/2014/main" id="{090E047C-18BC-4180-8D10-9F18F517BA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4">
              <a:extLst>
                <a:ext uri="{FF2B5EF4-FFF2-40B4-BE49-F238E27FC236}">
                  <a16:creationId xmlns:a16="http://schemas.microsoft.com/office/drawing/2014/main" id="{A153194A-C8B1-46DB-9C6B-9847B06FA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6">
              <a:extLst>
                <a:ext uri="{FF2B5EF4-FFF2-40B4-BE49-F238E27FC236}">
                  <a16:creationId xmlns:a16="http://schemas.microsoft.com/office/drawing/2014/main" id="{5C0235EA-4E98-43EA-9AAE-2BD893DEA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650"/>
            <a:ext cx="606972" cy="3624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owells Teams Up With the University of South Wales">
            <a:extLst>
              <a:ext uri="{FF2B5EF4-FFF2-40B4-BE49-F238E27FC236}">
                <a16:creationId xmlns:a16="http://schemas.microsoft.com/office/drawing/2014/main" id="{92A8C35D-F240-391A-C572-991F48BA4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45" r="1" b="1"/>
          <a:stretch/>
        </p:blipFill>
        <p:spPr>
          <a:xfrm>
            <a:off x="6476435" y="4576656"/>
            <a:ext cx="1974508" cy="1968549"/>
          </a:xfrm>
          <a:prstGeom prst="rect">
            <a:avLst/>
          </a:prstGeom>
        </p:spPr>
      </p:pic>
      <p:pic>
        <p:nvPicPr>
          <p:cNvPr id="4" name="Picture 3" descr="151217 Learning and Work logos English RGB Colour 150dpi.png">
            <a:extLst>
              <a:ext uri="{FF2B5EF4-FFF2-40B4-BE49-F238E27FC236}">
                <a16:creationId xmlns:a16="http://schemas.microsoft.com/office/drawing/2014/main" id="{753432CC-0BCE-09E7-3B8E-C0719D9ADB3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0520" y="5786191"/>
            <a:ext cx="3456385" cy="61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4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9536" y="116632"/>
            <a:ext cx="8060432" cy="1944216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solidFill>
                  <a:schemeClr val="accent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Research Aim</a:t>
            </a:r>
            <a:br>
              <a:rPr lang="en-GB" sz="5400" b="1" dirty="0">
                <a:latin typeface="Maven Pro" pitchFamily="2" charset="0"/>
                <a:ea typeface="Arial Unicode MS" pitchFamily="34" charset="-128"/>
                <a:cs typeface="Arial Unicode MS" pitchFamily="34" charset="-128"/>
              </a:rPr>
            </a:br>
            <a:endParaRPr lang="en-GB" sz="5400" b="1" dirty="0">
              <a:solidFill>
                <a:schemeClr val="tx1">
                  <a:lumMod val="75000"/>
                  <a:lumOff val="25000"/>
                </a:schemeClr>
              </a:solidFill>
              <a:latin typeface="Maven Pro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536" y="1553805"/>
            <a:ext cx="7992888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To determine how well formal ESOL provision in Wales offers adequate and timely support to learners</a:t>
            </a:r>
            <a:endParaRPr lang="en-US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en-GB" dirty="0">
              <a:ea typeface="+mn-lt"/>
              <a:cs typeface="+mn-lt"/>
            </a:endParaRP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991544" y="6168866"/>
            <a:ext cx="828092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151217 Learning and Work logos English RGB Colour 150dp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0096" y="6124652"/>
            <a:ext cx="3456385" cy="61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3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2072" y="119573"/>
            <a:ext cx="8060432" cy="794822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solidFill>
                  <a:schemeClr val="accent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Research Questions</a:t>
            </a:r>
            <a:endParaRPr lang="en-GB" sz="5400" b="1" dirty="0">
              <a:solidFill>
                <a:schemeClr val="tx1">
                  <a:lumMod val="75000"/>
                  <a:lumOff val="25000"/>
                </a:schemeClr>
              </a:solidFill>
              <a:latin typeface="Maven Pro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422" y="834878"/>
            <a:ext cx="5392379" cy="60016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Whether ESOL providers are developing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bespoke ESOL provision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How the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progress and outcomes of ESOL learners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, and their demographic characteristics, are monitored and measured over time.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 available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provision to learn Welsh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as well as, or instead of, English where appropriate, and the take-up of the Welsh provision. 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Whether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funding for ESOL provision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is being used in the best possible way to achieve maximum efficiency and outcomes. 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role of the Welsh Government, local authorities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, institutions, and public service partners in providing a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strategic and co-ordinating lead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to ensure sufficient, quality ESOL provision in Wales.</a:t>
            </a: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991544" y="6093296"/>
            <a:ext cx="828092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151217 Learning and Work logos English RGB Colour 150dp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0096" y="6124652"/>
            <a:ext cx="3456385" cy="6137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70086E-2766-F4BA-C5BB-297A32A25918}"/>
              </a:ext>
            </a:extLst>
          </p:cNvPr>
          <p:cNvSpPr txBox="1"/>
          <p:nvPr/>
        </p:nvSpPr>
        <p:spPr>
          <a:xfrm>
            <a:off x="392072" y="1046339"/>
            <a:ext cx="56866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What works well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 ESOL and ESOL+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What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challenges/barriers and/or facilitators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exist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Whether the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types of ESOL provision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 Wales are adequate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How well ESOL provision is offering adequate and timely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support for varying immigration statuses</a:t>
            </a:r>
            <a:endParaRPr lang="en-GB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 impact of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remote learning and digital exclusion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on access to ESOL provision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The extent to which more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informal, participatory forms of learning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support the real-life language needs of adult forced migrants. 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Access to other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opportunities to develop language skills in informal and social settings </a:t>
            </a:r>
            <a:endParaRPr lang="en-GB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00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165" y="301305"/>
            <a:ext cx="8060432" cy="637377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solidFill>
                  <a:schemeClr val="accent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Methods</a:t>
            </a:r>
            <a:endParaRPr lang="en-GB" sz="5400" b="1" dirty="0">
              <a:solidFill>
                <a:schemeClr val="tx1">
                  <a:lumMod val="75000"/>
                  <a:lumOff val="25000"/>
                </a:schemeClr>
              </a:solidFill>
              <a:latin typeface="Maven Pro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507" y="970037"/>
            <a:ext cx="9784784" cy="4678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rapid review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of literature </a:t>
            </a:r>
          </a:p>
          <a:p>
            <a:endParaRPr lang="en-GB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Review of ESOL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learning aims data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on the Lifelong Learning Wales Record (LLWR)</a:t>
            </a:r>
          </a:p>
          <a:p>
            <a:endParaRPr lang="en-GB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An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online survey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was conducted during April and May 2022, with responses from 22 providers, 51 practitioners and </a:t>
            </a:r>
            <a:r>
              <a:rPr lang="en-GB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21 learners.</a:t>
            </a:r>
            <a:endParaRPr lang="en-GB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Four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online forums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attended by 24 organisations and 10 learners in June 2022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14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semi-structured interviews with key stakeholders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conducted in June and July 2022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12 online/in person </a:t>
            </a:r>
            <a:r>
              <a:rPr lang="en-GB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focus groups with teachers, managers and learners </a:t>
            </a:r>
            <a:r>
              <a:rPr lang="en-GB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 formal and informal ESOL provision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Raleway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991544" y="6093296"/>
            <a:ext cx="828092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151217 Learning and Work logos English RGB Colour 150dp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0096" y="6124652"/>
            <a:ext cx="3456385" cy="61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0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F3307-8A07-9145-FD1A-74264D77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n-GB" sz="3700"/>
              <a:t>Implications from the ESOL Policy review</a:t>
            </a:r>
          </a:p>
        </p:txBody>
      </p:sp>
      <p:pic>
        <p:nvPicPr>
          <p:cNvPr id="5" name="Picture 4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D292F9E8-AC39-4057-A73F-5513FF68F5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r="-2" b="-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BC12-5D64-86A7-AA5C-252BCEF1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3091607" cy="3540265"/>
          </a:xfrm>
        </p:spPr>
        <p:txBody>
          <a:bodyPr>
            <a:normAutofit/>
          </a:bodyPr>
          <a:lstStyle/>
          <a:p>
            <a:r>
              <a:rPr lang="en-GB" sz="2400" dirty="0"/>
              <a:t>Curriculum   Development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Coordination of ESOL </a:t>
            </a:r>
          </a:p>
          <a:p>
            <a:endParaRPr lang="en-GB" sz="2400" dirty="0"/>
          </a:p>
          <a:p>
            <a:r>
              <a:rPr lang="en-GB" sz="2400" dirty="0"/>
              <a:t>ESOL Professionalism  -Teacher Recruitment &amp; Education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5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3307-8A07-9145-FD1A-74264D77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Curriculum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BC12-5D64-86A7-AA5C-252BCEF1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ESOL for inclusion and integration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Fast-Track options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Digital provision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ESOL plus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Materials development</a:t>
            </a:r>
          </a:p>
          <a:p>
            <a:endParaRPr lang="en-GB" sz="24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C65CF6C-5E57-50A7-4C1A-6161DCDA10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" r="-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1353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39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F3307-8A07-9145-FD1A-74264D77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n-GB" sz="3700" dirty="0"/>
              <a:t>Coordination of ESOL</a:t>
            </a:r>
            <a:br>
              <a:rPr lang="en-GB" sz="3700" dirty="0"/>
            </a:br>
            <a:endParaRPr lang="en-GB" sz="3700" dirty="0"/>
          </a:p>
        </p:txBody>
      </p:sp>
      <p:pic>
        <p:nvPicPr>
          <p:cNvPr id="5" name="C09E2BF6-2435-42E8-AF76-ED1E4B1B824B">
            <a:extLst>
              <a:ext uri="{FF2B5EF4-FFF2-40B4-BE49-F238E27FC236}">
                <a16:creationId xmlns:a16="http://schemas.microsoft.com/office/drawing/2014/main" id="{B02EA900-945D-1259-7835-608E88D6B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" r="1188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BC12-5D64-86A7-AA5C-252BCEF1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r>
              <a:rPr lang="en-GB" sz="2400" dirty="0"/>
              <a:t>Local collaboration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Digital information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National Platform</a:t>
            </a:r>
          </a:p>
          <a:p>
            <a:endParaRPr lang="en-GB" sz="2400" dirty="0"/>
          </a:p>
          <a:p>
            <a:r>
              <a:rPr lang="en-GB" sz="2400" dirty="0"/>
              <a:t>Creche facilities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9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F3307-8A07-9145-FD1A-74264D77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 fontScale="90000"/>
          </a:bodyPr>
          <a:lstStyle/>
          <a:p>
            <a:r>
              <a:rPr lang="en-GB" sz="3700" dirty="0"/>
              <a:t>ESOL Professionalism</a:t>
            </a:r>
            <a:br>
              <a:rPr lang="en-GB" sz="3700" dirty="0"/>
            </a:br>
            <a:endParaRPr lang="en-GB" sz="37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07B4BD1-3E67-7003-0200-149746EFD4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r="247" b="-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BC12-5D64-86A7-AA5C-252BCEF1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1879600"/>
            <a:ext cx="2942813" cy="40790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r>
              <a:rPr lang="en-GB" sz="2600" dirty="0"/>
              <a:t>Qualifications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CPD Opportunities</a:t>
            </a:r>
          </a:p>
          <a:p>
            <a:pPr marL="0" indent="0">
              <a:buNone/>
            </a:pPr>
            <a:r>
              <a:rPr lang="en-GB" sz="2600" dirty="0"/>
              <a:t> </a:t>
            </a:r>
          </a:p>
          <a:p>
            <a:r>
              <a:rPr lang="en-GB" sz="2600" dirty="0"/>
              <a:t>A National Centre for ESOL 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8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0" ma:contentTypeDescription="Create a new document." ma:contentTypeScope="" ma:versionID="6dfc863fcb2d8fb2da60e4ace4213638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23f60126105b277972e7f1cf506916a4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4d17e478-008a-4402-85c5-ebf269caa205">
      <Terms xmlns="http://schemas.microsoft.com/office/infopath/2007/PartnerControls"/>
    </lcf76f155ced4ddcb4097134ff3c332f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Props1.xml><?xml version="1.0" encoding="utf-8"?>
<ds:datastoreItem xmlns:ds="http://schemas.openxmlformats.org/officeDocument/2006/customXml" ds:itemID="{548FFA67-B168-4283-9C4F-768F53076B47}"/>
</file>

<file path=customXml/itemProps2.xml><?xml version="1.0" encoding="utf-8"?>
<ds:datastoreItem xmlns:ds="http://schemas.openxmlformats.org/officeDocument/2006/customXml" ds:itemID="{977A8C41-B264-4E26-8B6C-14BD5507DA79}"/>
</file>

<file path=customXml/itemProps3.xml><?xml version="1.0" encoding="utf-8"?>
<ds:datastoreItem xmlns:ds="http://schemas.openxmlformats.org/officeDocument/2006/customXml" ds:itemID="{C5BD2179-8867-46E1-932F-BF775FB5A488}"/>
</file>

<file path=docMetadata/LabelInfo.xml><?xml version="1.0" encoding="utf-8"?>
<clbl:labelList xmlns:clbl="http://schemas.microsoft.com/office/2020/mipLabelMetadata">
  <clbl:label id="{553f0066-c24e-444c-9c2a-7427c31ebeab}" enabled="1" method="Standard" siteId="{e5aafe7c-971b-4ab7-b039-141ad36acec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421</Words>
  <Application>Microsoft Office PowerPoint</Application>
  <PresentationFormat>Widescreen</PresentationFormat>
  <Paragraphs>80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Maven Pro</vt:lpstr>
      <vt:lpstr>Raleway</vt:lpstr>
      <vt:lpstr>Wingdings</vt:lpstr>
      <vt:lpstr>Office Theme</vt:lpstr>
      <vt:lpstr>ESOL Development Day</vt:lpstr>
      <vt:lpstr>Research Aim </vt:lpstr>
      <vt:lpstr>Research Questions</vt:lpstr>
      <vt:lpstr>Methods</vt:lpstr>
      <vt:lpstr>Implications from the ESOL Policy review</vt:lpstr>
      <vt:lpstr>Curriculum Development</vt:lpstr>
      <vt:lpstr>Coordination of ESOL </vt:lpstr>
      <vt:lpstr>ESOL Professionalism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ESOL and Anti-Racism</dc:title>
  <dc:creator>Mike Chick</dc:creator>
  <cp:lastModifiedBy>Wendy Ellaway-Lock</cp:lastModifiedBy>
  <cp:revision>11</cp:revision>
  <dcterms:created xsi:type="dcterms:W3CDTF">2023-01-13T06:08:35Z</dcterms:created>
  <dcterms:modified xsi:type="dcterms:W3CDTF">2023-03-25T12:54:53Z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PUBLIC / CYHOEDDUS</vt:lpwstr>
  </property>
  <property fmtid="{D5CDD505-2E9C-101B-9397-08002B2CF9AE}" pid="4" name="ContentTypeId">
    <vt:lpwstr>0x010100513FC3E63E4D8F4385B81D516F46FF7B</vt:lpwstr>
  </property>
</Properties>
</file>