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4"/>
  </p:notesMasterIdLst>
  <p:sldIdLst>
    <p:sldId id="269" r:id="rId5"/>
    <p:sldId id="274" r:id="rId6"/>
    <p:sldId id="347" r:id="rId7"/>
    <p:sldId id="357" r:id="rId8"/>
    <p:sldId id="359" r:id="rId9"/>
    <p:sldId id="360" r:id="rId10"/>
    <p:sldId id="356" r:id="rId11"/>
    <p:sldId id="361" r:id="rId12"/>
    <p:sldId id="27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E3F7B11-AD8A-6F6D-E89B-355650449EA7}" name="Kay Smith" initials="KS" userId="S::Kay.Smith@learningandwork.org.uk::e0ce392f-fcba-4503-a966-0ef9f6fdad33" providerId="AD"/>
  <p188:author id="{8C20C27F-4934-5F83-1B7F-A09A3525CC2B}" name="Emily Jones" initials="EJ" userId="S::emily.jones@learningandwork.org.uk::4e762f63-dfce-416a-8140-53cc5e453fb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A02410"/>
    <a:srgbClr val="7E3F8F"/>
    <a:srgbClr val="65B48C"/>
    <a:srgbClr val="4789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53953E-69FE-33D2-0F43-F3EAAA85AF94}" v="193" dt="2026-01-27T09:10:57.502"/>
    <p1510:client id="{BE664976-4A76-82FF-7218-6A2A0024DD18}" v="1546" dt="2026-01-26T15:22:06.357"/>
    <p1510:client id="{EB1F3A51-A4FC-4E87-B673-58ED0F694C43}" v="1" dt="2026-01-27T11:36:55.3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85" autoAdjust="0"/>
    <p:restoredTop sz="86683" autoAdjust="0"/>
  </p:normalViewPr>
  <p:slideViewPr>
    <p:cSldViewPr snapToGrid="0">
      <p:cViewPr varScale="1">
        <p:scale>
          <a:sx n="89" d="100"/>
          <a:sy n="89" d="100"/>
        </p:scale>
        <p:origin x="8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A1A57-F24D-42EA-A8CE-12AD8FDAF5C4}" type="datetimeFigureOut">
              <a:rPr lang="en-GB" smtClean="0"/>
              <a:t>27/01/2026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4CE07-AA67-4624-8930-7D21281F4C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237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AF7CC-C339-47C4-9F75-9A8DECD6DCF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312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AF7CC-C339-47C4-9F75-9A8DECD6DCF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853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AF7CC-C339-47C4-9F75-9A8DECD6DCF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0767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C07C6-5DDE-ACFB-66B4-FBB566C06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F0193C-DC51-F693-2352-33292AB03D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34DC42-CD4A-510A-868D-485F1E2B31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142902-1890-D49B-0256-F789E6B159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AF7CC-C339-47C4-9F75-9A8DECD6DCF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10829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93FB4-04E7-BF55-F2EF-A526F6416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28CDC0-C19D-6DD6-B99F-C78BB10670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87ABD4-FD9F-572A-6793-EEE181424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53B92A-8F22-F0FA-9219-DEAE5B181D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AF7CC-C339-47C4-9F75-9A8DECD6DCF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8157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7BE55-C31E-1E68-7E6D-F4FAB8E77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860A97-7563-2BB2-78FD-4BB5A3490F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8B65F0-2D2E-16E3-F532-D94FFFE49C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9EF839-A2CE-2685-9A4E-5F6291D5A9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AF7CC-C339-47C4-9F75-9A8DECD6DCF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0076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 dirty="0"/>
              <a:t>ACL lacks consistent baseline metrics and reliable performance measures. Current systems do not support effective progression tracking </a:t>
            </a:r>
            <a:endParaRPr lang="en-US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/>
              <a:t>New partnership planning documents aim to clarify delivery, learners, locations, and funding streams</a:t>
            </a:r>
            <a:endParaRPr lang="en-US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/>
              <a:t>Wider outcomes (confidence, wellbeing, reduced isolation) remain difficult to measure consistently.</a:t>
            </a:r>
            <a:endParaRPr lang="en-US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/>
              <a:t>ILPs and qualitative data are inconsistently captured and do not aggregate well.</a:t>
            </a:r>
            <a:endParaRPr lang="en-US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/>
              <a:t>Progression tracking is limited by low email capture, digital poverty, and lack of standardised national data.</a:t>
            </a:r>
            <a:endParaRPr lang="en-US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74CE07-AA67-4624-8930-7D21281F4C8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365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223B1-6029-D5EE-BF17-272188FAA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01AED9-E46C-F7AC-218B-A4B02AE613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4EB931-05FB-2F5A-8ECD-5FF2540557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Types of learning </a:t>
            </a:r>
            <a:r>
              <a:rPr lang="en-US" dirty="0"/>
              <a:t>- Essential Skills, Wellbeing, Leisure, ESOL, Accredited, non-accredited, prep for employment etc.</a:t>
            </a:r>
            <a:endParaRPr lang="en-US" dirty="0" err="1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04238B-35A4-644E-3EA4-C50400275F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74CE07-AA67-4624-8930-7D21281F4C8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57241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AF7CC-C339-47C4-9F75-9A8DECD6DC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3071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7B901-6FE6-4E09-AFCE-2728F241589F}" type="datetimeFigureOut">
              <a:rPr lang="en-GB" smtClean="0"/>
              <a:pPr/>
              <a:t>27/01/2026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023-0443-4C71-B939-23B03F54616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41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7B901-6FE6-4E09-AFCE-2728F241589F}" type="datetimeFigureOut">
              <a:rPr lang="en-GB" smtClean="0"/>
              <a:pPr/>
              <a:t>27/01/2026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023-0443-4C71-B939-23B03F54616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314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7B901-6FE6-4E09-AFCE-2728F241589F}" type="datetimeFigureOut">
              <a:rPr lang="en-GB" smtClean="0"/>
              <a:pPr/>
              <a:t>27/01/2026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023-0443-4C71-B939-23B03F54616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811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7B901-6FE6-4E09-AFCE-2728F241589F}" type="datetimeFigureOut">
              <a:rPr lang="en-GB" smtClean="0"/>
              <a:pPr/>
              <a:t>27/01/2026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023-0443-4C71-B939-23B03F54616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269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7B901-6FE6-4E09-AFCE-2728F241589F}" type="datetimeFigureOut">
              <a:rPr lang="en-GB" smtClean="0"/>
              <a:pPr/>
              <a:t>27/01/2026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023-0443-4C71-B939-23B03F54616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486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7B901-6FE6-4E09-AFCE-2728F241589F}" type="datetimeFigureOut">
              <a:rPr lang="en-GB" smtClean="0"/>
              <a:pPr/>
              <a:t>27/01/2026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023-0443-4C71-B939-23B03F54616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736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7B901-6FE6-4E09-AFCE-2728F241589F}" type="datetimeFigureOut">
              <a:rPr lang="en-GB" smtClean="0"/>
              <a:pPr/>
              <a:t>27/01/2026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023-0443-4C71-B939-23B03F54616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2304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7B901-6FE6-4E09-AFCE-2728F241589F}" type="datetimeFigureOut">
              <a:rPr lang="en-GB" smtClean="0"/>
              <a:pPr/>
              <a:t>27/01/2026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023-0443-4C71-B939-23B03F54616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2468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7B901-6FE6-4E09-AFCE-2728F241589F}" type="datetimeFigureOut">
              <a:rPr lang="en-GB" smtClean="0"/>
              <a:pPr/>
              <a:t>27/01/2026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023-0443-4C71-B939-23B03F54616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03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7B901-6FE6-4E09-AFCE-2728F241589F}" type="datetimeFigureOut">
              <a:rPr lang="en-GB" smtClean="0"/>
              <a:pPr/>
              <a:t>27/01/2026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023-0443-4C71-B939-23B03F54616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164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7B901-6FE6-4E09-AFCE-2728F241589F}" type="datetimeFigureOut">
              <a:rPr lang="en-GB" smtClean="0"/>
              <a:pPr/>
              <a:t>27/01/2026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023-0443-4C71-B939-23B03F54616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0034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594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7B901-6FE6-4E09-AFCE-2728F241589F}" type="datetimeFigureOut">
              <a:rPr lang="en-GB" smtClean="0"/>
              <a:pPr/>
              <a:t>27/01/2026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65023-0443-4C71-B939-23B03F54616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6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im.allan\AppData\Local\Microsoft\Windows\Temporary Internet Files\Content.Outlook\EKZ3YZW5\NIACE White 300dpi English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8808222" y="5998470"/>
            <a:ext cx="2912139" cy="462493"/>
          </a:xfrm>
          <a:prstGeom prst="rect">
            <a:avLst/>
          </a:prstGeom>
          <a:noFill/>
        </p:spPr>
      </p:pic>
      <p:cxnSp>
        <p:nvCxnSpPr>
          <p:cNvPr id="7" name="Straight Connector 6"/>
          <p:cNvCxnSpPr>
            <a:cxnSpLocks/>
          </p:cNvCxnSpPr>
          <p:nvPr/>
        </p:nvCxnSpPr>
        <p:spPr>
          <a:xfrm>
            <a:off x="0" y="980728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0" y="5589240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81917BA7-080D-CF0C-A3EA-20BB4FB70F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980728"/>
            <a:ext cx="10363200" cy="4608509"/>
          </a:xfrm>
        </p:spPr>
        <p:txBody>
          <a:bodyPr>
            <a:normAutofit/>
          </a:bodyPr>
          <a:lstStyle/>
          <a:p>
            <a:pPr algn="l"/>
            <a:r>
              <a:rPr lang="en-GB" b="1" dirty="0">
                <a:solidFill>
                  <a:schemeClr val="bg1"/>
                </a:solidFill>
                <a:latin typeface="Raleway"/>
                <a:cs typeface="Arial"/>
              </a:rPr>
              <a:t>Data &amp; Progression Task &amp; Finish Group update.</a:t>
            </a:r>
            <a:r>
              <a:rPr lang="en-GB" b="1" dirty="0">
                <a:latin typeface="Raleway"/>
                <a:cs typeface="Arial"/>
              </a:rPr>
              <a:t>and Progress</a:t>
            </a:r>
            <a:br>
              <a:rPr lang="en-GB" b="1" dirty="0">
                <a:latin typeface="Raleway" pitchFamily="2" charset="0"/>
                <a:cs typeface="Arial" panose="020B0604020202020204" pitchFamily="34" charset="0"/>
              </a:rPr>
            </a:br>
            <a:br>
              <a:rPr lang="en-GB" sz="3600" b="1" dirty="0">
                <a:latin typeface="Raleway" pitchFamily="2" charset="0"/>
                <a:cs typeface="Arial" panose="020B0604020202020204" pitchFamily="34" charset="0"/>
              </a:rPr>
            </a:br>
            <a:r>
              <a:rPr lang="en-GB" b="1" dirty="0">
                <a:solidFill>
                  <a:schemeClr val="bg1"/>
                </a:solidFill>
                <a:latin typeface="Raleway"/>
                <a:cs typeface="Arial"/>
              </a:rPr>
              <a:t>Calvin Lees</a:t>
            </a:r>
            <a:br>
              <a:rPr lang="en-GB" sz="3600" b="1" dirty="0">
                <a:latin typeface="Raleway" pitchFamily="2" charset="0"/>
                <a:cs typeface="Arial" panose="020B0604020202020204" pitchFamily="34" charset="0"/>
              </a:rPr>
            </a:br>
            <a:br>
              <a:rPr lang="en-GB" sz="3600" b="1" dirty="0">
                <a:latin typeface="Raleway" pitchFamily="2" charset="0"/>
                <a:cs typeface="Arial" panose="020B0604020202020204" pitchFamily="34" charset="0"/>
              </a:rPr>
            </a:br>
            <a:r>
              <a:rPr lang="en-GB" sz="2400" b="1" dirty="0">
                <a:solidFill>
                  <a:schemeClr val="bg1"/>
                </a:solidFill>
                <a:latin typeface="Raleway"/>
                <a:cs typeface="Arial"/>
              </a:rPr>
              <a:t>January 2026</a:t>
            </a:r>
            <a:endParaRPr lang="en-GB" b="1" dirty="0">
              <a:solidFill>
                <a:schemeClr val="bg1"/>
              </a:solidFill>
              <a:latin typeface="Raleway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B6EDA44-71E5-45CE-818C-261743A6AE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056" y="6259173"/>
            <a:ext cx="2123016" cy="337168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E1848C43-FC20-4446-A184-F97F68613F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6955" y="388736"/>
            <a:ext cx="10818090" cy="1016743"/>
          </a:xfrm>
        </p:spPr>
        <p:txBody>
          <a:bodyPr>
            <a:noAutofit/>
          </a:bodyPr>
          <a:lstStyle/>
          <a:p>
            <a:pPr algn="l"/>
            <a:r>
              <a:rPr lang="en-GB" sz="4000" b="1" dirty="0">
                <a:solidFill>
                  <a:srgbClr val="4D4D4D"/>
                </a:solidFill>
                <a:latin typeface="Raleway"/>
                <a:ea typeface="Arial Unicode MS"/>
                <a:cs typeface="Arial"/>
              </a:rPr>
              <a:t>Aims</a:t>
            </a:r>
            <a:endParaRPr lang="en-GB" sz="4000" b="1" dirty="0">
              <a:solidFill>
                <a:srgbClr val="4D4D4D"/>
              </a:solidFill>
              <a:latin typeface="Raleway" pitchFamily="2" charset="0"/>
              <a:ea typeface="Arial Unicode MS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914462-BB74-C2EC-9668-3587C8B46D64}"/>
              </a:ext>
            </a:extLst>
          </p:cNvPr>
          <p:cNvSpPr txBox="1"/>
          <p:nvPr/>
        </p:nvSpPr>
        <p:spPr>
          <a:xfrm>
            <a:off x="690195" y="1568351"/>
            <a:ext cx="11032790" cy="46474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800" dirty="0">
                <a:solidFill>
                  <a:srgbClr val="000000"/>
                </a:solidFill>
                <a:latin typeface="Raleway"/>
                <a:cs typeface="Arial"/>
              </a:rPr>
              <a:t> 5 key aims to establish and support how the partnership:</a:t>
            </a:r>
          </a:p>
          <a:p>
            <a:endParaRPr lang="en-GB" sz="2000" dirty="0">
              <a:solidFill>
                <a:srgbClr val="000000"/>
              </a:solidFill>
              <a:latin typeface="Raleway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  <a:cs typeface="Arial"/>
              </a:rPr>
              <a:t>Understands local needs, gaps and demands and how the ACL partnership is using the data that is available (as a partnership and a sector).</a:t>
            </a:r>
            <a:endParaRPr lang="en-GB" sz="2000" dirty="0">
              <a:solidFill>
                <a:srgbClr val="000000"/>
              </a:solidFill>
              <a:latin typeface="Raleway"/>
              <a:cs typeface="Arial"/>
            </a:endParaRPr>
          </a:p>
          <a:p>
            <a:endParaRPr lang="en-US" sz="2000" dirty="0">
              <a:solidFill>
                <a:srgbClr val="000000"/>
              </a:solidFill>
              <a:latin typeface="Raleway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  <a:cs typeface="Arial"/>
              </a:rPr>
              <a:t>Share data, collaborate, and support curriculum planning </a:t>
            </a:r>
            <a:endParaRPr lang="en-GB" sz="2000" dirty="0">
              <a:solidFill>
                <a:srgbClr val="000000"/>
              </a:solidFill>
              <a:latin typeface="Raleway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sz="2000" dirty="0">
              <a:solidFill>
                <a:srgbClr val="000000"/>
              </a:solidFill>
              <a:latin typeface="Raleway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  <a:cs typeface="Arial"/>
              </a:rPr>
              <a:t>Demonstrate impact </a:t>
            </a:r>
            <a:endParaRPr lang="en-GB" sz="2000" dirty="0">
              <a:solidFill>
                <a:srgbClr val="000000"/>
              </a:solidFill>
              <a:latin typeface="Raleway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sz="2000" dirty="0">
              <a:solidFill>
                <a:srgbClr val="000000"/>
              </a:solidFill>
              <a:latin typeface="Raleway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  <a:cs typeface="Arial"/>
              </a:rPr>
              <a:t>Use data as a tool for improvement</a:t>
            </a:r>
            <a:endParaRPr lang="en-GB" sz="2000" dirty="0">
              <a:solidFill>
                <a:srgbClr val="000000"/>
              </a:solidFill>
              <a:latin typeface="Raleway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sz="2000" dirty="0">
              <a:solidFill>
                <a:srgbClr val="000000"/>
              </a:solidFill>
              <a:latin typeface="Raleway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  <a:cs typeface="Arial"/>
              </a:rPr>
              <a:t>Tracks progression and understand how learners move between provision. How this progression is monitored, captured and built into existing provision.</a:t>
            </a:r>
            <a:endParaRPr lang="en-GB" sz="2000" dirty="0">
              <a:solidFill>
                <a:srgbClr val="000000"/>
              </a:solidFill>
              <a:latin typeface="Raleway"/>
              <a:cs typeface="Arial"/>
            </a:endParaRPr>
          </a:p>
          <a:p>
            <a:endParaRPr lang="en-GB" sz="2800" dirty="0">
              <a:solidFill>
                <a:srgbClr val="000000"/>
              </a:solidFill>
              <a:latin typeface="Raleway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2170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B6EDA44-71E5-45CE-818C-261743A6AE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056" y="6259173"/>
            <a:ext cx="2123016" cy="3371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D1AD563-2052-3DB0-A614-915604C909DC}"/>
              </a:ext>
            </a:extLst>
          </p:cNvPr>
          <p:cNvSpPr txBox="1">
            <a:spLocks/>
          </p:cNvSpPr>
          <p:nvPr/>
        </p:nvSpPr>
        <p:spPr>
          <a:xfrm>
            <a:off x="686955" y="388736"/>
            <a:ext cx="10818090" cy="10167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b="1" dirty="0">
                <a:solidFill>
                  <a:srgbClr val="4D4D4D"/>
                </a:solidFill>
                <a:latin typeface="Raleway"/>
                <a:ea typeface="Arial Unicode MS"/>
                <a:cs typeface="Arial"/>
              </a:rPr>
              <a:t>June 2025</a:t>
            </a:r>
            <a:endParaRPr lang="en-GB" sz="4000" b="1" dirty="0">
              <a:solidFill>
                <a:srgbClr val="4D4D4D"/>
              </a:solidFill>
              <a:latin typeface="Raleway" pitchFamily="2" charset="0"/>
              <a:ea typeface="Arial Unicode MS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CB183C-4E4A-669F-9A5F-BEA245C4AB4D}"/>
              </a:ext>
            </a:extLst>
          </p:cNvPr>
          <p:cNvSpPr txBox="1"/>
          <p:nvPr/>
        </p:nvSpPr>
        <p:spPr>
          <a:xfrm>
            <a:off x="907936" y="1556378"/>
            <a:ext cx="10372942" cy="46166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0F4761"/>
                </a:solidFill>
                <a:latin typeface="Raleway"/>
              </a:rPr>
              <a:t>Presentation - Overview of </a:t>
            </a:r>
            <a:r>
              <a:rPr lang="en-US" sz="2000" b="1" err="1">
                <a:solidFill>
                  <a:srgbClr val="0F4761"/>
                </a:solidFill>
                <a:latin typeface="Raleway"/>
              </a:rPr>
              <a:t>Medr's</a:t>
            </a:r>
            <a:r>
              <a:rPr lang="en-US" sz="2000" b="1" dirty="0">
                <a:solidFill>
                  <a:srgbClr val="0F4761"/>
                </a:solidFill>
                <a:latin typeface="Raleway"/>
              </a:rPr>
              <a:t> Planning Process for ACL</a:t>
            </a:r>
            <a:endParaRPr lang="en-US" sz="2000" dirty="0">
              <a:latin typeface="Raleway"/>
            </a:endParaRPr>
          </a:p>
          <a:p>
            <a:endParaRPr lang="en-US" sz="1400" b="1" dirty="0">
              <a:solidFill>
                <a:srgbClr val="0F4761"/>
              </a:solidFill>
              <a:latin typeface="Aptos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</a:rPr>
              <a:t>Current Adult Community Learning (ACL) data is inconsistent, making it difficult to inform policy or funding. There's no baseline or real performance measures.</a:t>
            </a:r>
          </a:p>
          <a:p>
            <a:pPr marL="342900" indent="-342900">
              <a:buFont typeface="Arial"/>
              <a:buChar char="•"/>
            </a:pPr>
            <a:endParaRPr lang="en-US" sz="2000" dirty="0">
              <a:solidFill>
                <a:srgbClr val="000000"/>
              </a:solidFill>
              <a:latin typeface="Raleway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Raleway"/>
              </a:rPr>
              <a:t>Medr</a:t>
            </a:r>
            <a:r>
              <a:rPr lang="en-US" sz="2000" dirty="0">
                <a:solidFill>
                  <a:srgbClr val="000000"/>
                </a:solidFill>
                <a:latin typeface="Raleway"/>
              </a:rPr>
              <a:t> to commission ACL partnerships to submit new planning documents using templates.</a:t>
            </a:r>
          </a:p>
          <a:p>
            <a:pPr marL="342900" indent="-342900">
              <a:buFont typeface="Arial"/>
              <a:buChar char="•"/>
            </a:pPr>
            <a:endParaRPr lang="en-US" sz="2000" dirty="0">
              <a:solidFill>
                <a:srgbClr val="000000"/>
              </a:solidFill>
              <a:latin typeface="Raleway"/>
            </a:endParaRPr>
          </a:p>
          <a:p>
            <a:r>
              <a:rPr lang="en-US" sz="2000" b="1" dirty="0">
                <a:solidFill>
                  <a:srgbClr val="0F4761"/>
                </a:solidFill>
                <a:latin typeface="Raleway"/>
              </a:rPr>
              <a:t>Presentation - Progression in ACL (</a:t>
            </a:r>
            <a:r>
              <a:rPr lang="en-US" sz="2000" b="1" dirty="0" err="1">
                <a:solidFill>
                  <a:srgbClr val="0F4761"/>
                </a:solidFill>
                <a:latin typeface="Raleway"/>
              </a:rPr>
              <a:t>Estyn</a:t>
            </a:r>
            <a:r>
              <a:rPr lang="en-US" sz="2000" b="1" dirty="0">
                <a:solidFill>
                  <a:srgbClr val="0F4761"/>
                </a:solidFill>
                <a:latin typeface="Raleway"/>
              </a:rPr>
              <a:t>)</a:t>
            </a:r>
            <a:endParaRPr lang="en-US" sz="2000" dirty="0">
              <a:solidFill>
                <a:srgbClr val="4D4D4D"/>
              </a:solidFill>
              <a:latin typeface="Raleway"/>
            </a:endParaRPr>
          </a:p>
          <a:p>
            <a:pPr marL="342900" indent="-342900">
              <a:buFont typeface="Arial"/>
              <a:buChar char="•"/>
            </a:pPr>
            <a:endParaRPr lang="en-US" sz="2000" b="1" dirty="0">
              <a:solidFill>
                <a:srgbClr val="0F4761"/>
              </a:solidFill>
              <a:latin typeface="Raleway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</a:rPr>
              <a:t>Key Findings from Annual Report &amp; Inspections</a:t>
            </a:r>
          </a:p>
          <a:p>
            <a:pPr marL="342900" indent="-342900">
              <a:buFont typeface="Arial"/>
              <a:buChar char="•"/>
            </a:pPr>
            <a:endParaRPr lang="en-US" sz="2000" dirty="0">
              <a:solidFill>
                <a:srgbClr val="000000"/>
              </a:solidFill>
              <a:latin typeface="Raleway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</a:rPr>
              <a:t>Data Collection Issues</a:t>
            </a:r>
          </a:p>
          <a:p>
            <a:pPr marL="342900" indent="-342900">
              <a:buFont typeface="Arial"/>
              <a:buChar char="•"/>
            </a:pPr>
            <a:endParaRPr lang="en-US" sz="2000" dirty="0">
              <a:solidFill>
                <a:srgbClr val="000000"/>
              </a:solidFill>
              <a:latin typeface="Raleway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</a:rPr>
              <a:t>Why Progression Measurement is Important</a:t>
            </a:r>
          </a:p>
        </p:txBody>
      </p:sp>
    </p:spTree>
    <p:extLst>
      <p:ext uri="{BB962C8B-B14F-4D97-AF65-F5344CB8AC3E}">
        <p14:creationId xmlns:p14="http://schemas.microsoft.com/office/powerpoint/2010/main" val="2981227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7CEF6-29D2-2412-F640-1615A227D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C3701E4-9CD0-E803-9825-CA25369A08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056" y="6259173"/>
            <a:ext cx="2123016" cy="3371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B028DE8-E93E-29D8-D48C-8D98B17EBF71}"/>
              </a:ext>
            </a:extLst>
          </p:cNvPr>
          <p:cNvSpPr txBox="1">
            <a:spLocks/>
          </p:cNvSpPr>
          <p:nvPr/>
        </p:nvSpPr>
        <p:spPr>
          <a:xfrm>
            <a:off x="686955" y="388736"/>
            <a:ext cx="10818090" cy="10167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b="1" dirty="0">
                <a:solidFill>
                  <a:srgbClr val="4D4D4D"/>
                </a:solidFill>
                <a:latin typeface="Raleway"/>
                <a:ea typeface="Arial Unicode MS"/>
                <a:cs typeface="Arial"/>
              </a:rPr>
              <a:t>August 2025</a:t>
            </a:r>
            <a:endParaRPr lang="en-GB" sz="4000" b="1" dirty="0">
              <a:solidFill>
                <a:srgbClr val="4D4D4D"/>
              </a:solidFill>
              <a:latin typeface="Raleway" pitchFamily="2" charset="0"/>
              <a:ea typeface="Arial Unicode MS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47E5AC-D654-20AF-7BD2-40265D43D4AB}"/>
              </a:ext>
            </a:extLst>
          </p:cNvPr>
          <p:cNvSpPr txBox="1"/>
          <p:nvPr/>
        </p:nvSpPr>
        <p:spPr>
          <a:xfrm>
            <a:off x="907936" y="1556378"/>
            <a:ext cx="10372942" cy="46166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0F4761"/>
                </a:solidFill>
                <a:latin typeface="Raleway"/>
              </a:rPr>
              <a:t>Presentation – Learning and Work Institute - </a:t>
            </a:r>
            <a:r>
              <a:rPr lang="en-US" sz="2000" b="1" i="1" dirty="0">
                <a:solidFill>
                  <a:srgbClr val="0F4761"/>
                </a:solidFill>
                <a:latin typeface="Raleway"/>
              </a:rPr>
              <a:t>Measuring impact in adult learning</a:t>
            </a:r>
            <a:endParaRPr lang="en-US" sz="2000" i="1" dirty="0">
              <a:solidFill>
                <a:srgbClr val="0F4761"/>
              </a:solidFill>
              <a:latin typeface="Raleway"/>
            </a:endParaRPr>
          </a:p>
          <a:p>
            <a:endParaRPr lang="en-US" sz="1400" b="1" dirty="0">
              <a:solidFill>
                <a:srgbClr val="0F4761"/>
              </a:solidFill>
              <a:latin typeface="Aptos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</a:rPr>
              <a:t>Criteria for Successful Measures</a:t>
            </a:r>
          </a:p>
          <a:p>
            <a:pPr marL="342900" indent="-342900">
              <a:buFont typeface="Arial"/>
              <a:buChar char="•"/>
            </a:pPr>
            <a:endParaRPr lang="en-US" sz="2000" dirty="0">
              <a:solidFill>
                <a:srgbClr val="000000"/>
              </a:solidFill>
              <a:latin typeface="Raleway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</a:rPr>
              <a:t>Wider Outcomes Challenge</a:t>
            </a:r>
          </a:p>
          <a:p>
            <a:pPr marL="342900" indent="-342900">
              <a:buFont typeface="Arial"/>
              <a:buChar char="•"/>
            </a:pPr>
            <a:endParaRPr lang="en-US" sz="2000" b="1" dirty="0">
              <a:solidFill>
                <a:srgbClr val="000000"/>
              </a:solidFill>
              <a:latin typeface="Raleway"/>
            </a:endParaRPr>
          </a:p>
          <a:p>
            <a:r>
              <a:rPr lang="en-US" sz="2000" b="1" dirty="0">
                <a:solidFill>
                  <a:srgbClr val="0F4761"/>
                </a:solidFill>
                <a:latin typeface="Raleway"/>
              </a:rPr>
              <a:t>Presentation – Cambridge &amp; Peterborough Combined </a:t>
            </a:r>
            <a:r>
              <a:rPr lang="en-US" sz="2000" b="1" dirty="0" err="1">
                <a:solidFill>
                  <a:srgbClr val="0F4761"/>
                </a:solidFill>
                <a:latin typeface="Raleway"/>
              </a:rPr>
              <a:t>Autority</a:t>
            </a:r>
            <a:r>
              <a:rPr lang="en-US" sz="2000" b="1" dirty="0">
                <a:solidFill>
                  <a:srgbClr val="0F4761"/>
                </a:solidFill>
                <a:latin typeface="Raleway"/>
              </a:rPr>
              <a:t> (CPCA) -</a:t>
            </a:r>
            <a:r>
              <a:rPr lang="en-US" sz="2000" b="1" i="1" dirty="0">
                <a:solidFill>
                  <a:srgbClr val="0F4761"/>
                </a:solidFill>
                <a:latin typeface="Raleway"/>
              </a:rPr>
              <a:t>Wider Outcomes Framework</a:t>
            </a:r>
            <a:endParaRPr lang="en-US" sz="2000" i="1" dirty="0">
              <a:solidFill>
                <a:srgbClr val="0F4761"/>
              </a:solidFill>
              <a:latin typeface="Raleway"/>
            </a:endParaRPr>
          </a:p>
          <a:p>
            <a:pPr marL="342900" indent="-342900">
              <a:buFont typeface="Arial"/>
              <a:buChar char="•"/>
            </a:pPr>
            <a:endParaRPr lang="en-US" sz="2000" b="1" dirty="0">
              <a:solidFill>
                <a:srgbClr val="0F4761"/>
              </a:solidFill>
              <a:latin typeface="Raleway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</a:rPr>
              <a:t>CPCA is developing a </a:t>
            </a:r>
            <a:r>
              <a:rPr lang="en-US" sz="2000" b="1" dirty="0">
                <a:solidFill>
                  <a:srgbClr val="000000"/>
                </a:solidFill>
                <a:latin typeface="Raleway"/>
              </a:rPr>
              <a:t>Wider Outcomes Framework (WOF)</a:t>
            </a:r>
            <a:r>
              <a:rPr lang="en-US" sz="2000" dirty="0">
                <a:solidFill>
                  <a:srgbClr val="000000"/>
                </a:solidFill>
                <a:latin typeface="Raleway"/>
              </a:rPr>
              <a:t> over two years</a:t>
            </a:r>
          </a:p>
          <a:p>
            <a:pPr marL="342900" indent="-342900">
              <a:buFont typeface="Arial"/>
              <a:buChar char="•"/>
            </a:pPr>
            <a:endParaRPr lang="en-US" sz="2000" dirty="0">
              <a:solidFill>
                <a:srgbClr val="000000"/>
              </a:solidFill>
              <a:latin typeface="Raleway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</a:rPr>
              <a:t>The framework is based on the overlapping benefits of adult learning in the domains of </a:t>
            </a:r>
            <a:r>
              <a:rPr lang="en-US" sz="2000" b="1" dirty="0">
                <a:solidFill>
                  <a:srgbClr val="000000"/>
                </a:solidFill>
                <a:latin typeface="Raleway"/>
              </a:rPr>
              <a:t>health, work, and community</a:t>
            </a:r>
            <a:endParaRPr lang="en-US" sz="2000" dirty="0">
              <a:solidFill>
                <a:srgbClr val="000000"/>
              </a:solidFill>
              <a:latin typeface="Raleway"/>
            </a:endParaRPr>
          </a:p>
          <a:p>
            <a:pPr marL="342900" indent="-342900">
              <a:buFont typeface="Arial"/>
              <a:buChar char="•"/>
            </a:pPr>
            <a:endParaRPr lang="en-US" sz="2000" dirty="0">
              <a:solidFill>
                <a:srgbClr val="000000"/>
              </a:solidFill>
              <a:latin typeface="Raleway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</a:rPr>
              <a:t>Planning Alignment</a:t>
            </a:r>
          </a:p>
        </p:txBody>
      </p:sp>
    </p:spTree>
    <p:extLst>
      <p:ext uri="{BB962C8B-B14F-4D97-AF65-F5344CB8AC3E}">
        <p14:creationId xmlns:p14="http://schemas.microsoft.com/office/powerpoint/2010/main" val="3319761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5DB0D-9B43-76CF-B043-3183F52D9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3D7FFF3-FB48-9670-2F1F-0019A68B16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056" y="6259173"/>
            <a:ext cx="2123016" cy="3371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4836C39-2076-0AAF-47E2-A726AC147361}"/>
              </a:ext>
            </a:extLst>
          </p:cNvPr>
          <p:cNvSpPr txBox="1">
            <a:spLocks/>
          </p:cNvSpPr>
          <p:nvPr/>
        </p:nvSpPr>
        <p:spPr>
          <a:xfrm>
            <a:off x="686955" y="388736"/>
            <a:ext cx="10818090" cy="10167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b="1" dirty="0">
                <a:solidFill>
                  <a:srgbClr val="4D4D4D"/>
                </a:solidFill>
                <a:latin typeface="Raleway"/>
                <a:ea typeface="Arial Unicode MS"/>
                <a:cs typeface="Arial"/>
              </a:rPr>
              <a:t>November 2025</a:t>
            </a:r>
            <a:endParaRPr lang="en-GB" sz="4000" b="1" dirty="0">
              <a:solidFill>
                <a:srgbClr val="4D4D4D"/>
              </a:solidFill>
              <a:latin typeface="Raleway" pitchFamily="2" charset="0"/>
              <a:ea typeface="Arial Unicode MS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B3D658-F272-E09C-0C8C-76660ED4C000}"/>
              </a:ext>
            </a:extLst>
          </p:cNvPr>
          <p:cNvSpPr txBox="1"/>
          <p:nvPr/>
        </p:nvSpPr>
        <p:spPr>
          <a:xfrm>
            <a:off x="907936" y="1556378"/>
            <a:ext cx="10372942" cy="33855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0F4761"/>
                </a:solidFill>
                <a:latin typeface="Raleway"/>
              </a:rPr>
              <a:t>Discussion – Share data, Collaborate, and support Curriculum Planning</a:t>
            </a:r>
            <a:endParaRPr lang="en-US" sz="2000" b="1" i="1" dirty="0">
              <a:solidFill>
                <a:srgbClr val="0F4761"/>
              </a:solidFill>
              <a:latin typeface="Raleway"/>
            </a:endParaRPr>
          </a:p>
          <a:p>
            <a:endParaRPr lang="en-US" sz="1400" b="1" dirty="0">
              <a:solidFill>
                <a:srgbClr val="0F4761"/>
              </a:solidFill>
              <a:latin typeface="Aptos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</a:rPr>
              <a:t>Informing Provision and Needs Analysis</a:t>
            </a:r>
          </a:p>
          <a:p>
            <a:pPr marL="342900" indent="-342900">
              <a:buFont typeface="Arial"/>
              <a:buChar char="•"/>
            </a:pPr>
            <a:endParaRPr lang="en-US" sz="2000" dirty="0">
              <a:solidFill>
                <a:srgbClr val="000000"/>
              </a:solidFill>
              <a:latin typeface="Raleway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</a:rPr>
              <a:t>Data Collection and Progression Tracking</a:t>
            </a:r>
          </a:p>
          <a:p>
            <a:pPr marL="342900" indent="-342900">
              <a:buFont typeface="Arial"/>
              <a:buChar char="•"/>
            </a:pPr>
            <a:endParaRPr lang="en-US" sz="2000" dirty="0">
              <a:solidFill>
                <a:srgbClr val="000000"/>
              </a:solidFill>
              <a:latin typeface="Raleway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</a:rPr>
              <a:t>Sharing Data and GDPR Compliance</a:t>
            </a:r>
          </a:p>
          <a:p>
            <a:pPr marL="342900" indent="-342900">
              <a:buFont typeface="Arial"/>
              <a:buChar char="•"/>
            </a:pPr>
            <a:endParaRPr lang="en-US" sz="2000" b="1" dirty="0">
              <a:solidFill>
                <a:srgbClr val="000000"/>
              </a:solidFill>
              <a:latin typeface="Raleway"/>
            </a:endParaRPr>
          </a:p>
          <a:p>
            <a:r>
              <a:rPr lang="en-US" sz="2000" b="1" dirty="0">
                <a:solidFill>
                  <a:srgbClr val="0F4761"/>
                </a:solidFill>
                <a:latin typeface="Raleway"/>
              </a:rPr>
              <a:t>Discussion - Key Findings </a:t>
            </a:r>
            <a:endParaRPr lang="en-US" sz="2000" b="1" dirty="0">
              <a:solidFill>
                <a:srgbClr val="000000"/>
              </a:solidFill>
              <a:latin typeface="Raleway"/>
            </a:endParaRPr>
          </a:p>
          <a:p>
            <a:pPr marL="342900" indent="-342900">
              <a:buFont typeface="Arial"/>
              <a:buChar char="•"/>
            </a:pPr>
            <a:endParaRPr lang="en-US" sz="2000" dirty="0">
              <a:solidFill>
                <a:srgbClr val="000000"/>
              </a:solidFill>
              <a:latin typeface="Raleway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</a:rPr>
              <a:t>Focused on the 5 Key aims </a:t>
            </a:r>
          </a:p>
        </p:txBody>
      </p:sp>
    </p:spTree>
    <p:extLst>
      <p:ext uri="{BB962C8B-B14F-4D97-AF65-F5344CB8AC3E}">
        <p14:creationId xmlns:p14="http://schemas.microsoft.com/office/powerpoint/2010/main" val="197976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A12AC-CF06-EC51-9E54-7C133A05D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689E363-EFD5-A7F8-B488-6A2E9F4E96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056" y="6259173"/>
            <a:ext cx="2123016" cy="3371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B7EB192-C4B2-0C9F-0E3E-87AEF11B226E}"/>
              </a:ext>
            </a:extLst>
          </p:cNvPr>
          <p:cNvSpPr txBox="1">
            <a:spLocks/>
          </p:cNvSpPr>
          <p:nvPr/>
        </p:nvSpPr>
        <p:spPr>
          <a:xfrm>
            <a:off x="686955" y="388736"/>
            <a:ext cx="10818090" cy="10167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b="1" dirty="0">
                <a:solidFill>
                  <a:srgbClr val="4D4D4D"/>
                </a:solidFill>
                <a:latin typeface="Raleway"/>
                <a:ea typeface="Arial Unicode MS"/>
                <a:cs typeface="Arial"/>
              </a:rPr>
              <a:t>January 2026</a:t>
            </a:r>
            <a:endParaRPr lang="en-GB" sz="4000" b="1" dirty="0">
              <a:solidFill>
                <a:srgbClr val="4D4D4D"/>
              </a:solidFill>
              <a:latin typeface="Raleway" pitchFamily="2" charset="0"/>
              <a:ea typeface="Arial Unicode MS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8FF887-89C0-B66D-1B34-2761BEC065E9}"/>
              </a:ext>
            </a:extLst>
          </p:cNvPr>
          <p:cNvSpPr txBox="1"/>
          <p:nvPr/>
        </p:nvSpPr>
        <p:spPr>
          <a:xfrm>
            <a:off x="907936" y="1556378"/>
            <a:ext cx="10372942" cy="46166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0F4761"/>
                </a:solidFill>
                <a:latin typeface="Raleway"/>
              </a:rPr>
              <a:t>Presentation – Learner Progression Data, </a:t>
            </a:r>
            <a:r>
              <a:rPr lang="en-US" sz="2000" b="1" dirty="0" err="1">
                <a:solidFill>
                  <a:srgbClr val="0F4761"/>
                </a:solidFill>
                <a:latin typeface="Raleway"/>
              </a:rPr>
              <a:t>Medr</a:t>
            </a:r>
            <a:endParaRPr lang="en-US" sz="2000" b="1" i="1" dirty="0" err="1">
              <a:solidFill>
                <a:srgbClr val="0F4761"/>
              </a:solidFill>
              <a:latin typeface="Raleway"/>
            </a:endParaRPr>
          </a:p>
          <a:p>
            <a:endParaRPr lang="en-US" sz="1400" b="1" dirty="0">
              <a:solidFill>
                <a:srgbClr val="0F4761"/>
              </a:solidFill>
              <a:latin typeface="Aptos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</a:rPr>
              <a:t>What the data set can do</a:t>
            </a:r>
          </a:p>
          <a:p>
            <a:pPr marL="342900" indent="-342900">
              <a:buFont typeface="Arial"/>
              <a:buChar char="•"/>
            </a:pPr>
            <a:endParaRPr lang="en-US" sz="2000" dirty="0">
              <a:solidFill>
                <a:srgbClr val="000000"/>
              </a:solidFill>
              <a:latin typeface="Raleway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</a:rPr>
              <a:t>Possible Analysis options</a:t>
            </a:r>
          </a:p>
          <a:p>
            <a:pPr marL="342900" indent="-342900">
              <a:buFont typeface="Arial"/>
              <a:buChar char="•"/>
            </a:pPr>
            <a:endParaRPr lang="en-US" sz="2000" dirty="0">
              <a:solidFill>
                <a:srgbClr val="000000"/>
              </a:solidFill>
              <a:latin typeface="Raleway"/>
            </a:endParaRPr>
          </a:p>
          <a:p>
            <a:r>
              <a:rPr lang="en-US" sz="2000" b="1" dirty="0">
                <a:solidFill>
                  <a:srgbClr val="0F4761"/>
                </a:solidFill>
                <a:latin typeface="Raleway"/>
              </a:rPr>
              <a:t>Presentation – </a:t>
            </a:r>
            <a:r>
              <a:rPr lang="en-US" sz="2000" b="1" dirty="0" err="1">
                <a:solidFill>
                  <a:srgbClr val="0F4761"/>
                </a:solidFill>
                <a:latin typeface="Raleway"/>
              </a:rPr>
              <a:t>Estyn</a:t>
            </a:r>
            <a:r>
              <a:rPr lang="en-US" sz="2000" b="1" dirty="0">
                <a:solidFill>
                  <a:srgbClr val="0F4761"/>
                </a:solidFill>
                <a:latin typeface="Raleway"/>
              </a:rPr>
              <a:t> recommendations related to progression </a:t>
            </a:r>
            <a:endParaRPr lang="en-US" sz="2000" b="1" dirty="0">
              <a:solidFill>
                <a:srgbClr val="000000"/>
              </a:solidFill>
              <a:latin typeface="Raleway"/>
            </a:endParaRPr>
          </a:p>
          <a:p>
            <a:pPr marL="342900" indent="-342900">
              <a:buFont typeface="Arial"/>
              <a:buChar char="•"/>
            </a:pPr>
            <a:endParaRPr lang="en-US" sz="2000" dirty="0">
              <a:solidFill>
                <a:srgbClr val="000000"/>
              </a:solidFill>
              <a:latin typeface="Raleway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</a:rPr>
              <a:t>Provision planning and Pathways</a:t>
            </a:r>
          </a:p>
          <a:p>
            <a:pPr marL="342900" indent="-342900">
              <a:buFont typeface="Arial"/>
              <a:buChar char="•"/>
            </a:pPr>
            <a:endParaRPr lang="en-US" sz="2000" dirty="0">
              <a:solidFill>
                <a:srgbClr val="000000"/>
              </a:solidFill>
              <a:latin typeface="Raleway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</a:rPr>
              <a:t>Communication</a:t>
            </a:r>
          </a:p>
          <a:p>
            <a:pPr marL="342900" indent="-342900">
              <a:buFont typeface="Arial"/>
              <a:buChar char="•"/>
            </a:pPr>
            <a:endParaRPr lang="en-US" sz="2000" dirty="0">
              <a:solidFill>
                <a:srgbClr val="000000"/>
              </a:solidFill>
              <a:latin typeface="Raleway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</a:rPr>
              <a:t>Evaluating progression</a:t>
            </a:r>
          </a:p>
          <a:p>
            <a:pPr marL="342900" indent="-342900">
              <a:buFont typeface="Arial"/>
              <a:buChar char="•"/>
            </a:pPr>
            <a:endParaRPr lang="en-US" sz="2000" dirty="0">
              <a:solidFill>
                <a:srgbClr val="000000"/>
              </a:solidFill>
              <a:latin typeface="Raleway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</a:rPr>
              <a:t>Improving progression rates</a:t>
            </a:r>
          </a:p>
        </p:txBody>
      </p:sp>
    </p:spTree>
    <p:extLst>
      <p:ext uri="{BB962C8B-B14F-4D97-AF65-F5344CB8AC3E}">
        <p14:creationId xmlns:p14="http://schemas.microsoft.com/office/powerpoint/2010/main" val="1102187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F2167-5FC6-A6E4-9349-D9DDD5ADA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000" b="1" dirty="0">
                <a:solidFill>
                  <a:srgbClr val="4D4D4D"/>
                </a:solidFill>
                <a:latin typeface="Raleway"/>
                <a:ea typeface="Arial Unicode MS"/>
                <a:cs typeface="Arial"/>
              </a:rPr>
              <a:t>Initial Findings</a:t>
            </a:r>
            <a:endParaRPr lang="en-GB" sz="4000" b="1" dirty="0">
              <a:latin typeface="Raleway" pitchFamily="2" charset="0"/>
              <a:ea typeface="Arial Unicode MS" pitchFamily="34" charset="-128"/>
              <a:cs typeface="Arial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55BAAE-AD0F-1235-35D5-A5367A6502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056" y="6259173"/>
            <a:ext cx="2123016" cy="33716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0EF321-C20C-8320-38E5-9FCCDBD9B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D670A6-1390-8CCF-FF5A-BA5D4671012F}"/>
              </a:ext>
            </a:extLst>
          </p:cNvPr>
          <p:cNvSpPr txBox="1"/>
          <p:nvPr/>
        </p:nvSpPr>
        <p:spPr>
          <a:xfrm>
            <a:off x="614516" y="1413387"/>
            <a:ext cx="10422193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000000"/>
                </a:solidFill>
                <a:latin typeface="Raleway"/>
                <a:ea typeface="Segoe UI"/>
                <a:cs typeface="Segoe UI"/>
              </a:rPr>
              <a:t>Inconsistent and insufficient data limits understanding of learner needs and progression</a:t>
            </a:r>
            <a:endParaRPr lang="en-US" sz="2000" dirty="0">
              <a:solidFill>
                <a:srgbClr val="000000"/>
              </a:solidFill>
              <a:latin typeface="Raleway"/>
              <a:cs typeface="Segoe U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Raleway"/>
              <a:cs typeface="Segoe U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  <a:cs typeface="Segoe UI"/>
              </a:rPr>
              <a:t>Partnerships need clearer, more standard planning and better communication of pathways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Raleway"/>
              <a:cs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  <a:cs typeface="Segoe UI"/>
              </a:rPr>
              <a:t>Lack of consistent tools to measure wider outcomes weakens partnerships' ability to evaluate impact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Raleway"/>
              <a:cs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  <a:cs typeface="Segoe UI"/>
              </a:rPr>
              <a:t>Lack of consistent ILP and qualitative data aggregation limits improvement planning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Raleway"/>
              <a:cs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  <a:cs typeface="Segoe UI"/>
              </a:rPr>
              <a:t>Progression tracking is limited, inconsistent, and poorly </a:t>
            </a:r>
            <a:r>
              <a:rPr lang="en-US" sz="2000" dirty="0" err="1">
                <a:solidFill>
                  <a:srgbClr val="000000"/>
                </a:solidFill>
                <a:latin typeface="Raleway"/>
                <a:cs typeface="Segoe UI"/>
              </a:rPr>
              <a:t>standardised</a:t>
            </a:r>
          </a:p>
        </p:txBody>
      </p:sp>
    </p:spTree>
    <p:extLst>
      <p:ext uri="{BB962C8B-B14F-4D97-AF65-F5344CB8AC3E}">
        <p14:creationId xmlns:p14="http://schemas.microsoft.com/office/powerpoint/2010/main" val="3413836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004CC-EB36-54F5-C87D-94D8C8621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D1E1F-2D4B-460A-5808-19D844CF9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4000" b="1" dirty="0">
                <a:latin typeface="Raleway"/>
                <a:ea typeface="Arial Unicode MS"/>
                <a:cs typeface="Arial"/>
              </a:rPr>
              <a:t>Next steps – Recommendation development</a:t>
            </a:r>
            <a:endParaRPr lang="en-GB" sz="4000" b="1" dirty="0">
              <a:latin typeface="Raleway" pitchFamily="2" charset="0"/>
              <a:ea typeface="Arial Unicode MS" pitchFamily="34" charset="-128"/>
              <a:cs typeface="Arial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A71FD1-5FF3-1220-B34D-0F182713AC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056" y="6259173"/>
            <a:ext cx="2123016" cy="33716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D94A97-492B-F671-6E6F-3DF4E3C5C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F55C92-7592-180A-0FD2-90558C6C6A14}"/>
              </a:ext>
            </a:extLst>
          </p:cNvPr>
          <p:cNvSpPr txBox="1"/>
          <p:nvPr/>
        </p:nvSpPr>
        <p:spPr>
          <a:xfrm>
            <a:off x="614516" y="1413387"/>
            <a:ext cx="10422193" cy="56323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0F4761"/>
                </a:solidFill>
                <a:latin typeface="Raleway"/>
                <a:cs typeface="Segoe UI"/>
              </a:rPr>
              <a:t>Discussion Points for final meeting in March 2026</a:t>
            </a:r>
            <a:r>
              <a:rPr lang="en-US" sz="2000" b="1" dirty="0">
                <a:solidFill>
                  <a:srgbClr val="000000"/>
                </a:solidFill>
                <a:latin typeface="Raleway"/>
                <a:cs typeface="Segoe UI"/>
              </a:rPr>
              <a:t> </a:t>
            </a:r>
            <a:endParaRPr lang="en-US" dirty="0"/>
          </a:p>
          <a:p>
            <a:endParaRPr lang="en-US" sz="2000" b="1" dirty="0">
              <a:solidFill>
                <a:srgbClr val="000000"/>
              </a:solidFill>
              <a:latin typeface="Raleway"/>
              <a:cs typeface="Segoe U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  <a:cs typeface="Segoe UI"/>
              </a:rPr>
              <a:t>Partnerships to share existing approaches to:</a:t>
            </a:r>
          </a:p>
          <a:p>
            <a:pPr marL="742950" lvl="1" indent="-285750">
              <a:buFont typeface="Courier New" panose="020B0604020202020204" pitchFamily="34" charset="0"/>
              <a:buChar char="o"/>
            </a:pPr>
            <a:r>
              <a:rPr lang="en-US" sz="2000" dirty="0">
                <a:solidFill>
                  <a:srgbClr val="000000"/>
                </a:solidFill>
                <a:latin typeface="Raleway"/>
                <a:cs typeface="Segoe UI"/>
              </a:rPr>
              <a:t>Capturing progression</a:t>
            </a:r>
            <a:endParaRPr lang="en-US" sz="2000" dirty="0">
              <a:solidFill>
                <a:srgbClr val="000000"/>
              </a:solidFill>
              <a:cs typeface="Segoe U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r>
              <a:rPr lang="en-US" sz="2000" dirty="0">
                <a:solidFill>
                  <a:srgbClr val="000000"/>
                </a:solidFill>
                <a:latin typeface="Raleway"/>
                <a:cs typeface="Segoe UI"/>
              </a:rPr>
              <a:t>Supporting learner aspirations</a:t>
            </a:r>
          </a:p>
          <a:p>
            <a:pPr marL="742950" lvl="1" indent="-285750">
              <a:buFont typeface="Courier New" panose="020B0604020202020204" pitchFamily="34" charset="0"/>
              <a:buChar char="o"/>
            </a:pPr>
            <a:r>
              <a:rPr lang="en-US" sz="2000" dirty="0">
                <a:solidFill>
                  <a:srgbClr val="000000"/>
                </a:solidFill>
                <a:latin typeface="Raleway"/>
                <a:cs typeface="Segoe UI"/>
              </a:rPr>
              <a:t>Tracking movement across provision</a:t>
            </a:r>
          </a:p>
          <a:p>
            <a:pPr lvl="1"/>
            <a:endParaRPr lang="en-US" sz="2000" dirty="0">
              <a:solidFill>
                <a:srgbClr val="000000"/>
              </a:solidFill>
              <a:latin typeface="Raleway"/>
              <a:cs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  <a:cs typeface="Segoe UI"/>
              </a:rPr>
              <a:t>Exploration of a shared framework for capturing non-linier progression, including wider outcomes.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Raleway"/>
              <a:cs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Raleway"/>
                <a:cs typeface="Segoe UI"/>
              </a:rPr>
              <a:t>Medr's</a:t>
            </a:r>
            <a:r>
              <a:rPr lang="en-US" sz="2000" dirty="0">
                <a:solidFill>
                  <a:srgbClr val="000000"/>
                </a:solidFill>
                <a:latin typeface="Raleway"/>
                <a:cs typeface="Segoe UI"/>
              </a:rPr>
              <a:t> first national dataset (expected summer 2026) before </a:t>
            </a:r>
            <a:r>
              <a:rPr lang="en-US" sz="2000" dirty="0" err="1">
                <a:solidFill>
                  <a:srgbClr val="000000"/>
                </a:solidFill>
                <a:latin typeface="Raleway"/>
                <a:cs typeface="Segoe UI"/>
              </a:rPr>
              <a:t>finalising</a:t>
            </a:r>
            <a:r>
              <a:rPr lang="en-US" sz="2000" dirty="0">
                <a:solidFill>
                  <a:srgbClr val="000000"/>
                </a:solidFill>
                <a:latin typeface="Raleway"/>
                <a:cs typeface="Segoe UI"/>
              </a:rPr>
              <a:t> system-wide recommendations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Raleway"/>
              <a:cs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  <a:cs typeface="Segoe UI"/>
              </a:rPr>
              <a:t>Build shared definitions across the system to enable national benchmarking</a:t>
            </a:r>
            <a:endParaRPr lang="en-US" dirty="0">
              <a:solidFill>
                <a:srgbClr val="4D4D4D"/>
              </a:solidFill>
              <a:latin typeface="Raleway"/>
              <a:cs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Raleway"/>
              <a:cs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Raleway"/>
                <a:cs typeface="Segoe UI"/>
              </a:rPr>
              <a:t>Develop consistent coding/guidance for recording types of ACL provision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cs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353005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im.allan\AppData\Local\Microsoft\Windows\Temporary Internet Files\Content.Outlook\EKZ3YZW5\NIACE White 300dpi English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687601" y="1982722"/>
            <a:ext cx="6816798" cy="186514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099556" y="5733131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cs typeface="Arial" pitchFamily="34" charset="0"/>
              </a:rPr>
              <a:t>learningandwork.org.uk | @LearnWorkUK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0CCB4D-2F99-D9B3-0616-4E12C71A1103}"/>
              </a:ext>
            </a:extLst>
          </p:cNvPr>
          <p:cNvSpPr txBox="1"/>
          <p:nvPr/>
        </p:nvSpPr>
        <p:spPr>
          <a:xfrm>
            <a:off x="3048856" y="3246902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872590"/>
      </p:ext>
    </p:extLst>
  </p:cSld>
  <p:clrMapOvr>
    <a:masterClrMapping/>
  </p:clrMapOvr>
</p:sld>
</file>

<file path=ppt/theme/theme1.xml><?xml version="1.0" encoding="utf-8"?>
<a:theme xmlns:a="http://schemas.openxmlformats.org/drawingml/2006/main" name="L&amp;W theme">
  <a:themeElements>
    <a:clrScheme name="L&amp;W palette">
      <a:dk1>
        <a:srgbClr val="4D4D4D"/>
      </a:dk1>
      <a:lt1>
        <a:srgbClr val="FFFFFF"/>
      </a:lt1>
      <a:dk2>
        <a:srgbClr val="264C59"/>
      </a:dk2>
      <a:lt2>
        <a:srgbClr val="FFFFFF"/>
      </a:lt2>
      <a:accent1>
        <a:srgbClr val="EE7E3B"/>
      </a:accent1>
      <a:accent2>
        <a:srgbClr val="264C59"/>
      </a:accent2>
      <a:accent3>
        <a:srgbClr val="65B48C"/>
      </a:accent3>
      <a:accent4>
        <a:srgbClr val="478996"/>
      </a:accent4>
      <a:accent5>
        <a:srgbClr val="7E3F8F"/>
      </a:accent5>
      <a:accent6>
        <a:srgbClr val="A02140"/>
      </a:accent6>
      <a:hlink>
        <a:srgbClr val="4D4D4D"/>
      </a:hlink>
      <a:folHlink>
        <a:srgbClr val="4D4D4D"/>
      </a:folHlink>
    </a:clrScheme>
    <a:fontScheme name="L&amp;W font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&amp;W theme" id="{A5591C8C-8F93-41FE-950E-7FEBF52943CD}" vid="{C7C50673-8A8D-432E-8959-CEB7E129C4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4127354-1402-4f1d-ba7f-e03d5a775dfb" xsi:nil="true"/>
    <lcf76f155ced4ddcb4097134ff3c332f xmlns="4d17e478-008a-4402-85c5-ebf269caa205">
      <Terms xmlns="http://schemas.microsoft.com/office/infopath/2007/PartnerControls"/>
    </lcf76f155ced4ddcb4097134ff3c332f>
    <n64937230ee64525b7a5f9fa9f9166d9 xmlns="4d17e478-008a-4402-85c5-ebf269caa205">
      <Terms xmlns="http://schemas.microsoft.com/office/infopath/2007/PartnerControls"/>
    </n64937230ee64525b7a5f9fa9f9166d9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3FC3E63E4D8F4385B81D516F46FF7B" ma:contentTypeVersion="20" ma:contentTypeDescription="Create a new document." ma:contentTypeScope="" ma:versionID="23fc428eb8fd2b18168401e7730c8581">
  <xsd:schema xmlns:xsd="http://www.w3.org/2001/XMLSchema" xmlns:xs="http://www.w3.org/2001/XMLSchema" xmlns:p="http://schemas.microsoft.com/office/2006/metadata/properties" xmlns:ns2="d4127354-1402-4f1d-ba7f-e03d5a775dfb" xmlns:ns3="4d17e478-008a-4402-85c5-ebf269caa205" targetNamespace="http://schemas.microsoft.com/office/2006/metadata/properties" ma:root="true" ma:fieldsID="0adee02d836fec4203d8c06b15a69afc" ns2:_="" ns3:_="">
    <xsd:import namespace="d4127354-1402-4f1d-ba7f-e03d5a775dfb"/>
    <xsd:import namespace="4d17e478-008a-4402-85c5-ebf269caa20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n64937230ee64525b7a5f9fa9f9166d9" minOccurs="0"/>
                <xsd:element ref="ns2:TaxCatchAll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127354-1402-4f1d-ba7f-e03d5a775df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description="" ma:hidden="true" ma:list="{d8a02af6-4560-4867-8c94-3f6e6a211659}" ma:internalName="TaxCatchAll" ma:showField="CatchAllData" ma:web="d4127354-1402-4f1d-ba7f-e03d5a775d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17e478-008a-4402-85c5-ebf269caa2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n64937230ee64525b7a5f9fa9f9166d9" ma:index="13" nillable="true" ma:taxonomy="true" ma:internalName="n64937230ee64525b7a5f9fa9f9166d9" ma:taxonomyFieldName="Project_x0020_Code" ma:displayName="Project Code" ma:default="" ma:fieldId="{76493723-0ee6-4525-b7a5-f9fa9f9166d9}" ma:sspId="842bce91-9457-43a8-9e1d-1612484c2ab9" ma:termSetId="228f0c69-32b8-40de-b53a-137d3de4464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842bce91-9457-43a8-9e1d-1612484c2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64EE94-727B-4931-8066-92D457205A0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8D20632-016C-484D-B47C-DF4AF2B7F499}">
  <ds:schemaRefs>
    <ds:schemaRef ds:uri="http://schemas.microsoft.com/office/2006/metadata/properties"/>
    <ds:schemaRef ds:uri="http://schemas.microsoft.com/office/infopath/2007/PartnerControls"/>
    <ds:schemaRef ds:uri="d4127354-1402-4f1d-ba7f-e03d5a775dfb"/>
    <ds:schemaRef ds:uri="4d17e478-008a-4402-85c5-ebf269caa205"/>
  </ds:schemaRefs>
</ds:datastoreItem>
</file>

<file path=customXml/itemProps3.xml><?xml version="1.0" encoding="utf-8"?>
<ds:datastoreItem xmlns:ds="http://schemas.openxmlformats.org/officeDocument/2006/customXml" ds:itemID="{44EF81E5-DF00-4BA6-A31E-FE2743033C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4127354-1402-4f1d-ba7f-e03d5a775dfb"/>
    <ds:schemaRef ds:uri="4d17e478-008a-4402-85c5-ebf269caa20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L&amp;W theme</Template>
  <TotalTime>4214</TotalTime>
  <Words>578</Words>
  <Application>Microsoft Office PowerPoint</Application>
  <PresentationFormat>Widescreen</PresentationFormat>
  <Paragraphs>115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Aptos</vt:lpstr>
      <vt:lpstr>Arial</vt:lpstr>
      <vt:lpstr>Calibri</vt:lpstr>
      <vt:lpstr>Courier New</vt:lpstr>
      <vt:lpstr>Raleway</vt:lpstr>
      <vt:lpstr>Segoe UI</vt:lpstr>
      <vt:lpstr>L&amp;W theme</vt:lpstr>
      <vt:lpstr>Data &amp; Progression Task &amp; Finish Group update.and Progress  Calvin Lees  January 2026</vt:lpstr>
      <vt:lpstr>Aims</vt:lpstr>
      <vt:lpstr>PowerPoint Presentation</vt:lpstr>
      <vt:lpstr>PowerPoint Presentation</vt:lpstr>
      <vt:lpstr>PowerPoint Presentation</vt:lpstr>
      <vt:lpstr>PowerPoint Presentation</vt:lpstr>
      <vt:lpstr>Initial Findings</vt:lpstr>
      <vt:lpstr>Next steps – Recommendation development</vt:lpstr>
      <vt:lpstr>PowerPoint Presentation</vt:lpstr>
    </vt:vector>
  </TitlesOfParts>
  <Company>Learning and Work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Jones</dc:creator>
  <cp:lastModifiedBy>Wendy Ellaway-Lock</cp:lastModifiedBy>
  <cp:revision>467</cp:revision>
  <dcterms:created xsi:type="dcterms:W3CDTF">2024-04-12T13:41:28Z</dcterms:created>
  <dcterms:modified xsi:type="dcterms:W3CDTF">2026-01-27T11:36:55Z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0x010100513FC3E63E4D8F4385B81D516F46FF7B</vt:lpwstr>
  </property>
  <property fmtid="{D5CDD505-2E9C-101B-9397-08002B2CF9AE}" pid="3" name="Project Code">
    <vt:lpwstr/>
  </property>
  <property fmtid="{D5CDD505-2E9C-101B-9397-08002B2CF9AE}" pid="4" name="MediaServiceImageTags">
    <vt:lpwstr/>
  </property>
  <property fmtid="{D5CDD505-2E9C-101B-9397-08002B2CF9AE}" pid="5" name="Project_x0020_Code">
    <vt:lpwstr/>
  </property>
</Properties>
</file>