
<file path=[Content_Types].xml><?xml version="1.0" encoding="utf-8"?>
<Types xmlns="http://schemas.openxmlformats.org/package/2006/content-types">
  <Default Extension="bin" ContentType="application/vnd.ms-office.activeX"/>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activeX/activeX1.xml" ContentType="application/vnd.ms-office.activeX+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3"/>
  </p:notesMasterIdLst>
  <p:sldIdLst>
    <p:sldId id="262" r:id="rId5"/>
    <p:sldId id="349" r:id="rId6"/>
    <p:sldId id="296" r:id="rId7"/>
    <p:sldId id="281" r:id="rId8"/>
    <p:sldId id="284" r:id="rId9"/>
    <p:sldId id="285" r:id="rId10"/>
    <p:sldId id="287" r:id="rId11"/>
    <p:sldId id="358" r:id="rId12"/>
    <p:sldId id="294" r:id="rId13"/>
    <p:sldId id="352" r:id="rId14"/>
    <p:sldId id="353" r:id="rId15"/>
    <p:sldId id="297" r:id="rId16"/>
    <p:sldId id="301" r:id="rId17"/>
    <p:sldId id="302" r:id="rId18"/>
    <p:sldId id="292" r:id="rId19"/>
    <p:sldId id="357" r:id="rId20"/>
    <p:sldId id="334" r:id="rId21"/>
    <p:sldId id="283" r:id="rId22"/>
    <p:sldId id="359" r:id="rId23"/>
    <p:sldId id="360" r:id="rId24"/>
    <p:sldId id="298" r:id="rId25"/>
    <p:sldId id="355" r:id="rId26"/>
    <p:sldId id="299" r:id="rId27"/>
    <p:sldId id="354" r:id="rId28"/>
    <p:sldId id="350" r:id="rId29"/>
    <p:sldId id="356" r:id="rId30"/>
    <p:sldId id="341" r:id="rId31"/>
    <p:sldId id="34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CFA"/>
    <a:srgbClr val="FCF7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8131A1-D9BC-4BDD-8D25-A2EC7B0C7486}" v="2063" dt="2025-08-13T08:17:16.3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1152"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4C599241-6926-101B-9992-00000B65C6F9}" ax:persistence="persistStorage" r:id="rId1"/>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598F01-BCE3-4249-9FC0-4E5D5DCD3D15}"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GB"/>
        </a:p>
      </dgm:t>
    </dgm:pt>
    <dgm:pt modelId="{E2FE5306-220A-4AF2-90CA-5752437E205C}">
      <dgm:prSet phldrT="[Text]" custT="1"/>
      <dgm:spPr/>
      <dgm:t>
        <a:bodyPr/>
        <a:lstStyle/>
        <a:p>
          <a:r>
            <a:rPr lang="en-GB" sz="2200"/>
            <a:t>Individuals are better able to manage their physical and mental health </a:t>
          </a:r>
        </a:p>
      </dgm:t>
    </dgm:pt>
    <dgm:pt modelId="{E24CE6C7-E939-406D-A86A-92AC26BCF026}" type="sibTrans" cxnId="{3DA557AE-83A4-4375-8755-0AA81D54CF5E}">
      <dgm:prSet/>
      <dgm:spPr/>
      <dgm:t>
        <a:bodyPr/>
        <a:lstStyle/>
        <a:p>
          <a:endParaRPr lang="en-GB"/>
        </a:p>
      </dgm:t>
    </dgm:pt>
    <dgm:pt modelId="{050DFFC4-6F72-4B79-80CA-BFB632A399DE}" type="parTrans" cxnId="{3DA557AE-83A4-4375-8755-0AA81D54CF5E}">
      <dgm:prSet/>
      <dgm:spPr/>
      <dgm:t>
        <a:bodyPr/>
        <a:lstStyle/>
        <a:p>
          <a:endParaRPr lang="en-GB"/>
        </a:p>
      </dgm:t>
    </dgm:pt>
    <dgm:pt modelId="{20162FD1-B358-4588-95D7-A5D2B2080957}">
      <dgm:prSet phldrT="[Text]" custT="1"/>
      <dgm:spPr/>
      <dgm:t>
        <a:bodyPr/>
        <a:lstStyle/>
        <a:p>
          <a:r>
            <a:rPr lang="en-GB" sz="2800"/>
            <a:t>Impact</a:t>
          </a:r>
          <a:r>
            <a:rPr lang="en-GB" sz="3700"/>
            <a:t>	</a:t>
          </a:r>
        </a:p>
      </dgm:t>
    </dgm:pt>
    <dgm:pt modelId="{95AFB52C-6C63-4468-BE48-C3F885310B54}" type="sibTrans" cxnId="{6CD0B5E4-0262-43CF-8229-3C402876A9CD}">
      <dgm:prSet/>
      <dgm:spPr/>
      <dgm:t>
        <a:bodyPr/>
        <a:lstStyle/>
        <a:p>
          <a:endParaRPr lang="en-GB"/>
        </a:p>
      </dgm:t>
    </dgm:pt>
    <dgm:pt modelId="{ED7D5C2A-03A6-4EE0-8346-6CB8D2D8FBB4}" type="parTrans" cxnId="{6CD0B5E4-0262-43CF-8229-3C402876A9CD}">
      <dgm:prSet/>
      <dgm:spPr/>
      <dgm:t>
        <a:bodyPr/>
        <a:lstStyle/>
        <a:p>
          <a:endParaRPr lang="en-GB"/>
        </a:p>
      </dgm:t>
    </dgm:pt>
    <dgm:pt modelId="{679BA515-76D5-4208-B783-8800D828A3A8}">
      <dgm:prSet phldrT="[Text]" custT="1"/>
      <dgm:spPr/>
      <dgm:t>
        <a:bodyPr/>
        <a:lstStyle/>
        <a:p>
          <a:r>
            <a:rPr lang="en-GB" sz="2800"/>
            <a:t>Outcomes</a:t>
          </a:r>
        </a:p>
      </dgm:t>
    </dgm:pt>
    <dgm:pt modelId="{C2F93FBD-D201-4D99-8EA5-77FDE08B3BFF}" type="sibTrans" cxnId="{2D273379-0437-4A62-ACB5-F5F3C619B144}">
      <dgm:prSet/>
      <dgm:spPr/>
      <dgm:t>
        <a:bodyPr/>
        <a:lstStyle/>
        <a:p>
          <a:endParaRPr lang="en-GB"/>
        </a:p>
      </dgm:t>
    </dgm:pt>
    <dgm:pt modelId="{F671F156-974E-4081-9FE1-3729AE5E27AC}" type="parTrans" cxnId="{2D273379-0437-4A62-ACB5-F5F3C619B144}">
      <dgm:prSet/>
      <dgm:spPr/>
      <dgm:t>
        <a:bodyPr/>
        <a:lstStyle/>
        <a:p>
          <a:endParaRPr lang="en-GB"/>
        </a:p>
      </dgm:t>
    </dgm:pt>
    <dgm:pt modelId="{EA3466FF-7E5D-4DB7-984C-F24F92E02171}">
      <dgm:prSet custT="1"/>
      <dgm:spPr/>
      <dgm:t>
        <a:bodyPr/>
        <a:lstStyle/>
        <a:p>
          <a:r>
            <a:rPr lang="en-GB" sz="2200"/>
            <a:t>Reduced health inequalities</a:t>
          </a:r>
        </a:p>
      </dgm:t>
    </dgm:pt>
    <dgm:pt modelId="{723A396C-892E-4450-94EE-136BEE5816CF}" type="parTrans" cxnId="{34B6D1D3-B87E-443E-97F0-B1042E3FAF7F}">
      <dgm:prSet/>
      <dgm:spPr/>
      <dgm:t>
        <a:bodyPr/>
        <a:lstStyle/>
        <a:p>
          <a:endParaRPr lang="en-GB"/>
        </a:p>
      </dgm:t>
    </dgm:pt>
    <dgm:pt modelId="{6843A31D-2C38-4034-B45F-7BA5ACA3E956}" type="sibTrans" cxnId="{34B6D1D3-B87E-443E-97F0-B1042E3FAF7F}">
      <dgm:prSet/>
      <dgm:spPr/>
      <dgm:t>
        <a:bodyPr/>
        <a:lstStyle/>
        <a:p>
          <a:endParaRPr lang="en-GB"/>
        </a:p>
      </dgm:t>
    </dgm:pt>
    <dgm:pt modelId="{A3C3A283-80B8-4936-BC28-7FC6A59622F7}">
      <dgm:prSet custT="1"/>
      <dgm:spPr/>
      <dgm:t>
        <a:bodyPr/>
        <a:lstStyle/>
        <a:p>
          <a:r>
            <a:rPr lang="en-GB" sz="2200"/>
            <a:t>Lower levels of economic inactivity</a:t>
          </a:r>
        </a:p>
      </dgm:t>
    </dgm:pt>
    <dgm:pt modelId="{6ADE97D1-66D9-45DF-969E-C7D66E9BDAEB}" type="parTrans" cxnId="{BC9DE91C-DEF9-4760-9819-3D50EF1FD866}">
      <dgm:prSet/>
      <dgm:spPr/>
      <dgm:t>
        <a:bodyPr/>
        <a:lstStyle/>
        <a:p>
          <a:endParaRPr lang="en-GB"/>
        </a:p>
      </dgm:t>
    </dgm:pt>
    <dgm:pt modelId="{560B2E9D-AB87-4B97-83E7-C1414F047BAE}" type="sibTrans" cxnId="{BC9DE91C-DEF9-4760-9819-3D50EF1FD866}">
      <dgm:prSet/>
      <dgm:spPr/>
      <dgm:t>
        <a:bodyPr/>
        <a:lstStyle/>
        <a:p>
          <a:endParaRPr lang="en-GB"/>
        </a:p>
      </dgm:t>
    </dgm:pt>
    <dgm:pt modelId="{6841C18F-EDC7-4468-9813-9E677D2C6273}" type="pres">
      <dgm:prSet presAssocID="{13598F01-BCE3-4249-9FC0-4E5D5DCD3D15}" presName="linearFlow" presStyleCnt="0">
        <dgm:presLayoutVars>
          <dgm:dir/>
          <dgm:animLvl val="lvl"/>
          <dgm:resizeHandles val="exact"/>
        </dgm:presLayoutVars>
      </dgm:prSet>
      <dgm:spPr/>
    </dgm:pt>
    <dgm:pt modelId="{9C508187-B67E-415D-9859-7EA73F8F77FB}" type="pres">
      <dgm:prSet presAssocID="{679BA515-76D5-4208-B783-8800D828A3A8}" presName="composite" presStyleCnt="0"/>
      <dgm:spPr/>
    </dgm:pt>
    <dgm:pt modelId="{D5219B84-38CA-4E57-8780-12A014536730}" type="pres">
      <dgm:prSet presAssocID="{679BA515-76D5-4208-B783-8800D828A3A8}" presName="parTx" presStyleLbl="node1" presStyleIdx="0" presStyleCnt="2">
        <dgm:presLayoutVars>
          <dgm:chMax val="0"/>
          <dgm:chPref val="0"/>
          <dgm:bulletEnabled val="1"/>
        </dgm:presLayoutVars>
      </dgm:prSet>
      <dgm:spPr/>
    </dgm:pt>
    <dgm:pt modelId="{BDD3472A-D7C5-488C-B2C8-AA4368DF6613}" type="pres">
      <dgm:prSet presAssocID="{679BA515-76D5-4208-B783-8800D828A3A8}" presName="parSh" presStyleLbl="node1" presStyleIdx="0" presStyleCnt="2" custLinFactNeighborX="-4178" custLinFactNeighborY="-3143"/>
      <dgm:spPr/>
    </dgm:pt>
    <dgm:pt modelId="{DD3DD252-8376-406C-A9C9-E9CAEA9B2D99}" type="pres">
      <dgm:prSet presAssocID="{679BA515-76D5-4208-B783-8800D828A3A8}" presName="desTx" presStyleLbl="fgAcc1" presStyleIdx="0" presStyleCnt="2" custLinFactNeighborX="-834" custLinFactNeighborY="-8936">
        <dgm:presLayoutVars>
          <dgm:bulletEnabled val="1"/>
        </dgm:presLayoutVars>
      </dgm:prSet>
      <dgm:spPr/>
    </dgm:pt>
    <dgm:pt modelId="{1A5AD52A-DBB1-4330-A0B5-C06EF0AE5AEA}" type="pres">
      <dgm:prSet presAssocID="{C2F93FBD-D201-4D99-8EA5-77FDE08B3BFF}" presName="sibTrans" presStyleLbl="sibTrans2D1" presStyleIdx="0" presStyleCnt="1" custScaleY="53687"/>
      <dgm:spPr/>
    </dgm:pt>
    <dgm:pt modelId="{2A30F7FF-DB2D-4B9C-903D-F70FF578DB51}" type="pres">
      <dgm:prSet presAssocID="{C2F93FBD-D201-4D99-8EA5-77FDE08B3BFF}" presName="connTx" presStyleLbl="sibTrans2D1" presStyleIdx="0" presStyleCnt="1"/>
      <dgm:spPr/>
    </dgm:pt>
    <dgm:pt modelId="{3B067BBA-E93A-4CD5-9141-0907D2FB7DAE}" type="pres">
      <dgm:prSet presAssocID="{20162FD1-B358-4588-95D7-A5D2B2080957}" presName="composite" presStyleCnt="0"/>
      <dgm:spPr/>
    </dgm:pt>
    <dgm:pt modelId="{3EC95F06-2B3B-4691-B59D-C05D2A893BD9}" type="pres">
      <dgm:prSet presAssocID="{20162FD1-B358-4588-95D7-A5D2B2080957}" presName="parTx" presStyleLbl="node1" presStyleIdx="0" presStyleCnt="2">
        <dgm:presLayoutVars>
          <dgm:chMax val="0"/>
          <dgm:chPref val="0"/>
          <dgm:bulletEnabled val="1"/>
        </dgm:presLayoutVars>
      </dgm:prSet>
      <dgm:spPr/>
    </dgm:pt>
    <dgm:pt modelId="{EA360D98-559B-42FA-A412-88C8123E2062}" type="pres">
      <dgm:prSet presAssocID="{20162FD1-B358-4588-95D7-A5D2B2080957}" presName="parSh" presStyleLbl="node1" presStyleIdx="1" presStyleCnt="2"/>
      <dgm:spPr/>
    </dgm:pt>
    <dgm:pt modelId="{7EA50F6D-B781-4981-A8E8-892D84DF34E2}" type="pres">
      <dgm:prSet presAssocID="{20162FD1-B358-4588-95D7-A5D2B2080957}" presName="desTx" presStyleLbl="fgAcc1" presStyleIdx="1" presStyleCnt="2" custLinFactNeighborX="-415" custLinFactNeighborY="-8710">
        <dgm:presLayoutVars>
          <dgm:bulletEnabled val="1"/>
        </dgm:presLayoutVars>
      </dgm:prSet>
      <dgm:spPr/>
    </dgm:pt>
  </dgm:ptLst>
  <dgm:cxnLst>
    <dgm:cxn modelId="{BC9DE91C-DEF9-4760-9819-3D50EF1FD866}" srcId="{20162FD1-B358-4588-95D7-A5D2B2080957}" destId="{A3C3A283-80B8-4936-BC28-7FC6A59622F7}" srcOrd="1" destOrd="0" parTransId="{6ADE97D1-66D9-45DF-969E-C7D66E9BDAEB}" sibTransId="{560B2E9D-AB87-4B97-83E7-C1414F047BAE}"/>
    <dgm:cxn modelId="{F1D5181E-F87E-4C51-8ED5-84959846615C}" type="presOf" srcId="{EA3466FF-7E5D-4DB7-984C-F24F92E02171}" destId="{7EA50F6D-B781-4981-A8E8-892D84DF34E2}" srcOrd="0" destOrd="0" presId="urn:microsoft.com/office/officeart/2005/8/layout/process3"/>
    <dgm:cxn modelId="{1C375A27-CFE7-4669-8959-06E3732B1AD5}" type="presOf" srcId="{679BA515-76D5-4208-B783-8800D828A3A8}" destId="{D5219B84-38CA-4E57-8780-12A014536730}" srcOrd="0" destOrd="0" presId="urn:microsoft.com/office/officeart/2005/8/layout/process3"/>
    <dgm:cxn modelId="{B2134B38-C62C-416E-B94B-81A5C444E741}" type="presOf" srcId="{13598F01-BCE3-4249-9FC0-4E5D5DCD3D15}" destId="{6841C18F-EDC7-4468-9813-9E677D2C6273}" srcOrd="0" destOrd="0" presId="urn:microsoft.com/office/officeart/2005/8/layout/process3"/>
    <dgm:cxn modelId="{E28CDD43-0516-49B7-ACDC-8850EF33471C}" type="presOf" srcId="{679BA515-76D5-4208-B783-8800D828A3A8}" destId="{BDD3472A-D7C5-488C-B2C8-AA4368DF6613}" srcOrd="1" destOrd="0" presId="urn:microsoft.com/office/officeart/2005/8/layout/process3"/>
    <dgm:cxn modelId="{EB4B2049-5DAB-4B40-8A09-17E151BC0F75}" type="presOf" srcId="{A3C3A283-80B8-4936-BC28-7FC6A59622F7}" destId="{7EA50F6D-B781-4981-A8E8-892D84DF34E2}" srcOrd="0" destOrd="1" presId="urn:microsoft.com/office/officeart/2005/8/layout/process3"/>
    <dgm:cxn modelId="{A48A6D52-5833-402B-AB81-4EFEC3F038FF}" type="presOf" srcId="{C2F93FBD-D201-4D99-8EA5-77FDE08B3BFF}" destId="{2A30F7FF-DB2D-4B9C-903D-F70FF578DB51}" srcOrd="1" destOrd="0" presId="urn:microsoft.com/office/officeart/2005/8/layout/process3"/>
    <dgm:cxn modelId="{2D273379-0437-4A62-ACB5-F5F3C619B144}" srcId="{13598F01-BCE3-4249-9FC0-4E5D5DCD3D15}" destId="{679BA515-76D5-4208-B783-8800D828A3A8}" srcOrd="0" destOrd="0" parTransId="{F671F156-974E-4081-9FE1-3729AE5E27AC}" sibTransId="{C2F93FBD-D201-4D99-8EA5-77FDE08B3BFF}"/>
    <dgm:cxn modelId="{3DA557AE-83A4-4375-8755-0AA81D54CF5E}" srcId="{679BA515-76D5-4208-B783-8800D828A3A8}" destId="{E2FE5306-220A-4AF2-90CA-5752437E205C}" srcOrd="0" destOrd="0" parTransId="{050DFFC4-6F72-4B79-80CA-BFB632A399DE}" sibTransId="{E24CE6C7-E939-406D-A86A-92AC26BCF026}"/>
    <dgm:cxn modelId="{BF49F6B2-F5CD-4312-8D93-E60765E6885C}" type="presOf" srcId="{E2FE5306-220A-4AF2-90CA-5752437E205C}" destId="{DD3DD252-8376-406C-A9C9-E9CAEA9B2D99}" srcOrd="0" destOrd="0" presId="urn:microsoft.com/office/officeart/2005/8/layout/process3"/>
    <dgm:cxn modelId="{AC2CFFBB-11E0-453C-BFEC-4C8BD1FC3FBA}" type="presOf" srcId="{20162FD1-B358-4588-95D7-A5D2B2080957}" destId="{EA360D98-559B-42FA-A412-88C8123E2062}" srcOrd="1" destOrd="0" presId="urn:microsoft.com/office/officeart/2005/8/layout/process3"/>
    <dgm:cxn modelId="{34B6D1D3-B87E-443E-97F0-B1042E3FAF7F}" srcId="{20162FD1-B358-4588-95D7-A5D2B2080957}" destId="{EA3466FF-7E5D-4DB7-984C-F24F92E02171}" srcOrd="0" destOrd="0" parTransId="{723A396C-892E-4450-94EE-136BEE5816CF}" sibTransId="{6843A31D-2C38-4034-B45F-7BA5ACA3E956}"/>
    <dgm:cxn modelId="{29C4FBE1-8003-4F2E-A3F0-B3150823E7FA}" type="presOf" srcId="{C2F93FBD-D201-4D99-8EA5-77FDE08B3BFF}" destId="{1A5AD52A-DBB1-4330-A0B5-C06EF0AE5AEA}" srcOrd="0" destOrd="0" presId="urn:microsoft.com/office/officeart/2005/8/layout/process3"/>
    <dgm:cxn modelId="{6CD0B5E4-0262-43CF-8229-3C402876A9CD}" srcId="{13598F01-BCE3-4249-9FC0-4E5D5DCD3D15}" destId="{20162FD1-B358-4588-95D7-A5D2B2080957}" srcOrd="1" destOrd="0" parTransId="{ED7D5C2A-03A6-4EE0-8346-6CB8D2D8FBB4}" sibTransId="{95AFB52C-6C63-4468-BE48-C3F885310B54}"/>
    <dgm:cxn modelId="{A37BB9FA-35FB-42A4-A4E4-9314D10E6400}" type="presOf" srcId="{20162FD1-B358-4588-95D7-A5D2B2080957}" destId="{3EC95F06-2B3B-4691-B59D-C05D2A893BD9}" srcOrd="0" destOrd="0" presId="urn:microsoft.com/office/officeart/2005/8/layout/process3"/>
    <dgm:cxn modelId="{05AD834F-7531-4AA4-B383-F0BD7AFEEC55}" type="presParOf" srcId="{6841C18F-EDC7-4468-9813-9E677D2C6273}" destId="{9C508187-B67E-415D-9859-7EA73F8F77FB}" srcOrd="0" destOrd="0" presId="urn:microsoft.com/office/officeart/2005/8/layout/process3"/>
    <dgm:cxn modelId="{335E7566-7100-4C40-9489-B951154A9EFB}" type="presParOf" srcId="{9C508187-B67E-415D-9859-7EA73F8F77FB}" destId="{D5219B84-38CA-4E57-8780-12A014536730}" srcOrd="0" destOrd="0" presId="urn:microsoft.com/office/officeart/2005/8/layout/process3"/>
    <dgm:cxn modelId="{7931064D-0CDB-4593-9FAD-736B9B244C2B}" type="presParOf" srcId="{9C508187-B67E-415D-9859-7EA73F8F77FB}" destId="{BDD3472A-D7C5-488C-B2C8-AA4368DF6613}" srcOrd="1" destOrd="0" presId="urn:microsoft.com/office/officeart/2005/8/layout/process3"/>
    <dgm:cxn modelId="{522FD4FC-B16F-4C18-9831-B92A4EF01290}" type="presParOf" srcId="{9C508187-B67E-415D-9859-7EA73F8F77FB}" destId="{DD3DD252-8376-406C-A9C9-E9CAEA9B2D99}" srcOrd="2" destOrd="0" presId="urn:microsoft.com/office/officeart/2005/8/layout/process3"/>
    <dgm:cxn modelId="{544952F6-9171-49DC-89C7-B85E9EB325FE}" type="presParOf" srcId="{6841C18F-EDC7-4468-9813-9E677D2C6273}" destId="{1A5AD52A-DBB1-4330-A0B5-C06EF0AE5AEA}" srcOrd="1" destOrd="0" presId="urn:microsoft.com/office/officeart/2005/8/layout/process3"/>
    <dgm:cxn modelId="{FFD5D170-0668-4C60-8C85-69B130F486AA}" type="presParOf" srcId="{1A5AD52A-DBB1-4330-A0B5-C06EF0AE5AEA}" destId="{2A30F7FF-DB2D-4B9C-903D-F70FF578DB51}" srcOrd="0" destOrd="0" presId="urn:microsoft.com/office/officeart/2005/8/layout/process3"/>
    <dgm:cxn modelId="{B6FF6A28-95B1-4A65-895E-1AC3AD65E4EE}" type="presParOf" srcId="{6841C18F-EDC7-4468-9813-9E677D2C6273}" destId="{3B067BBA-E93A-4CD5-9141-0907D2FB7DAE}" srcOrd="2" destOrd="0" presId="urn:microsoft.com/office/officeart/2005/8/layout/process3"/>
    <dgm:cxn modelId="{0A804E99-A117-4681-9063-06A862A46E48}" type="presParOf" srcId="{3B067BBA-E93A-4CD5-9141-0907D2FB7DAE}" destId="{3EC95F06-2B3B-4691-B59D-C05D2A893BD9}" srcOrd="0" destOrd="0" presId="urn:microsoft.com/office/officeart/2005/8/layout/process3"/>
    <dgm:cxn modelId="{EC84F79A-A101-47C3-949F-700F31029255}" type="presParOf" srcId="{3B067BBA-E93A-4CD5-9141-0907D2FB7DAE}" destId="{EA360D98-559B-42FA-A412-88C8123E2062}" srcOrd="1" destOrd="0" presId="urn:microsoft.com/office/officeart/2005/8/layout/process3"/>
    <dgm:cxn modelId="{362D14DE-F149-4137-A62C-48080B3AEE48}" type="presParOf" srcId="{3B067BBA-E93A-4CD5-9141-0907D2FB7DAE}" destId="{7EA50F6D-B781-4981-A8E8-892D84DF34E2}"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FDEFAC-C208-4697-8C8C-C5025142E21E}"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2DC68EFA-B35C-4D37-B7A2-B3B2D8D4E584}">
      <dgm:prSet phldrT="[Text]" custT="1"/>
      <dgm:spPr/>
      <dgm:t>
        <a:bodyPr/>
        <a:lstStyle/>
        <a:p>
          <a:pPr algn="ctr"/>
          <a:r>
            <a:rPr lang="en-GB" sz="2400" b="1"/>
            <a:t>Learning outcomes</a:t>
          </a:r>
        </a:p>
      </dgm:t>
    </dgm:pt>
    <dgm:pt modelId="{D8311F66-7EB8-4802-904F-EBDE10156691}" type="parTrans" cxnId="{38CA57D3-8547-4C5C-93BE-02BCE1BE79A5}">
      <dgm:prSet/>
      <dgm:spPr/>
      <dgm:t>
        <a:bodyPr/>
        <a:lstStyle/>
        <a:p>
          <a:pPr algn="l"/>
          <a:endParaRPr lang="en-GB"/>
        </a:p>
      </dgm:t>
    </dgm:pt>
    <dgm:pt modelId="{EE1A38F2-252B-408F-8CE9-2D4B749FFE8B}" type="sibTrans" cxnId="{38CA57D3-8547-4C5C-93BE-02BCE1BE79A5}">
      <dgm:prSet/>
      <dgm:spPr/>
      <dgm:t>
        <a:bodyPr/>
        <a:lstStyle/>
        <a:p>
          <a:pPr algn="l"/>
          <a:endParaRPr lang="en-GB"/>
        </a:p>
      </dgm:t>
    </dgm:pt>
    <dgm:pt modelId="{53839F16-602E-4421-9D3C-EC75162B4D5A}">
      <dgm:prSet phldrT="[Text]" custT="1"/>
      <dgm:spPr/>
      <dgm:t>
        <a:bodyPr/>
        <a:lstStyle/>
        <a:p>
          <a:pPr algn="l">
            <a:spcAft>
              <a:spcPts val="1000"/>
            </a:spcAft>
          </a:pPr>
          <a:r>
            <a:rPr lang="en-GB" sz="2000"/>
            <a:t>The skills, knowledge and understanding  gained on the course.</a:t>
          </a:r>
        </a:p>
      </dgm:t>
    </dgm:pt>
    <dgm:pt modelId="{4CF25350-3727-4F51-A5FA-E7C9892BB2A4}" type="parTrans" cxnId="{10E87D2D-2120-4A23-BA86-F05D95FEF67E}">
      <dgm:prSet/>
      <dgm:spPr/>
      <dgm:t>
        <a:bodyPr/>
        <a:lstStyle/>
        <a:p>
          <a:pPr algn="l"/>
          <a:endParaRPr lang="en-GB"/>
        </a:p>
      </dgm:t>
    </dgm:pt>
    <dgm:pt modelId="{569A3CC4-4996-4502-9207-F67358F9E217}" type="sibTrans" cxnId="{10E87D2D-2120-4A23-BA86-F05D95FEF67E}">
      <dgm:prSet/>
      <dgm:spPr/>
      <dgm:t>
        <a:bodyPr/>
        <a:lstStyle/>
        <a:p>
          <a:pPr algn="l"/>
          <a:endParaRPr lang="en-GB"/>
        </a:p>
      </dgm:t>
    </dgm:pt>
    <dgm:pt modelId="{AA01C1E0-F3DE-4473-9E2A-3B7371BE0F0B}">
      <dgm:prSet phldrT="[Text]" custT="1"/>
      <dgm:spPr/>
      <dgm:t>
        <a:bodyPr/>
        <a:lstStyle/>
        <a:p>
          <a:pPr algn="ctr"/>
          <a:r>
            <a:rPr lang="en-GB" sz="2400" b="1"/>
            <a:t>Progression outcomes</a:t>
          </a:r>
        </a:p>
      </dgm:t>
    </dgm:pt>
    <dgm:pt modelId="{708B9C68-1073-4EE6-B3F3-DEB42EF1F47B}" type="parTrans" cxnId="{4211A0BD-4C5E-4AB6-A369-B986BF832D3F}">
      <dgm:prSet/>
      <dgm:spPr/>
      <dgm:t>
        <a:bodyPr/>
        <a:lstStyle/>
        <a:p>
          <a:pPr algn="l"/>
          <a:endParaRPr lang="en-GB"/>
        </a:p>
      </dgm:t>
    </dgm:pt>
    <dgm:pt modelId="{C7FFA6A7-0D25-4B06-BD10-8F64FE2DBE28}" type="sibTrans" cxnId="{4211A0BD-4C5E-4AB6-A369-B986BF832D3F}">
      <dgm:prSet/>
      <dgm:spPr/>
      <dgm:t>
        <a:bodyPr/>
        <a:lstStyle/>
        <a:p>
          <a:pPr algn="l"/>
          <a:endParaRPr lang="en-GB"/>
        </a:p>
      </dgm:t>
    </dgm:pt>
    <dgm:pt modelId="{D0967EB1-15DE-435A-B9E2-9DC8DB61C903}">
      <dgm:prSet phldrT="[Text]" custT="1"/>
      <dgm:spPr/>
      <dgm:t>
        <a:bodyPr/>
        <a:lstStyle/>
        <a:p>
          <a:pPr algn="l">
            <a:spcAft>
              <a:spcPts val="1000"/>
            </a:spcAft>
          </a:pPr>
          <a:r>
            <a:rPr lang="en-GB" sz="2000"/>
            <a:t>Changes in a learner’s outlook, attitudes and approach to self, learning and life.</a:t>
          </a:r>
        </a:p>
      </dgm:t>
    </dgm:pt>
    <dgm:pt modelId="{5B9C6455-AE18-4988-BB21-D3C8AB1C0452}" type="parTrans" cxnId="{57E7E1CB-2BBA-45E2-99E2-27E265364E10}">
      <dgm:prSet/>
      <dgm:spPr/>
      <dgm:t>
        <a:bodyPr/>
        <a:lstStyle/>
        <a:p>
          <a:pPr algn="l"/>
          <a:endParaRPr lang="en-GB"/>
        </a:p>
      </dgm:t>
    </dgm:pt>
    <dgm:pt modelId="{6F706824-C95E-473C-BBD1-0DAEA0DFC31F}" type="sibTrans" cxnId="{57E7E1CB-2BBA-45E2-99E2-27E265364E10}">
      <dgm:prSet/>
      <dgm:spPr/>
      <dgm:t>
        <a:bodyPr/>
        <a:lstStyle/>
        <a:p>
          <a:pPr algn="l"/>
          <a:endParaRPr lang="en-GB"/>
        </a:p>
      </dgm:t>
    </dgm:pt>
    <dgm:pt modelId="{9895AA63-7D47-4731-AF7D-50D6A754D881}">
      <dgm:prSet phldrT="[Text]" custT="1"/>
      <dgm:spPr/>
      <dgm:t>
        <a:bodyPr/>
        <a:lstStyle/>
        <a:p>
          <a:pPr algn="ctr"/>
          <a:r>
            <a:rPr lang="en-GB" sz="2400" b="1"/>
            <a:t>Wider outcomes</a:t>
          </a:r>
        </a:p>
      </dgm:t>
    </dgm:pt>
    <dgm:pt modelId="{6DE58BFF-FD43-4EB6-89E4-76C3CDEED9CC}" type="parTrans" cxnId="{A215D5AC-017D-4AEC-AD22-DE3A02940275}">
      <dgm:prSet/>
      <dgm:spPr/>
      <dgm:t>
        <a:bodyPr/>
        <a:lstStyle/>
        <a:p>
          <a:pPr algn="l"/>
          <a:endParaRPr lang="en-GB"/>
        </a:p>
      </dgm:t>
    </dgm:pt>
    <dgm:pt modelId="{F8392864-074E-4CA2-A315-5E03CBD1D62B}" type="sibTrans" cxnId="{A215D5AC-017D-4AEC-AD22-DE3A02940275}">
      <dgm:prSet/>
      <dgm:spPr/>
      <dgm:t>
        <a:bodyPr/>
        <a:lstStyle/>
        <a:p>
          <a:pPr algn="l"/>
          <a:endParaRPr lang="en-GB"/>
        </a:p>
      </dgm:t>
    </dgm:pt>
    <dgm:pt modelId="{F35176BE-A47C-4E40-A6C4-A956FC0CE282}">
      <dgm:prSet phldrT="[Text]" custT="1"/>
      <dgm:spPr/>
      <dgm:t>
        <a:bodyPr/>
        <a:lstStyle/>
        <a:p>
          <a:pPr algn="l">
            <a:spcAft>
              <a:spcPts val="500"/>
            </a:spcAft>
          </a:pPr>
          <a:r>
            <a:rPr lang="en-GB" sz="2000"/>
            <a:t>Changes experienced by learners in  relation to different areas of  life:</a:t>
          </a:r>
        </a:p>
      </dgm:t>
    </dgm:pt>
    <dgm:pt modelId="{1D55953B-DC27-4931-B53E-875DBB4FABD8}" type="parTrans" cxnId="{F9590BFD-0E90-4943-83FA-67040FDCF860}">
      <dgm:prSet/>
      <dgm:spPr/>
      <dgm:t>
        <a:bodyPr/>
        <a:lstStyle/>
        <a:p>
          <a:pPr algn="l"/>
          <a:endParaRPr lang="en-GB"/>
        </a:p>
      </dgm:t>
    </dgm:pt>
    <dgm:pt modelId="{69E57D6C-9A56-46D3-8891-C63C5B37D79F}" type="sibTrans" cxnId="{F9590BFD-0E90-4943-83FA-67040FDCF860}">
      <dgm:prSet/>
      <dgm:spPr/>
      <dgm:t>
        <a:bodyPr/>
        <a:lstStyle/>
        <a:p>
          <a:pPr algn="l"/>
          <a:endParaRPr lang="en-GB"/>
        </a:p>
      </dgm:t>
    </dgm:pt>
    <dgm:pt modelId="{794BFE3C-1656-418D-AE86-77FEF508DECA}">
      <dgm:prSet custT="1"/>
      <dgm:spPr/>
      <dgm:t>
        <a:bodyPr/>
        <a:lstStyle/>
        <a:p>
          <a:pPr algn="l">
            <a:spcAft>
              <a:spcPts val="1000"/>
            </a:spcAft>
          </a:pPr>
          <a:r>
            <a:rPr lang="en-GB" sz="2000"/>
            <a:t>Measured through the RARPA process implemented at course level.</a:t>
          </a:r>
        </a:p>
      </dgm:t>
    </dgm:pt>
    <dgm:pt modelId="{DC0AEFBC-1E9B-4B7E-A9F0-A904BEB68332}" type="parTrans" cxnId="{C810002A-1EC2-4041-A758-D20B7E9837A9}">
      <dgm:prSet/>
      <dgm:spPr/>
      <dgm:t>
        <a:bodyPr/>
        <a:lstStyle/>
        <a:p>
          <a:pPr algn="l"/>
          <a:endParaRPr lang="en-GB"/>
        </a:p>
      </dgm:t>
    </dgm:pt>
    <dgm:pt modelId="{54080FE1-9C14-4B0F-BB18-9783100047F9}" type="sibTrans" cxnId="{C810002A-1EC2-4041-A758-D20B7E9837A9}">
      <dgm:prSet/>
      <dgm:spPr/>
      <dgm:t>
        <a:bodyPr/>
        <a:lstStyle/>
        <a:p>
          <a:pPr algn="l"/>
          <a:endParaRPr lang="en-GB"/>
        </a:p>
      </dgm:t>
    </dgm:pt>
    <dgm:pt modelId="{7E3140C0-C317-42E7-B605-715383DE481E}">
      <dgm:prSet custT="1"/>
      <dgm:spPr/>
      <dgm:t>
        <a:bodyPr/>
        <a:lstStyle/>
        <a:p>
          <a:pPr algn="l">
            <a:spcAft>
              <a:spcPct val="15000"/>
            </a:spcAft>
          </a:pPr>
          <a:endParaRPr lang="en-GB" sz="1400"/>
        </a:p>
      </dgm:t>
    </dgm:pt>
    <dgm:pt modelId="{ECD4C692-1D7F-4198-BFFE-53AE12D54578}" type="parTrans" cxnId="{FCCEA6E5-77A8-4C58-A5BB-E04EE6B01D93}">
      <dgm:prSet/>
      <dgm:spPr/>
      <dgm:t>
        <a:bodyPr/>
        <a:lstStyle/>
        <a:p>
          <a:pPr algn="l"/>
          <a:endParaRPr lang="en-GB"/>
        </a:p>
      </dgm:t>
    </dgm:pt>
    <dgm:pt modelId="{A7A512EC-6109-409E-953D-36C9E011C840}" type="sibTrans" cxnId="{FCCEA6E5-77A8-4C58-A5BB-E04EE6B01D93}">
      <dgm:prSet/>
      <dgm:spPr/>
      <dgm:t>
        <a:bodyPr/>
        <a:lstStyle/>
        <a:p>
          <a:pPr algn="l"/>
          <a:endParaRPr lang="en-GB"/>
        </a:p>
      </dgm:t>
    </dgm:pt>
    <dgm:pt modelId="{EA6E35F3-64F1-452C-870F-3CA8A8A2F5DC}">
      <dgm:prSet phldrT="[Text]" custT="1"/>
      <dgm:spPr/>
      <dgm:t>
        <a:bodyPr/>
        <a:lstStyle/>
        <a:p>
          <a:pPr algn="l">
            <a:spcAft>
              <a:spcPts val="1000"/>
            </a:spcAft>
          </a:pPr>
          <a:r>
            <a:rPr lang="en-GB" sz="2000"/>
            <a:t>Provide a basis for further change and development.  </a:t>
          </a:r>
        </a:p>
      </dgm:t>
    </dgm:pt>
    <dgm:pt modelId="{7BC14316-D794-4E56-B933-66EE9E3DD066}" type="parTrans" cxnId="{A6D11D8B-E7DD-4918-93F2-49CE8913029B}">
      <dgm:prSet/>
      <dgm:spPr/>
      <dgm:t>
        <a:bodyPr/>
        <a:lstStyle/>
        <a:p>
          <a:endParaRPr lang="en-GB"/>
        </a:p>
      </dgm:t>
    </dgm:pt>
    <dgm:pt modelId="{C2E78382-7D80-4831-B86A-BC8CFB01A594}" type="sibTrans" cxnId="{A6D11D8B-E7DD-4918-93F2-49CE8913029B}">
      <dgm:prSet/>
      <dgm:spPr/>
      <dgm:t>
        <a:bodyPr/>
        <a:lstStyle/>
        <a:p>
          <a:endParaRPr lang="en-GB"/>
        </a:p>
      </dgm:t>
    </dgm:pt>
    <dgm:pt modelId="{E65E77C5-B646-4486-B5BA-C6878AE1A8F3}">
      <dgm:prSet phldrT="[Text]" custT="1"/>
      <dgm:spPr/>
      <dgm:t>
        <a:bodyPr/>
        <a:lstStyle/>
        <a:p>
          <a:pPr algn="l">
            <a:spcAft>
              <a:spcPts val="500"/>
            </a:spcAft>
          </a:pPr>
          <a:endParaRPr lang="en-GB" sz="2000"/>
        </a:p>
      </dgm:t>
    </dgm:pt>
    <dgm:pt modelId="{C0548E3D-C5E8-47B4-9CE4-A445C2404683}" type="parTrans" cxnId="{4BFC441F-50A3-4D36-90C8-4EB865DB4BBF}">
      <dgm:prSet/>
      <dgm:spPr/>
      <dgm:t>
        <a:bodyPr/>
        <a:lstStyle/>
        <a:p>
          <a:endParaRPr lang="en-GB"/>
        </a:p>
      </dgm:t>
    </dgm:pt>
    <dgm:pt modelId="{A79BC078-F881-414F-AF2A-37C131086D5C}" type="sibTrans" cxnId="{4BFC441F-50A3-4D36-90C8-4EB865DB4BBF}">
      <dgm:prSet/>
      <dgm:spPr/>
      <dgm:t>
        <a:bodyPr/>
        <a:lstStyle/>
        <a:p>
          <a:endParaRPr lang="en-GB"/>
        </a:p>
      </dgm:t>
    </dgm:pt>
    <dgm:pt modelId="{D0808891-CE0F-4858-837D-F1FB387AAEB3}">
      <dgm:prSet phldrT="[Text]" custT="1"/>
      <dgm:spPr/>
      <dgm:t>
        <a:bodyPr/>
        <a:lstStyle/>
        <a:p>
          <a:pPr algn="l">
            <a:spcAft>
              <a:spcPts val="500"/>
            </a:spcAft>
          </a:pPr>
          <a:r>
            <a:rPr lang="en-GB" sz="2000"/>
            <a:t>Benefits often  grouped into three  broad categories of</a:t>
          </a:r>
        </a:p>
      </dgm:t>
    </dgm:pt>
    <dgm:pt modelId="{5FE720C2-F1F8-4F62-8D1F-231894986B7D}" type="parTrans" cxnId="{95ACE41A-B9FB-434A-8E1F-3C9031D3BB28}">
      <dgm:prSet/>
      <dgm:spPr/>
      <dgm:t>
        <a:bodyPr/>
        <a:lstStyle/>
        <a:p>
          <a:endParaRPr lang="en-GB"/>
        </a:p>
      </dgm:t>
    </dgm:pt>
    <dgm:pt modelId="{173B87B3-0BCA-496B-B428-9BB48A2DA16B}" type="sibTrans" cxnId="{95ACE41A-B9FB-434A-8E1F-3C9031D3BB28}">
      <dgm:prSet/>
      <dgm:spPr/>
      <dgm:t>
        <a:bodyPr/>
        <a:lstStyle/>
        <a:p>
          <a:endParaRPr lang="en-GB"/>
        </a:p>
      </dgm:t>
    </dgm:pt>
    <dgm:pt modelId="{27964019-D9C8-4715-A62F-5AA79C704C4E}">
      <dgm:prSet phldrT="[Text]" custT="1"/>
      <dgm:spPr/>
      <dgm:t>
        <a:bodyPr/>
        <a:lstStyle/>
        <a:p>
          <a:pPr algn="l">
            <a:spcAft>
              <a:spcPts val="500"/>
            </a:spcAft>
            <a:tabLst>
              <a:tab pos="361950" algn="l"/>
            </a:tabLst>
          </a:pPr>
          <a:r>
            <a:rPr lang="en-GB" sz="2000"/>
            <a:t>Health, </a:t>
          </a:r>
        </a:p>
      </dgm:t>
    </dgm:pt>
    <dgm:pt modelId="{FB83EB28-867A-4D92-9886-139DA6C973F5}" type="parTrans" cxnId="{924B2CFD-B7C8-43A8-95E9-53A2AFBDF175}">
      <dgm:prSet/>
      <dgm:spPr/>
      <dgm:t>
        <a:bodyPr/>
        <a:lstStyle/>
        <a:p>
          <a:endParaRPr lang="en-GB"/>
        </a:p>
      </dgm:t>
    </dgm:pt>
    <dgm:pt modelId="{457D513A-77D3-423C-91E9-BF3CA5DE5E90}" type="sibTrans" cxnId="{924B2CFD-B7C8-43A8-95E9-53A2AFBDF175}">
      <dgm:prSet/>
      <dgm:spPr/>
      <dgm:t>
        <a:bodyPr/>
        <a:lstStyle/>
        <a:p>
          <a:endParaRPr lang="en-GB"/>
        </a:p>
      </dgm:t>
    </dgm:pt>
    <dgm:pt modelId="{1FFE3FFB-CC60-4F10-9CFE-6B244A40D37F}">
      <dgm:prSet phldrT="[Text]" custT="1"/>
      <dgm:spPr/>
      <dgm:t>
        <a:bodyPr/>
        <a:lstStyle/>
        <a:p>
          <a:pPr algn="l">
            <a:spcAft>
              <a:spcPts val="500"/>
            </a:spcAft>
            <a:tabLst>
              <a:tab pos="361950" algn="l"/>
            </a:tabLst>
          </a:pPr>
          <a:r>
            <a:rPr lang="en-GB" sz="2000"/>
            <a:t>Work</a:t>
          </a:r>
        </a:p>
      </dgm:t>
    </dgm:pt>
    <dgm:pt modelId="{5B0A9110-616D-4332-A595-B7E21539E04F}" type="parTrans" cxnId="{A388D399-E4B8-472F-B774-A62AE249DE0C}">
      <dgm:prSet/>
      <dgm:spPr/>
      <dgm:t>
        <a:bodyPr/>
        <a:lstStyle/>
        <a:p>
          <a:endParaRPr lang="en-GB"/>
        </a:p>
      </dgm:t>
    </dgm:pt>
    <dgm:pt modelId="{6EC7B00C-69CE-4269-AC47-B3857BB35A6B}" type="sibTrans" cxnId="{A388D399-E4B8-472F-B774-A62AE249DE0C}">
      <dgm:prSet/>
      <dgm:spPr/>
      <dgm:t>
        <a:bodyPr/>
        <a:lstStyle/>
        <a:p>
          <a:endParaRPr lang="en-GB"/>
        </a:p>
      </dgm:t>
    </dgm:pt>
    <dgm:pt modelId="{566EA83C-D324-4381-B8F1-18E638BFDCE9}">
      <dgm:prSet phldrT="[Text]" custT="1"/>
      <dgm:spPr/>
      <dgm:t>
        <a:bodyPr/>
        <a:lstStyle/>
        <a:p>
          <a:pPr algn="l">
            <a:spcAft>
              <a:spcPts val="500"/>
            </a:spcAft>
            <a:tabLst>
              <a:tab pos="361950" algn="l"/>
            </a:tabLst>
          </a:pPr>
          <a:r>
            <a:rPr lang="en-GB" sz="2000"/>
            <a:t>Community</a:t>
          </a:r>
        </a:p>
      </dgm:t>
    </dgm:pt>
    <dgm:pt modelId="{F1C6A47B-0F32-423F-994A-66B83CD85A25}" type="parTrans" cxnId="{068E81A5-6F05-41C4-9FE2-E4AC5EA90DAF}">
      <dgm:prSet/>
      <dgm:spPr/>
      <dgm:t>
        <a:bodyPr/>
        <a:lstStyle/>
        <a:p>
          <a:endParaRPr lang="en-GB"/>
        </a:p>
      </dgm:t>
    </dgm:pt>
    <dgm:pt modelId="{8DDD7D85-7D8B-4202-BF52-BC8FE737A5F2}" type="sibTrans" cxnId="{068E81A5-6F05-41C4-9FE2-E4AC5EA90DAF}">
      <dgm:prSet/>
      <dgm:spPr/>
      <dgm:t>
        <a:bodyPr/>
        <a:lstStyle/>
        <a:p>
          <a:endParaRPr lang="en-GB"/>
        </a:p>
      </dgm:t>
    </dgm:pt>
    <dgm:pt modelId="{01889338-74AA-4A92-A27F-6F347976B637}" type="pres">
      <dgm:prSet presAssocID="{6EFDEFAC-C208-4697-8C8C-C5025142E21E}" presName="Name0" presStyleCnt="0">
        <dgm:presLayoutVars>
          <dgm:dir/>
          <dgm:animLvl val="lvl"/>
          <dgm:resizeHandles val="exact"/>
        </dgm:presLayoutVars>
      </dgm:prSet>
      <dgm:spPr/>
    </dgm:pt>
    <dgm:pt modelId="{8D099C93-CC66-4D7A-AECB-7A1F3F33C5F4}" type="pres">
      <dgm:prSet presAssocID="{2DC68EFA-B35C-4D37-B7A2-B3B2D8D4E584}" presName="composite" presStyleCnt="0"/>
      <dgm:spPr/>
    </dgm:pt>
    <dgm:pt modelId="{EDC693D8-9A7E-4932-8214-C6F75D0AECB9}" type="pres">
      <dgm:prSet presAssocID="{2DC68EFA-B35C-4D37-B7A2-B3B2D8D4E584}" presName="parTx" presStyleLbl="alignNode1" presStyleIdx="0" presStyleCnt="3" custLinFactNeighborX="-1999" custLinFactNeighborY="5432">
        <dgm:presLayoutVars>
          <dgm:chMax val="0"/>
          <dgm:chPref val="0"/>
          <dgm:bulletEnabled val="1"/>
        </dgm:presLayoutVars>
      </dgm:prSet>
      <dgm:spPr/>
    </dgm:pt>
    <dgm:pt modelId="{1DF56CC1-42F8-44B0-ABF2-507BC60FED4B}" type="pres">
      <dgm:prSet presAssocID="{2DC68EFA-B35C-4D37-B7A2-B3B2D8D4E584}" presName="desTx" presStyleLbl="alignAccFollowNode1" presStyleIdx="0" presStyleCnt="3">
        <dgm:presLayoutVars>
          <dgm:bulletEnabled val="1"/>
        </dgm:presLayoutVars>
      </dgm:prSet>
      <dgm:spPr/>
    </dgm:pt>
    <dgm:pt modelId="{C1FB22F9-FB07-4632-A49C-B4F5BAB5B69E}" type="pres">
      <dgm:prSet presAssocID="{EE1A38F2-252B-408F-8CE9-2D4B749FFE8B}" presName="space" presStyleCnt="0"/>
      <dgm:spPr/>
    </dgm:pt>
    <dgm:pt modelId="{F08F7907-91BB-477E-A31A-47B0E97E755F}" type="pres">
      <dgm:prSet presAssocID="{AA01C1E0-F3DE-4473-9E2A-3B7371BE0F0B}" presName="composite" presStyleCnt="0"/>
      <dgm:spPr/>
    </dgm:pt>
    <dgm:pt modelId="{E87BBDCE-06DA-41FB-979E-630142E59043}" type="pres">
      <dgm:prSet presAssocID="{AA01C1E0-F3DE-4473-9E2A-3B7371BE0F0B}" presName="parTx" presStyleLbl="alignNode1" presStyleIdx="1" presStyleCnt="3" custLinFactNeighborX="1336" custLinFactNeighborY="2261">
        <dgm:presLayoutVars>
          <dgm:chMax val="0"/>
          <dgm:chPref val="0"/>
          <dgm:bulletEnabled val="1"/>
        </dgm:presLayoutVars>
      </dgm:prSet>
      <dgm:spPr/>
    </dgm:pt>
    <dgm:pt modelId="{F12D9E4B-5F1F-465F-9712-DC0DA9AD724E}" type="pres">
      <dgm:prSet presAssocID="{AA01C1E0-F3DE-4473-9E2A-3B7371BE0F0B}" presName="desTx" presStyleLbl="alignAccFollowNode1" presStyleIdx="1" presStyleCnt="3" custLinFactNeighborX="1336" custLinFactNeighborY="526">
        <dgm:presLayoutVars>
          <dgm:bulletEnabled val="1"/>
        </dgm:presLayoutVars>
      </dgm:prSet>
      <dgm:spPr/>
    </dgm:pt>
    <dgm:pt modelId="{A971CB92-4C39-493C-B513-BB778153ED87}" type="pres">
      <dgm:prSet presAssocID="{C7FFA6A7-0D25-4B06-BD10-8F64FE2DBE28}" presName="space" presStyleCnt="0"/>
      <dgm:spPr/>
    </dgm:pt>
    <dgm:pt modelId="{D300F1A7-900E-4ED3-A339-FAAFC6EF3A98}" type="pres">
      <dgm:prSet presAssocID="{9895AA63-7D47-4731-AF7D-50D6A754D881}" presName="composite" presStyleCnt="0"/>
      <dgm:spPr/>
    </dgm:pt>
    <dgm:pt modelId="{44116CFB-DBA1-45FC-8067-5D2F02C3E872}" type="pres">
      <dgm:prSet presAssocID="{9895AA63-7D47-4731-AF7D-50D6A754D881}" presName="parTx" presStyleLbl="alignNode1" presStyleIdx="2" presStyleCnt="3" custLinFactNeighborX="1336" custLinFactNeighborY="2261">
        <dgm:presLayoutVars>
          <dgm:chMax val="0"/>
          <dgm:chPref val="0"/>
          <dgm:bulletEnabled val="1"/>
        </dgm:presLayoutVars>
      </dgm:prSet>
      <dgm:spPr/>
    </dgm:pt>
    <dgm:pt modelId="{A0A3EB87-CF57-4D36-8778-3A862F07C1B9}" type="pres">
      <dgm:prSet presAssocID="{9895AA63-7D47-4731-AF7D-50D6A754D881}" presName="desTx" presStyleLbl="alignAccFollowNode1" presStyleIdx="2" presStyleCnt="3" custLinFactNeighborX="1336" custLinFactNeighborY="526">
        <dgm:presLayoutVars>
          <dgm:bulletEnabled val="1"/>
        </dgm:presLayoutVars>
      </dgm:prSet>
      <dgm:spPr/>
    </dgm:pt>
  </dgm:ptLst>
  <dgm:cxnLst>
    <dgm:cxn modelId="{657EF60C-CD67-4FD6-AC1E-4ECE1151A606}" type="presOf" srcId="{566EA83C-D324-4381-B8F1-18E638BFDCE9}" destId="{A0A3EB87-CF57-4D36-8778-3A862F07C1B9}" srcOrd="0" destOrd="4" presId="urn:microsoft.com/office/officeart/2005/8/layout/hList1"/>
    <dgm:cxn modelId="{E74ADD0F-3E9F-4FB3-9276-10EA6BDAA0B2}" type="presOf" srcId="{2DC68EFA-B35C-4D37-B7A2-B3B2D8D4E584}" destId="{EDC693D8-9A7E-4932-8214-C6F75D0AECB9}" srcOrd="0" destOrd="0" presId="urn:microsoft.com/office/officeart/2005/8/layout/hList1"/>
    <dgm:cxn modelId="{95ACE41A-B9FB-434A-8E1F-3C9031D3BB28}" srcId="{9895AA63-7D47-4731-AF7D-50D6A754D881}" destId="{D0808891-CE0F-4858-837D-F1FB387AAEB3}" srcOrd="1" destOrd="0" parTransId="{5FE720C2-F1F8-4F62-8D1F-231894986B7D}" sibTransId="{173B87B3-0BCA-496B-B428-9BB48A2DA16B}"/>
    <dgm:cxn modelId="{4BFC441F-50A3-4D36-90C8-4EB865DB4BBF}" srcId="{9895AA63-7D47-4731-AF7D-50D6A754D881}" destId="{E65E77C5-B646-4486-B5BA-C6878AE1A8F3}" srcOrd="2" destOrd="0" parTransId="{C0548E3D-C5E8-47B4-9CE4-A445C2404683}" sibTransId="{A79BC078-F881-414F-AF2A-37C131086D5C}"/>
    <dgm:cxn modelId="{D6E55424-CA73-4B13-87F8-A3029CDB6716}" type="presOf" srcId="{F35176BE-A47C-4E40-A6C4-A956FC0CE282}" destId="{A0A3EB87-CF57-4D36-8778-3A862F07C1B9}" srcOrd="0" destOrd="0" presId="urn:microsoft.com/office/officeart/2005/8/layout/hList1"/>
    <dgm:cxn modelId="{C810002A-1EC2-4041-A758-D20B7E9837A9}" srcId="{2DC68EFA-B35C-4D37-B7A2-B3B2D8D4E584}" destId="{794BFE3C-1656-418D-AE86-77FEF508DECA}" srcOrd="1" destOrd="0" parTransId="{DC0AEFBC-1E9B-4B7E-A9F0-A904BEB68332}" sibTransId="{54080FE1-9C14-4B0F-BB18-9783100047F9}"/>
    <dgm:cxn modelId="{10E87D2D-2120-4A23-BA86-F05D95FEF67E}" srcId="{2DC68EFA-B35C-4D37-B7A2-B3B2D8D4E584}" destId="{53839F16-602E-4421-9D3C-EC75162B4D5A}" srcOrd="0" destOrd="0" parTransId="{4CF25350-3727-4F51-A5FA-E7C9892BB2A4}" sibTransId="{569A3CC4-4996-4502-9207-F67358F9E217}"/>
    <dgm:cxn modelId="{73E5916F-CF5D-4FE1-B75B-A46081F32430}" type="presOf" srcId="{27964019-D9C8-4715-A62F-5AA79C704C4E}" destId="{A0A3EB87-CF57-4D36-8778-3A862F07C1B9}" srcOrd="0" destOrd="2" presId="urn:microsoft.com/office/officeart/2005/8/layout/hList1"/>
    <dgm:cxn modelId="{D7EDBE6F-EE7E-4693-A61A-F4A4526927AD}" type="presOf" srcId="{1FFE3FFB-CC60-4F10-9CFE-6B244A40D37F}" destId="{A0A3EB87-CF57-4D36-8778-3A862F07C1B9}" srcOrd="0" destOrd="3" presId="urn:microsoft.com/office/officeart/2005/8/layout/hList1"/>
    <dgm:cxn modelId="{579B4856-20AD-4FAF-B3C9-5983F55DFC3D}" type="presOf" srcId="{53839F16-602E-4421-9D3C-EC75162B4D5A}" destId="{1DF56CC1-42F8-44B0-ABF2-507BC60FED4B}" srcOrd="0" destOrd="0" presId="urn:microsoft.com/office/officeart/2005/8/layout/hList1"/>
    <dgm:cxn modelId="{7EDC2189-92EB-412E-8322-6EC2671E8D5B}" type="presOf" srcId="{AA01C1E0-F3DE-4473-9E2A-3B7371BE0F0B}" destId="{E87BBDCE-06DA-41FB-979E-630142E59043}" srcOrd="0" destOrd="0" presId="urn:microsoft.com/office/officeart/2005/8/layout/hList1"/>
    <dgm:cxn modelId="{E6541B8B-E667-4194-9E84-E92607376426}" type="presOf" srcId="{6EFDEFAC-C208-4697-8C8C-C5025142E21E}" destId="{01889338-74AA-4A92-A27F-6F347976B637}" srcOrd="0" destOrd="0" presId="urn:microsoft.com/office/officeart/2005/8/layout/hList1"/>
    <dgm:cxn modelId="{A6D11D8B-E7DD-4918-93F2-49CE8913029B}" srcId="{AA01C1E0-F3DE-4473-9E2A-3B7371BE0F0B}" destId="{EA6E35F3-64F1-452C-870F-3CA8A8A2F5DC}" srcOrd="1" destOrd="0" parTransId="{7BC14316-D794-4E56-B933-66EE9E3DD066}" sibTransId="{C2E78382-7D80-4831-B86A-BC8CFB01A594}"/>
    <dgm:cxn modelId="{4F235790-B8B1-4E83-930E-760C8E74E211}" type="presOf" srcId="{7E3140C0-C317-42E7-B605-715383DE481E}" destId="{1DF56CC1-42F8-44B0-ABF2-507BC60FED4B}" srcOrd="0" destOrd="2" presId="urn:microsoft.com/office/officeart/2005/8/layout/hList1"/>
    <dgm:cxn modelId="{A388D399-E4B8-472F-B774-A62AE249DE0C}" srcId="{D0808891-CE0F-4858-837D-F1FB387AAEB3}" destId="{1FFE3FFB-CC60-4F10-9CFE-6B244A40D37F}" srcOrd="1" destOrd="0" parTransId="{5B0A9110-616D-4332-A595-B7E21539E04F}" sibTransId="{6EC7B00C-69CE-4269-AC47-B3857BB35A6B}"/>
    <dgm:cxn modelId="{073A35A1-BB23-4F28-ACF4-FC2D2C2D2A0A}" type="presOf" srcId="{EA6E35F3-64F1-452C-870F-3CA8A8A2F5DC}" destId="{F12D9E4B-5F1F-465F-9712-DC0DA9AD724E}" srcOrd="0" destOrd="1" presId="urn:microsoft.com/office/officeart/2005/8/layout/hList1"/>
    <dgm:cxn modelId="{876CF2A2-B16E-4214-A39C-9973B31B0968}" type="presOf" srcId="{E65E77C5-B646-4486-B5BA-C6878AE1A8F3}" destId="{A0A3EB87-CF57-4D36-8778-3A862F07C1B9}" srcOrd="0" destOrd="5" presId="urn:microsoft.com/office/officeart/2005/8/layout/hList1"/>
    <dgm:cxn modelId="{068E81A5-6F05-41C4-9FE2-E4AC5EA90DAF}" srcId="{D0808891-CE0F-4858-837D-F1FB387AAEB3}" destId="{566EA83C-D324-4381-B8F1-18E638BFDCE9}" srcOrd="2" destOrd="0" parTransId="{F1C6A47B-0F32-423F-994A-66B83CD85A25}" sibTransId="{8DDD7D85-7D8B-4202-BF52-BC8FE737A5F2}"/>
    <dgm:cxn modelId="{A215D5AC-017D-4AEC-AD22-DE3A02940275}" srcId="{6EFDEFAC-C208-4697-8C8C-C5025142E21E}" destId="{9895AA63-7D47-4731-AF7D-50D6A754D881}" srcOrd="2" destOrd="0" parTransId="{6DE58BFF-FD43-4EB6-89E4-76C3CDEED9CC}" sibTransId="{F8392864-074E-4CA2-A315-5E03CBD1D62B}"/>
    <dgm:cxn modelId="{4211A0BD-4C5E-4AB6-A369-B986BF832D3F}" srcId="{6EFDEFAC-C208-4697-8C8C-C5025142E21E}" destId="{AA01C1E0-F3DE-4473-9E2A-3B7371BE0F0B}" srcOrd="1" destOrd="0" parTransId="{708B9C68-1073-4EE6-B3F3-DEB42EF1F47B}" sibTransId="{C7FFA6A7-0D25-4B06-BD10-8F64FE2DBE28}"/>
    <dgm:cxn modelId="{57E7E1CB-2BBA-45E2-99E2-27E265364E10}" srcId="{AA01C1E0-F3DE-4473-9E2A-3B7371BE0F0B}" destId="{D0967EB1-15DE-435A-B9E2-9DC8DB61C903}" srcOrd="0" destOrd="0" parTransId="{5B9C6455-AE18-4988-BB21-D3C8AB1C0452}" sibTransId="{6F706824-C95E-473C-BBD1-0DAEA0DFC31F}"/>
    <dgm:cxn modelId="{38CA57D3-8547-4C5C-93BE-02BCE1BE79A5}" srcId="{6EFDEFAC-C208-4697-8C8C-C5025142E21E}" destId="{2DC68EFA-B35C-4D37-B7A2-B3B2D8D4E584}" srcOrd="0" destOrd="0" parTransId="{D8311F66-7EB8-4802-904F-EBDE10156691}" sibTransId="{EE1A38F2-252B-408F-8CE9-2D4B749FFE8B}"/>
    <dgm:cxn modelId="{F9A59DDC-A224-4D65-BF1A-2344507F708B}" type="presOf" srcId="{D0967EB1-15DE-435A-B9E2-9DC8DB61C903}" destId="{F12D9E4B-5F1F-465F-9712-DC0DA9AD724E}" srcOrd="0" destOrd="0" presId="urn:microsoft.com/office/officeart/2005/8/layout/hList1"/>
    <dgm:cxn modelId="{FCCEA6E5-77A8-4C58-A5BB-E04EE6B01D93}" srcId="{2DC68EFA-B35C-4D37-B7A2-B3B2D8D4E584}" destId="{7E3140C0-C317-42E7-B605-715383DE481E}" srcOrd="2" destOrd="0" parTransId="{ECD4C692-1D7F-4198-BFFE-53AE12D54578}" sibTransId="{A7A512EC-6109-409E-953D-36C9E011C840}"/>
    <dgm:cxn modelId="{932DF4E5-1A41-4C88-A102-077079AB5F07}" type="presOf" srcId="{9895AA63-7D47-4731-AF7D-50D6A754D881}" destId="{44116CFB-DBA1-45FC-8067-5D2F02C3E872}" srcOrd="0" destOrd="0" presId="urn:microsoft.com/office/officeart/2005/8/layout/hList1"/>
    <dgm:cxn modelId="{23F434F5-5171-4A18-A16A-35814E23C75D}" type="presOf" srcId="{D0808891-CE0F-4858-837D-F1FB387AAEB3}" destId="{A0A3EB87-CF57-4D36-8778-3A862F07C1B9}" srcOrd="0" destOrd="1" presId="urn:microsoft.com/office/officeart/2005/8/layout/hList1"/>
    <dgm:cxn modelId="{93DAF6F9-58B4-4671-9ACA-CB6F5F770ABB}" type="presOf" srcId="{794BFE3C-1656-418D-AE86-77FEF508DECA}" destId="{1DF56CC1-42F8-44B0-ABF2-507BC60FED4B}" srcOrd="0" destOrd="1" presId="urn:microsoft.com/office/officeart/2005/8/layout/hList1"/>
    <dgm:cxn modelId="{F9590BFD-0E90-4943-83FA-67040FDCF860}" srcId="{9895AA63-7D47-4731-AF7D-50D6A754D881}" destId="{F35176BE-A47C-4E40-A6C4-A956FC0CE282}" srcOrd="0" destOrd="0" parTransId="{1D55953B-DC27-4931-B53E-875DBB4FABD8}" sibTransId="{69E57D6C-9A56-46D3-8891-C63C5B37D79F}"/>
    <dgm:cxn modelId="{924B2CFD-B7C8-43A8-95E9-53A2AFBDF175}" srcId="{D0808891-CE0F-4858-837D-F1FB387AAEB3}" destId="{27964019-D9C8-4715-A62F-5AA79C704C4E}" srcOrd="0" destOrd="0" parTransId="{FB83EB28-867A-4D92-9886-139DA6C973F5}" sibTransId="{457D513A-77D3-423C-91E9-BF3CA5DE5E90}"/>
    <dgm:cxn modelId="{8EB558DB-A34D-44AE-AECA-9A9C81AA9576}" type="presParOf" srcId="{01889338-74AA-4A92-A27F-6F347976B637}" destId="{8D099C93-CC66-4D7A-AECB-7A1F3F33C5F4}" srcOrd="0" destOrd="0" presId="urn:microsoft.com/office/officeart/2005/8/layout/hList1"/>
    <dgm:cxn modelId="{EF67446F-02CD-4445-B309-FD7C1A509351}" type="presParOf" srcId="{8D099C93-CC66-4D7A-AECB-7A1F3F33C5F4}" destId="{EDC693D8-9A7E-4932-8214-C6F75D0AECB9}" srcOrd="0" destOrd="0" presId="urn:microsoft.com/office/officeart/2005/8/layout/hList1"/>
    <dgm:cxn modelId="{4AAFA9C6-1AFA-45AB-A420-075265EDD20B}" type="presParOf" srcId="{8D099C93-CC66-4D7A-AECB-7A1F3F33C5F4}" destId="{1DF56CC1-42F8-44B0-ABF2-507BC60FED4B}" srcOrd="1" destOrd="0" presId="urn:microsoft.com/office/officeart/2005/8/layout/hList1"/>
    <dgm:cxn modelId="{94838A77-5369-4E1F-8AE8-F108BC5F717F}" type="presParOf" srcId="{01889338-74AA-4A92-A27F-6F347976B637}" destId="{C1FB22F9-FB07-4632-A49C-B4F5BAB5B69E}" srcOrd="1" destOrd="0" presId="urn:microsoft.com/office/officeart/2005/8/layout/hList1"/>
    <dgm:cxn modelId="{09B38974-CC45-4C3F-BDFA-E9ABA85A2FA8}" type="presParOf" srcId="{01889338-74AA-4A92-A27F-6F347976B637}" destId="{F08F7907-91BB-477E-A31A-47B0E97E755F}" srcOrd="2" destOrd="0" presId="urn:microsoft.com/office/officeart/2005/8/layout/hList1"/>
    <dgm:cxn modelId="{4D486B51-A8C5-4D71-BBEC-159B67240853}" type="presParOf" srcId="{F08F7907-91BB-477E-A31A-47B0E97E755F}" destId="{E87BBDCE-06DA-41FB-979E-630142E59043}" srcOrd="0" destOrd="0" presId="urn:microsoft.com/office/officeart/2005/8/layout/hList1"/>
    <dgm:cxn modelId="{AF9D401C-38D7-4BA5-91E3-2AF2F2BA982C}" type="presParOf" srcId="{F08F7907-91BB-477E-A31A-47B0E97E755F}" destId="{F12D9E4B-5F1F-465F-9712-DC0DA9AD724E}" srcOrd="1" destOrd="0" presId="urn:microsoft.com/office/officeart/2005/8/layout/hList1"/>
    <dgm:cxn modelId="{3D18E8F1-45FF-4EB2-A85F-A3D8ECFD4432}" type="presParOf" srcId="{01889338-74AA-4A92-A27F-6F347976B637}" destId="{A971CB92-4C39-493C-B513-BB778153ED87}" srcOrd="3" destOrd="0" presId="urn:microsoft.com/office/officeart/2005/8/layout/hList1"/>
    <dgm:cxn modelId="{B7475869-2AD9-4688-A66D-E639BA07A9AD}" type="presParOf" srcId="{01889338-74AA-4A92-A27F-6F347976B637}" destId="{D300F1A7-900E-4ED3-A339-FAAFC6EF3A98}" srcOrd="4" destOrd="0" presId="urn:microsoft.com/office/officeart/2005/8/layout/hList1"/>
    <dgm:cxn modelId="{A77AF54F-7E83-4169-BFB2-A481EBA40470}" type="presParOf" srcId="{D300F1A7-900E-4ED3-A339-FAAFC6EF3A98}" destId="{44116CFB-DBA1-45FC-8067-5D2F02C3E872}" srcOrd="0" destOrd="0" presId="urn:microsoft.com/office/officeart/2005/8/layout/hList1"/>
    <dgm:cxn modelId="{3F40CFF0-A972-404A-AEF3-C134C6C69F99}" type="presParOf" srcId="{D300F1A7-900E-4ED3-A339-FAAFC6EF3A98}" destId="{A0A3EB87-CF57-4D36-8778-3A862F07C1B9}"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D3472A-D7C5-488C-B2C8-AA4368DF6613}">
      <dsp:nvSpPr>
        <dsp:cNvPr id="0" name=""/>
        <dsp:cNvSpPr/>
      </dsp:nvSpPr>
      <dsp:spPr>
        <a:xfrm>
          <a:off x="0" y="0"/>
          <a:ext cx="2885733" cy="14256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06680" numCol="1" spcCol="1270" anchor="t" anchorCtr="0">
          <a:noAutofit/>
        </a:bodyPr>
        <a:lstStyle/>
        <a:p>
          <a:pPr marL="0" lvl="0" indent="0" algn="l" defTabSz="1244600">
            <a:lnSpc>
              <a:spcPct val="90000"/>
            </a:lnSpc>
            <a:spcBef>
              <a:spcPct val="0"/>
            </a:spcBef>
            <a:spcAft>
              <a:spcPct val="35000"/>
            </a:spcAft>
            <a:buNone/>
          </a:pPr>
          <a:r>
            <a:rPr lang="en-GB" sz="2800" kern="1200"/>
            <a:t>Outcomes</a:t>
          </a:r>
        </a:p>
      </dsp:txBody>
      <dsp:txXfrm>
        <a:off x="0" y="0"/>
        <a:ext cx="2885733" cy="950400"/>
      </dsp:txXfrm>
    </dsp:sp>
    <dsp:sp modelId="{DD3DD252-8376-406C-A9C9-E9CAEA9B2D99}">
      <dsp:nvSpPr>
        <dsp:cNvPr id="0" name=""/>
        <dsp:cNvSpPr/>
      </dsp:nvSpPr>
      <dsp:spPr>
        <a:xfrm>
          <a:off x="570348" y="773168"/>
          <a:ext cx="2885733" cy="20196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228600" lvl="1" indent="-228600" algn="l" defTabSz="977900">
            <a:lnSpc>
              <a:spcPct val="90000"/>
            </a:lnSpc>
            <a:spcBef>
              <a:spcPct val="0"/>
            </a:spcBef>
            <a:spcAft>
              <a:spcPct val="15000"/>
            </a:spcAft>
            <a:buChar char="•"/>
          </a:pPr>
          <a:r>
            <a:rPr lang="en-GB" sz="2200" kern="1200"/>
            <a:t>Individuals are better able to manage their physical and mental health </a:t>
          </a:r>
        </a:p>
      </dsp:txBody>
      <dsp:txXfrm>
        <a:off x="629500" y="832320"/>
        <a:ext cx="2767429" cy="1901296"/>
      </dsp:txXfrm>
    </dsp:sp>
    <dsp:sp modelId="{1A5AD52A-DBB1-4330-A0B5-C06EF0AE5AEA}">
      <dsp:nvSpPr>
        <dsp:cNvPr id="0" name=""/>
        <dsp:cNvSpPr/>
      </dsp:nvSpPr>
      <dsp:spPr>
        <a:xfrm rot="2401">
          <a:off x="3324040" y="283977"/>
          <a:ext cx="929211" cy="38572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a:off x="3324040" y="361081"/>
        <a:ext cx="813495" cy="231433"/>
      </dsp:txXfrm>
    </dsp:sp>
    <dsp:sp modelId="{EA360D98-559B-42FA-A412-88C8123E2062}">
      <dsp:nvSpPr>
        <dsp:cNvPr id="0" name=""/>
        <dsp:cNvSpPr/>
      </dsp:nvSpPr>
      <dsp:spPr>
        <a:xfrm>
          <a:off x="4638961" y="3239"/>
          <a:ext cx="2885733" cy="14256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06680" numCol="1" spcCol="1270" anchor="t" anchorCtr="0">
          <a:noAutofit/>
        </a:bodyPr>
        <a:lstStyle/>
        <a:p>
          <a:pPr marL="0" lvl="0" indent="0" algn="l" defTabSz="1244600">
            <a:lnSpc>
              <a:spcPct val="90000"/>
            </a:lnSpc>
            <a:spcBef>
              <a:spcPct val="0"/>
            </a:spcBef>
            <a:spcAft>
              <a:spcPct val="35000"/>
            </a:spcAft>
            <a:buNone/>
          </a:pPr>
          <a:r>
            <a:rPr lang="en-GB" sz="2800" kern="1200"/>
            <a:t>Impact</a:t>
          </a:r>
          <a:r>
            <a:rPr lang="en-GB" sz="3700" kern="1200"/>
            <a:t>	</a:t>
          </a:r>
        </a:p>
      </dsp:txBody>
      <dsp:txXfrm>
        <a:off x="4638961" y="3239"/>
        <a:ext cx="2885733" cy="950400"/>
      </dsp:txXfrm>
    </dsp:sp>
    <dsp:sp modelId="{7EA50F6D-B781-4981-A8E8-892D84DF34E2}">
      <dsp:nvSpPr>
        <dsp:cNvPr id="0" name=""/>
        <dsp:cNvSpPr/>
      </dsp:nvSpPr>
      <dsp:spPr>
        <a:xfrm>
          <a:off x="5218039" y="777732"/>
          <a:ext cx="2885733" cy="20196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228600" lvl="1" indent="-228600" algn="l" defTabSz="977900">
            <a:lnSpc>
              <a:spcPct val="90000"/>
            </a:lnSpc>
            <a:spcBef>
              <a:spcPct val="0"/>
            </a:spcBef>
            <a:spcAft>
              <a:spcPct val="15000"/>
            </a:spcAft>
            <a:buChar char="•"/>
          </a:pPr>
          <a:r>
            <a:rPr lang="en-GB" sz="2200" kern="1200"/>
            <a:t>Reduced health inequalities</a:t>
          </a:r>
        </a:p>
        <a:p>
          <a:pPr marL="228600" lvl="1" indent="-228600" algn="l" defTabSz="977900">
            <a:lnSpc>
              <a:spcPct val="90000"/>
            </a:lnSpc>
            <a:spcBef>
              <a:spcPct val="0"/>
            </a:spcBef>
            <a:spcAft>
              <a:spcPct val="15000"/>
            </a:spcAft>
            <a:buChar char="•"/>
          </a:pPr>
          <a:r>
            <a:rPr lang="en-GB" sz="2200" kern="1200"/>
            <a:t>Lower levels of economic inactivity</a:t>
          </a:r>
        </a:p>
      </dsp:txBody>
      <dsp:txXfrm>
        <a:off x="5277191" y="836884"/>
        <a:ext cx="2767429" cy="19012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C693D8-9A7E-4932-8214-C6F75D0AECB9}">
      <dsp:nvSpPr>
        <dsp:cNvPr id="0" name=""/>
        <dsp:cNvSpPr/>
      </dsp:nvSpPr>
      <dsp:spPr>
        <a:xfrm>
          <a:off x="0" y="56962"/>
          <a:ext cx="3203971" cy="864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GB" sz="2400" b="1" kern="1200"/>
            <a:t>Learning outcomes</a:t>
          </a:r>
        </a:p>
      </dsp:txBody>
      <dsp:txXfrm>
        <a:off x="0" y="56962"/>
        <a:ext cx="3203971" cy="864000"/>
      </dsp:txXfrm>
    </dsp:sp>
    <dsp:sp modelId="{1DF56CC1-42F8-44B0-ABF2-507BC60FED4B}">
      <dsp:nvSpPr>
        <dsp:cNvPr id="0" name=""/>
        <dsp:cNvSpPr/>
      </dsp:nvSpPr>
      <dsp:spPr>
        <a:xfrm>
          <a:off x="3286" y="874030"/>
          <a:ext cx="3203971" cy="339693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ts val="1000"/>
            </a:spcAft>
            <a:buChar char="•"/>
          </a:pPr>
          <a:r>
            <a:rPr lang="en-GB" sz="2000" kern="1200"/>
            <a:t>The skills, knowledge and understanding  gained on the course.</a:t>
          </a:r>
        </a:p>
        <a:p>
          <a:pPr marL="228600" lvl="1" indent="-228600" algn="l" defTabSz="889000">
            <a:lnSpc>
              <a:spcPct val="90000"/>
            </a:lnSpc>
            <a:spcBef>
              <a:spcPct val="0"/>
            </a:spcBef>
            <a:spcAft>
              <a:spcPts val="1000"/>
            </a:spcAft>
            <a:buChar char="•"/>
          </a:pPr>
          <a:r>
            <a:rPr lang="en-GB" sz="2000" kern="1200"/>
            <a:t>Measured through the RARPA process implemented at course level.</a:t>
          </a:r>
        </a:p>
        <a:p>
          <a:pPr marL="114300" lvl="1" indent="-114300" algn="l" defTabSz="622300">
            <a:lnSpc>
              <a:spcPct val="90000"/>
            </a:lnSpc>
            <a:spcBef>
              <a:spcPct val="0"/>
            </a:spcBef>
            <a:spcAft>
              <a:spcPct val="15000"/>
            </a:spcAft>
            <a:buChar char="•"/>
          </a:pPr>
          <a:endParaRPr lang="en-GB" sz="1400" kern="1200"/>
        </a:p>
      </dsp:txBody>
      <dsp:txXfrm>
        <a:off x="3286" y="874030"/>
        <a:ext cx="3203971" cy="3396937"/>
      </dsp:txXfrm>
    </dsp:sp>
    <dsp:sp modelId="{E87BBDCE-06DA-41FB-979E-630142E59043}">
      <dsp:nvSpPr>
        <dsp:cNvPr id="0" name=""/>
        <dsp:cNvSpPr/>
      </dsp:nvSpPr>
      <dsp:spPr>
        <a:xfrm>
          <a:off x="3698619" y="29565"/>
          <a:ext cx="3203971" cy="864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GB" sz="2400" b="1" kern="1200"/>
            <a:t>Progression outcomes</a:t>
          </a:r>
        </a:p>
      </dsp:txBody>
      <dsp:txXfrm>
        <a:off x="3698619" y="29565"/>
        <a:ext cx="3203971" cy="864000"/>
      </dsp:txXfrm>
    </dsp:sp>
    <dsp:sp modelId="{F12D9E4B-5F1F-465F-9712-DC0DA9AD724E}">
      <dsp:nvSpPr>
        <dsp:cNvPr id="0" name=""/>
        <dsp:cNvSpPr/>
      </dsp:nvSpPr>
      <dsp:spPr>
        <a:xfrm>
          <a:off x="3698619" y="884060"/>
          <a:ext cx="3203971" cy="339693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ts val="1000"/>
            </a:spcAft>
            <a:buChar char="•"/>
          </a:pPr>
          <a:r>
            <a:rPr lang="en-GB" sz="2000" kern="1200"/>
            <a:t>Changes in a learner’s outlook, attitudes and approach to self, learning and life.</a:t>
          </a:r>
        </a:p>
        <a:p>
          <a:pPr marL="228600" lvl="1" indent="-228600" algn="l" defTabSz="889000">
            <a:lnSpc>
              <a:spcPct val="90000"/>
            </a:lnSpc>
            <a:spcBef>
              <a:spcPct val="0"/>
            </a:spcBef>
            <a:spcAft>
              <a:spcPts val="1000"/>
            </a:spcAft>
            <a:buChar char="•"/>
          </a:pPr>
          <a:r>
            <a:rPr lang="en-GB" sz="2000" kern="1200"/>
            <a:t>Provide a basis for further change and development.  </a:t>
          </a:r>
        </a:p>
      </dsp:txBody>
      <dsp:txXfrm>
        <a:off x="3698619" y="884060"/>
        <a:ext cx="3203971" cy="3396937"/>
      </dsp:txXfrm>
    </dsp:sp>
    <dsp:sp modelId="{44116CFB-DBA1-45FC-8067-5D2F02C3E872}">
      <dsp:nvSpPr>
        <dsp:cNvPr id="0" name=""/>
        <dsp:cNvSpPr/>
      </dsp:nvSpPr>
      <dsp:spPr>
        <a:xfrm>
          <a:off x="7311628" y="29565"/>
          <a:ext cx="3203971" cy="864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GB" sz="2400" b="1" kern="1200"/>
            <a:t>Wider outcomes</a:t>
          </a:r>
        </a:p>
      </dsp:txBody>
      <dsp:txXfrm>
        <a:off x="7311628" y="29565"/>
        <a:ext cx="3203971" cy="864000"/>
      </dsp:txXfrm>
    </dsp:sp>
    <dsp:sp modelId="{A0A3EB87-CF57-4D36-8778-3A862F07C1B9}">
      <dsp:nvSpPr>
        <dsp:cNvPr id="0" name=""/>
        <dsp:cNvSpPr/>
      </dsp:nvSpPr>
      <dsp:spPr>
        <a:xfrm>
          <a:off x="7311628" y="884060"/>
          <a:ext cx="3203971" cy="339693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ts val="500"/>
            </a:spcAft>
            <a:buChar char="•"/>
          </a:pPr>
          <a:r>
            <a:rPr lang="en-GB" sz="2000" kern="1200"/>
            <a:t>Changes experienced by learners in  relation to different areas of  life:</a:t>
          </a:r>
        </a:p>
        <a:p>
          <a:pPr marL="228600" lvl="1" indent="-228600" algn="l" defTabSz="889000">
            <a:lnSpc>
              <a:spcPct val="90000"/>
            </a:lnSpc>
            <a:spcBef>
              <a:spcPct val="0"/>
            </a:spcBef>
            <a:spcAft>
              <a:spcPts val="500"/>
            </a:spcAft>
            <a:buChar char="•"/>
          </a:pPr>
          <a:r>
            <a:rPr lang="en-GB" sz="2000" kern="1200"/>
            <a:t>Benefits often  grouped into three  broad categories of</a:t>
          </a:r>
        </a:p>
        <a:p>
          <a:pPr marL="457200" lvl="2" indent="-228600" algn="l" defTabSz="889000">
            <a:lnSpc>
              <a:spcPct val="90000"/>
            </a:lnSpc>
            <a:spcBef>
              <a:spcPct val="0"/>
            </a:spcBef>
            <a:spcAft>
              <a:spcPts val="500"/>
            </a:spcAft>
            <a:buChar char="•"/>
            <a:tabLst>
              <a:tab pos="361950" algn="l"/>
            </a:tabLst>
          </a:pPr>
          <a:r>
            <a:rPr lang="en-GB" sz="2000" kern="1200"/>
            <a:t>Health, </a:t>
          </a:r>
        </a:p>
        <a:p>
          <a:pPr marL="457200" lvl="2" indent="-228600" algn="l" defTabSz="889000">
            <a:lnSpc>
              <a:spcPct val="90000"/>
            </a:lnSpc>
            <a:spcBef>
              <a:spcPct val="0"/>
            </a:spcBef>
            <a:spcAft>
              <a:spcPts val="500"/>
            </a:spcAft>
            <a:buChar char="•"/>
            <a:tabLst>
              <a:tab pos="361950" algn="l"/>
            </a:tabLst>
          </a:pPr>
          <a:r>
            <a:rPr lang="en-GB" sz="2000" kern="1200"/>
            <a:t>Work</a:t>
          </a:r>
        </a:p>
        <a:p>
          <a:pPr marL="457200" lvl="2" indent="-228600" algn="l" defTabSz="889000">
            <a:lnSpc>
              <a:spcPct val="90000"/>
            </a:lnSpc>
            <a:spcBef>
              <a:spcPct val="0"/>
            </a:spcBef>
            <a:spcAft>
              <a:spcPts val="500"/>
            </a:spcAft>
            <a:buChar char="•"/>
            <a:tabLst>
              <a:tab pos="361950" algn="l"/>
            </a:tabLst>
          </a:pPr>
          <a:r>
            <a:rPr lang="en-GB" sz="2000" kern="1200"/>
            <a:t>Community</a:t>
          </a:r>
        </a:p>
        <a:p>
          <a:pPr marL="228600" lvl="1" indent="-228600" algn="l" defTabSz="889000">
            <a:lnSpc>
              <a:spcPct val="90000"/>
            </a:lnSpc>
            <a:spcBef>
              <a:spcPct val="0"/>
            </a:spcBef>
            <a:spcAft>
              <a:spcPts val="500"/>
            </a:spcAft>
            <a:buChar char="•"/>
          </a:pPr>
          <a:endParaRPr lang="en-GB" sz="2000" kern="1200"/>
        </a:p>
      </dsp:txBody>
      <dsp:txXfrm>
        <a:off x="7311628" y="884060"/>
        <a:ext cx="3203971" cy="3396937"/>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02302-59FF-401F-B0CD-C42B81163D27}" type="datetimeFigureOut">
              <a:rPr lang="en-GB" smtClean="0"/>
              <a:t>03/03/2026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176AB3-DD3E-4974-B3F3-10D7F455EEF5}" type="slidenum">
              <a:rPr lang="en-GB" smtClean="0"/>
              <a:t>‹#›</a:t>
            </a:fld>
            <a:endParaRPr lang="en-GB"/>
          </a:p>
        </p:txBody>
      </p:sp>
    </p:spTree>
    <p:extLst>
      <p:ext uri="{BB962C8B-B14F-4D97-AF65-F5344CB8AC3E}">
        <p14:creationId xmlns:p14="http://schemas.microsoft.com/office/powerpoint/2010/main" val="3338107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A176AB3-DD3E-4974-B3F3-10D7F455EEF5}" type="slidenum">
              <a:rPr lang="en-GB" smtClean="0"/>
              <a:t>1</a:t>
            </a:fld>
            <a:endParaRPr lang="en-GB"/>
          </a:p>
        </p:txBody>
      </p:sp>
    </p:spTree>
    <p:extLst>
      <p:ext uri="{BB962C8B-B14F-4D97-AF65-F5344CB8AC3E}">
        <p14:creationId xmlns:p14="http://schemas.microsoft.com/office/powerpoint/2010/main" val="1408899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9F860-EC91-8108-133C-891D35E5FE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760D0A-5C1C-ED59-C604-C3722739DE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A5F1EA-9BDA-54D5-587A-EC53AAE4D51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5B50039-8761-926A-42BE-201FF1559DF0}"/>
              </a:ext>
            </a:extLst>
          </p:cNvPr>
          <p:cNvSpPr>
            <a:spLocks noGrp="1"/>
          </p:cNvSpPr>
          <p:nvPr>
            <p:ph type="sldNum" sz="quarter" idx="5"/>
          </p:nvPr>
        </p:nvSpPr>
        <p:spPr/>
        <p:txBody>
          <a:bodyPr/>
          <a:lstStyle/>
          <a:p>
            <a:fld id="{3A176AB3-DD3E-4974-B3F3-10D7F455EEF5}" type="slidenum">
              <a:rPr lang="en-GB" smtClean="0"/>
              <a:t>2</a:t>
            </a:fld>
            <a:endParaRPr lang="en-GB"/>
          </a:p>
        </p:txBody>
      </p:sp>
    </p:spTree>
    <p:extLst>
      <p:ext uri="{BB962C8B-B14F-4D97-AF65-F5344CB8AC3E}">
        <p14:creationId xmlns:p14="http://schemas.microsoft.com/office/powerpoint/2010/main" val="3366855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A176AB3-DD3E-4974-B3F3-10D7F455EEF5}" type="slidenum">
              <a:rPr lang="en-GB" smtClean="0"/>
              <a:t>3</a:t>
            </a:fld>
            <a:endParaRPr lang="en-GB"/>
          </a:p>
        </p:txBody>
      </p:sp>
    </p:spTree>
    <p:extLst>
      <p:ext uri="{BB962C8B-B14F-4D97-AF65-F5344CB8AC3E}">
        <p14:creationId xmlns:p14="http://schemas.microsoft.com/office/powerpoint/2010/main" val="3742411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A176AB3-DD3E-4974-B3F3-10D7F455EEF5}" type="slidenum">
              <a:rPr lang="en-GB" smtClean="0"/>
              <a:t>4</a:t>
            </a:fld>
            <a:endParaRPr lang="en-GB"/>
          </a:p>
        </p:txBody>
      </p:sp>
    </p:spTree>
    <p:extLst>
      <p:ext uri="{BB962C8B-B14F-4D97-AF65-F5344CB8AC3E}">
        <p14:creationId xmlns:p14="http://schemas.microsoft.com/office/powerpoint/2010/main" val="3144525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few slides just demonstrate that this area has been well researched over many years – many of you will be familiar with this research and some of you will have been involved I’m sure.</a:t>
            </a:r>
            <a:endParaRPr lang="en-GB" dirty="0"/>
          </a:p>
        </p:txBody>
      </p:sp>
      <p:sp>
        <p:nvSpPr>
          <p:cNvPr id="4" name="Slide Number Placeholder 3"/>
          <p:cNvSpPr>
            <a:spLocks noGrp="1"/>
          </p:cNvSpPr>
          <p:nvPr>
            <p:ph type="sldNum" sz="quarter" idx="5"/>
          </p:nvPr>
        </p:nvSpPr>
        <p:spPr/>
        <p:txBody>
          <a:bodyPr/>
          <a:lstStyle/>
          <a:p>
            <a:fld id="{3A176AB3-DD3E-4974-B3F3-10D7F455EEF5}" type="slidenum">
              <a:rPr lang="en-GB" smtClean="0"/>
              <a:t>5</a:t>
            </a:fld>
            <a:endParaRPr lang="en-GB"/>
          </a:p>
        </p:txBody>
      </p:sp>
    </p:spTree>
    <p:extLst>
      <p:ext uri="{BB962C8B-B14F-4D97-AF65-F5344CB8AC3E}">
        <p14:creationId xmlns:p14="http://schemas.microsoft.com/office/powerpoint/2010/main" val="1048159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176AB3-DD3E-4974-B3F3-10D7F455EEF5}" type="slidenum">
              <a:rPr lang="en-GB" smtClean="0"/>
              <a:t>6</a:t>
            </a:fld>
            <a:endParaRPr lang="en-GB"/>
          </a:p>
        </p:txBody>
      </p:sp>
    </p:spTree>
    <p:extLst>
      <p:ext uri="{BB962C8B-B14F-4D97-AF65-F5344CB8AC3E}">
        <p14:creationId xmlns:p14="http://schemas.microsoft.com/office/powerpoint/2010/main" val="624798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A176AB3-DD3E-4974-B3F3-10D7F455EEF5}" type="slidenum">
              <a:rPr lang="en-GB" smtClean="0"/>
              <a:t>7</a:t>
            </a:fld>
            <a:endParaRPr lang="en-GB"/>
          </a:p>
        </p:txBody>
      </p:sp>
    </p:spTree>
    <p:extLst>
      <p:ext uri="{BB962C8B-B14F-4D97-AF65-F5344CB8AC3E}">
        <p14:creationId xmlns:p14="http://schemas.microsoft.com/office/powerpoint/2010/main" val="3123907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D41F9-7057-98D2-6E60-B6C66D0B8B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425D50-6FD9-3106-2626-6C12B4715B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A608D2-690B-2DF4-69C5-031D2BC21493}"/>
              </a:ext>
            </a:extLst>
          </p:cNvPr>
          <p:cNvSpPr>
            <a:spLocks noGrp="1"/>
          </p:cNvSpPr>
          <p:nvPr>
            <p:ph type="body" idx="1"/>
          </p:nvPr>
        </p:nvSpPr>
        <p:spPr/>
        <p:txBody>
          <a:bodyPr/>
          <a:lstStyle/>
          <a:p>
            <a:r>
              <a:rPr lang="en-US" dirty="0"/>
              <a:t>In developing the framework we felt that the overlapping benefits of learning and the domains of health, work and community reflected the </a:t>
            </a:r>
            <a:r>
              <a:rPr lang="en-US" dirty="0" err="1"/>
              <a:t>the</a:t>
            </a:r>
            <a:r>
              <a:rPr lang="en-US" dirty="0"/>
              <a:t> policy focus of the CPCA and strategic intent of ASF. </a:t>
            </a:r>
            <a:endParaRPr lang="en-GB" dirty="0"/>
          </a:p>
        </p:txBody>
      </p:sp>
      <p:sp>
        <p:nvSpPr>
          <p:cNvPr id="4" name="Slide Number Placeholder 3">
            <a:extLst>
              <a:ext uri="{FF2B5EF4-FFF2-40B4-BE49-F238E27FC236}">
                <a16:creationId xmlns:a16="http://schemas.microsoft.com/office/drawing/2014/main" id="{704B94D2-C8C6-D470-D2A8-EBFCB74B5A5A}"/>
              </a:ext>
            </a:extLst>
          </p:cNvPr>
          <p:cNvSpPr>
            <a:spLocks noGrp="1"/>
          </p:cNvSpPr>
          <p:nvPr>
            <p:ph type="sldNum" sz="quarter" idx="5"/>
          </p:nvPr>
        </p:nvSpPr>
        <p:spPr/>
        <p:txBody>
          <a:bodyPr/>
          <a:lstStyle/>
          <a:p>
            <a:fld id="{3A176AB3-DD3E-4974-B3F3-10D7F455EEF5}" type="slidenum">
              <a:rPr lang="en-GB" smtClean="0"/>
              <a:t>8</a:t>
            </a:fld>
            <a:endParaRPr lang="en-GB"/>
          </a:p>
        </p:txBody>
      </p:sp>
    </p:spTree>
    <p:extLst>
      <p:ext uri="{BB962C8B-B14F-4D97-AF65-F5344CB8AC3E}">
        <p14:creationId xmlns:p14="http://schemas.microsoft.com/office/powerpoint/2010/main" val="3027497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Developing the framework</a:t>
            </a:r>
            <a:endParaRPr lang="en-GB"/>
          </a:p>
        </p:txBody>
      </p:sp>
      <p:sp>
        <p:nvSpPr>
          <p:cNvPr id="4" name="Slide Number Placeholder 3"/>
          <p:cNvSpPr>
            <a:spLocks noGrp="1"/>
          </p:cNvSpPr>
          <p:nvPr>
            <p:ph type="sldNum" sz="quarter" idx="5"/>
          </p:nvPr>
        </p:nvSpPr>
        <p:spPr/>
        <p:txBody>
          <a:bodyPr/>
          <a:lstStyle/>
          <a:p>
            <a:fld id="{3A176AB3-DD3E-4974-B3F3-10D7F455EEF5}" type="slidenum">
              <a:rPr lang="en-GB" smtClean="0"/>
              <a:t>9</a:t>
            </a:fld>
            <a:endParaRPr lang="en-GB"/>
          </a:p>
        </p:txBody>
      </p:sp>
    </p:spTree>
    <p:extLst>
      <p:ext uri="{BB962C8B-B14F-4D97-AF65-F5344CB8AC3E}">
        <p14:creationId xmlns:p14="http://schemas.microsoft.com/office/powerpoint/2010/main" val="3782561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F6759-C5E7-F464-87FC-C37D1FC026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7F3A7-CDB9-144B-C4E4-E2E73F83D0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277AAE-30AC-9341-C26A-0CF2023F343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CBFBC71-7EB3-8592-66D1-9F9B7D273C2A}"/>
              </a:ext>
            </a:extLst>
          </p:cNvPr>
          <p:cNvSpPr>
            <a:spLocks noGrp="1"/>
          </p:cNvSpPr>
          <p:nvPr>
            <p:ph type="sldNum" sz="quarter" idx="5"/>
          </p:nvPr>
        </p:nvSpPr>
        <p:spPr/>
        <p:txBody>
          <a:bodyPr/>
          <a:lstStyle/>
          <a:p>
            <a:fld id="{3A176AB3-DD3E-4974-B3F3-10D7F455EEF5}" type="slidenum">
              <a:rPr lang="en-GB" smtClean="0"/>
              <a:t>10</a:t>
            </a:fld>
            <a:endParaRPr lang="en-GB"/>
          </a:p>
        </p:txBody>
      </p:sp>
    </p:spTree>
    <p:extLst>
      <p:ext uri="{BB962C8B-B14F-4D97-AF65-F5344CB8AC3E}">
        <p14:creationId xmlns:p14="http://schemas.microsoft.com/office/powerpoint/2010/main" val="1633592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442A9-55E5-8978-BC66-26A430BB52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CD23A-3322-69E6-1ADA-4CF2CAACE1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1C54C3-77E8-ADCC-B419-2597F2498F53}"/>
              </a:ext>
            </a:extLst>
          </p:cNvPr>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a:t>You won’t know this is happening – CPCA will do the analysis using the data you submit anyway.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a:t>Explain how it has been developed by providers on IWG and piloted by TL providers.  Stress that the approach is co-designed and provider-led.  </a:t>
            </a:r>
            <a:r>
              <a:rPr lang="en-US" sz="1200" err="1"/>
              <a:t>Summarise</a:t>
            </a:r>
            <a:r>
              <a:rPr lang="en-US" sz="1200"/>
              <a:t> findings from the pilot – different approaches used etc.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Give out questions and learner information sheet.  </a:t>
            </a:r>
          </a:p>
          <a:p>
            <a:endParaRPr lang="en-GB"/>
          </a:p>
        </p:txBody>
      </p:sp>
      <p:sp>
        <p:nvSpPr>
          <p:cNvPr id="4" name="Slide Number Placeholder 3">
            <a:extLst>
              <a:ext uri="{FF2B5EF4-FFF2-40B4-BE49-F238E27FC236}">
                <a16:creationId xmlns:a16="http://schemas.microsoft.com/office/drawing/2014/main" id="{C948A7A4-F958-3680-D4A7-9B209198EBF3}"/>
              </a:ext>
            </a:extLst>
          </p:cNvPr>
          <p:cNvSpPr>
            <a:spLocks noGrp="1"/>
          </p:cNvSpPr>
          <p:nvPr>
            <p:ph type="sldNum" sz="quarter" idx="5"/>
          </p:nvPr>
        </p:nvSpPr>
        <p:spPr/>
        <p:txBody>
          <a:bodyPr/>
          <a:lstStyle/>
          <a:p>
            <a:fld id="{3A176AB3-DD3E-4974-B3F3-10D7F455EEF5}" type="slidenum">
              <a:rPr lang="en-GB" smtClean="0"/>
              <a:t>11</a:t>
            </a:fld>
            <a:endParaRPr lang="en-GB"/>
          </a:p>
        </p:txBody>
      </p:sp>
    </p:spTree>
    <p:extLst>
      <p:ext uri="{BB962C8B-B14F-4D97-AF65-F5344CB8AC3E}">
        <p14:creationId xmlns:p14="http://schemas.microsoft.com/office/powerpoint/2010/main" val="2436577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A176AB3-DD3E-4974-B3F3-10D7F455EEF5}" type="slidenum">
              <a:rPr lang="en-GB" smtClean="0"/>
              <a:t>12</a:t>
            </a:fld>
            <a:endParaRPr lang="en-GB"/>
          </a:p>
        </p:txBody>
      </p:sp>
    </p:spTree>
    <p:extLst>
      <p:ext uri="{BB962C8B-B14F-4D97-AF65-F5344CB8AC3E}">
        <p14:creationId xmlns:p14="http://schemas.microsoft.com/office/powerpoint/2010/main" val="4149301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A176AB3-DD3E-4974-B3F3-10D7F455EEF5}" type="slidenum">
              <a:rPr lang="en-GB" smtClean="0"/>
              <a:t>13</a:t>
            </a:fld>
            <a:endParaRPr lang="en-GB"/>
          </a:p>
        </p:txBody>
      </p:sp>
    </p:spTree>
    <p:extLst>
      <p:ext uri="{BB962C8B-B14F-4D97-AF65-F5344CB8AC3E}">
        <p14:creationId xmlns:p14="http://schemas.microsoft.com/office/powerpoint/2010/main" val="561897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Aim 1 Success measure: The Authority will monitor the breadth and depth of skills provision across these sectors and the success rates (achievement and retention) of provision. These will be benchmarked to the National Rates to see how well providers perform regionally. The Authority expects providers to offer skills provision at entry level, including level three.</a:t>
            </a:r>
          </a:p>
          <a:p>
            <a:endParaRPr lang="en-US"/>
          </a:p>
          <a:p>
            <a:r>
              <a:rPr lang="en-US"/>
              <a:t>Aim2 Success measure - Success measure: The Authority will monitor delivery success rates (achievement and retention), which will be benchmarked against National Rates to see how well providers are performing regionally</a:t>
            </a:r>
          </a:p>
          <a:p>
            <a:endParaRPr lang="en-US"/>
          </a:p>
          <a:p>
            <a:r>
              <a:rPr lang="en-US"/>
              <a:t>Aim 3 Success measure - Success measures: The Authority will monitor delivery success rates (achievement and retention) where provision is regulated. These rates will be benchmarked against National Rates to see how well providers are performing regionally. The Authority will also use the new Wider Outcomes Framework to measure the distance travelled for each learner participating in this type of provision.</a:t>
            </a:r>
            <a:endParaRPr lang="en-GB"/>
          </a:p>
        </p:txBody>
      </p:sp>
      <p:sp>
        <p:nvSpPr>
          <p:cNvPr id="4" name="Slide Number Placeholder 3"/>
          <p:cNvSpPr>
            <a:spLocks noGrp="1"/>
          </p:cNvSpPr>
          <p:nvPr>
            <p:ph type="sldNum" sz="quarter" idx="5"/>
          </p:nvPr>
        </p:nvSpPr>
        <p:spPr/>
        <p:txBody>
          <a:bodyPr/>
          <a:lstStyle/>
          <a:p>
            <a:fld id="{3A176AB3-DD3E-4974-B3F3-10D7F455EEF5}" type="slidenum">
              <a:rPr lang="en-GB" smtClean="0"/>
              <a:t>14</a:t>
            </a:fld>
            <a:endParaRPr lang="en-GB"/>
          </a:p>
        </p:txBody>
      </p:sp>
    </p:spTree>
    <p:extLst>
      <p:ext uri="{BB962C8B-B14F-4D97-AF65-F5344CB8AC3E}">
        <p14:creationId xmlns:p14="http://schemas.microsoft.com/office/powerpoint/2010/main" val="4211080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176AB3-DD3E-4974-B3F3-10D7F455EEF5}" type="slidenum">
              <a:rPr lang="en-GB" smtClean="0"/>
              <a:t>15</a:t>
            </a:fld>
            <a:endParaRPr lang="en-GB"/>
          </a:p>
        </p:txBody>
      </p:sp>
    </p:spTree>
    <p:extLst>
      <p:ext uri="{BB962C8B-B14F-4D97-AF65-F5344CB8AC3E}">
        <p14:creationId xmlns:p14="http://schemas.microsoft.com/office/powerpoint/2010/main" val="908763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9DDC2-AE12-2002-1C51-5097AF3D62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77166E-0C48-A214-EFE5-B0D874E605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5DC02A-5F84-08B3-F9EB-FBD1E072737A}"/>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These are distinct from, but can contribute to, the longer term economic and social changes, or </a:t>
            </a:r>
            <a:r>
              <a:rPr lang="en-GB" sz="1200" b="1" i="1" kern="1200" dirty="0">
                <a:solidFill>
                  <a:schemeClr val="tx1"/>
                </a:solidFill>
                <a:effectLst/>
                <a:latin typeface="+mn-lt"/>
                <a:ea typeface="+mn-ea"/>
                <a:cs typeface="+mn-cs"/>
              </a:rPr>
              <a:t>impact,</a:t>
            </a:r>
            <a:r>
              <a:rPr lang="en-GB" sz="1200" b="0" i="0" kern="1200" dirty="0">
                <a:solidFill>
                  <a:schemeClr val="tx1"/>
                </a:solidFill>
                <a:effectLst/>
                <a:latin typeface="+mn-lt"/>
                <a:ea typeface="+mn-ea"/>
                <a:cs typeface="+mn-cs"/>
              </a:rPr>
              <a:t> that CPCA aims to achieve for the region.</a:t>
            </a:r>
            <a:endParaRPr lang="en-GB" dirty="0"/>
          </a:p>
        </p:txBody>
      </p:sp>
      <p:sp>
        <p:nvSpPr>
          <p:cNvPr id="4" name="Slide Number Placeholder 3">
            <a:extLst>
              <a:ext uri="{FF2B5EF4-FFF2-40B4-BE49-F238E27FC236}">
                <a16:creationId xmlns:a16="http://schemas.microsoft.com/office/drawing/2014/main" id="{29ABDEC4-9F40-DD3E-D3FC-5C2EDFC3D9B2}"/>
              </a:ext>
            </a:extLst>
          </p:cNvPr>
          <p:cNvSpPr>
            <a:spLocks noGrp="1"/>
          </p:cNvSpPr>
          <p:nvPr>
            <p:ph type="sldNum" sz="quarter" idx="5"/>
          </p:nvPr>
        </p:nvSpPr>
        <p:spPr/>
        <p:txBody>
          <a:bodyPr/>
          <a:lstStyle/>
          <a:p>
            <a:fld id="{3A176AB3-DD3E-4974-B3F3-10D7F455EEF5}" type="slidenum">
              <a:rPr lang="en-GB" smtClean="0"/>
              <a:t>16</a:t>
            </a:fld>
            <a:endParaRPr lang="en-GB"/>
          </a:p>
        </p:txBody>
      </p:sp>
    </p:spTree>
    <p:extLst>
      <p:ext uri="{BB962C8B-B14F-4D97-AF65-F5344CB8AC3E}">
        <p14:creationId xmlns:p14="http://schemas.microsoft.com/office/powerpoint/2010/main" val="38692277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Understanding this relationship between outcomes and impact is important, because it describes how the commissioning of provision and delivery of front line services to residents is intended, over time, to secure strategic policy objectives.   </a:t>
            </a:r>
          </a:p>
          <a:p>
            <a:pPr rtl="0" fontAlgn="base"/>
            <a:r>
              <a:rPr lang="en-US" sz="1200" b="0" i="0" kern="1200" dirty="0">
                <a:solidFill>
                  <a:schemeClr val="tx1"/>
                </a:solidFill>
                <a:effectLst/>
                <a:latin typeface="+mn-lt"/>
                <a:ea typeface="+mn-ea"/>
                <a:cs typeface="+mn-cs"/>
              </a:rPr>
              <a:t>Capturing the outcomes of learning requires data that derives directly from learners’ subjective experience of how learning has made a difference to their lives.  The commissioning decisions made by CPCA policymakers, and adult learning providers’ approaches to delivery, are critical for creating the conditions in which outcomes can be </a:t>
            </a:r>
            <a:r>
              <a:rPr lang="en-US" sz="1200" b="0" i="0" kern="1200" dirty="0" err="1">
                <a:solidFill>
                  <a:schemeClr val="tx1"/>
                </a:solidFill>
                <a:effectLst/>
                <a:latin typeface="+mn-lt"/>
                <a:ea typeface="+mn-ea"/>
                <a:cs typeface="+mn-cs"/>
              </a:rPr>
              <a:t>realised</a:t>
            </a:r>
            <a:r>
              <a:rPr lang="en-US" sz="1200" b="0" i="0" kern="1200" dirty="0">
                <a:solidFill>
                  <a:schemeClr val="tx1"/>
                </a:solidFill>
                <a:effectLst/>
                <a:latin typeface="+mn-lt"/>
                <a:ea typeface="+mn-ea"/>
                <a:cs typeface="+mn-cs"/>
              </a:rPr>
              <a:t>, but ultimately they are ‘owned by’ the learner. </a:t>
            </a:r>
          </a:p>
          <a:p>
            <a:endParaRPr lang="en-GB" dirty="0"/>
          </a:p>
        </p:txBody>
      </p:sp>
      <p:sp>
        <p:nvSpPr>
          <p:cNvPr id="4" name="Slide Number Placeholder 3"/>
          <p:cNvSpPr>
            <a:spLocks noGrp="1"/>
          </p:cNvSpPr>
          <p:nvPr>
            <p:ph type="sldNum" sz="quarter" idx="5"/>
          </p:nvPr>
        </p:nvSpPr>
        <p:spPr/>
        <p:txBody>
          <a:bodyPr/>
          <a:lstStyle/>
          <a:p>
            <a:fld id="{3A176AB3-DD3E-4974-B3F3-10D7F455EEF5}" type="slidenum">
              <a:rPr lang="en-GB" smtClean="0"/>
              <a:t>17</a:t>
            </a:fld>
            <a:endParaRPr lang="en-GB"/>
          </a:p>
        </p:txBody>
      </p:sp>
    </p:spTree>
    <p:extLst>
      <p:ext uri="{BB962C8B-B14F-4D97-AF65-F5344CB8AC3E}">
        <p14:creationId xmlns:p14="http://schemas.microsoft.com/office/powerpoint/2010/main" val="116284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The Framework divides the outcomes of learning into two categories: </a:t>
            </a:r>
          </a:p>
          <a:p>
            <a:pPr rtl="0" fontAlgn="base"/>
            <a:r>
              <a:rPr lang="en-US" sz="1200" b="1" i="0" kern="1200" dirty="0">
                <a:solidFill>
                  <a:schemeClr val="tx1"/>
                </a:solidFill>
                <a:effectLst/>
                <a:latin typeface="+mn-lt"/>
                <a:ea typeface="+mn-ea"/>
                <a:cs typeface="+mn-cs"/>
              </a:rPr>
              <a:t>Progression outcomes: </a:t>
            </a:r>
            <a:r>
              <a:rPr lang="en-US" sz="1200" b="0" i="0" kern="1200" dirty="0">
                <a:solidFill>
                  <a:schemeClr val="tx1"/>
                </a:solidFill>
                <a:effectLst/>
                <a:latin typeface="+mn-lt"/>
                <a:ea typeface="+mn-ea"/>
                <a:cs typeface="+mn-cs"/>
              </a:rPr>
              <a:t>changes in general personal attributes, such as confidence to learn, personal resilience and ability to speak out. </a:t>
            </a:r>
          </a:p>
          <a:p>
            <a:pPr rtl="0" fontAlgn="base"/>
            <a:r>
              <a:rPr lang="en-US" sz="1200" b="1" i="0" kern="1200" dirty="0">
                <a:solidFill>
                  <a:schemeClr val="tx1"/>
                </a:solidFill>
                <a:effectLst/>
                <a:latin typeface="+mn-lt"/>
                <a:ea typeface="+mn-ea"/>
                <a:cs typeface="+mn-cs"/>
              </a:rPr>
              <a:t>Wider benefits: </a:t>
            </a:r>
            <a:r>
              <a:rPr lang="en-US" sz="1200" b="0" i="0" kern="1200" dirty="0">
                <a:solidFill>
                  <a:schemeClr val="tx1"/>
                </a:solidFill>
                <a:effectLst/>
                <a:latin typeface="+mn-lt"/>
                <a:ea typeface="+mn-ea"/>
                <a:cs typeface="+mn-cs"/>
              </a:rPr>
              <a:t>changes in attitudes and </a:t>
            </a:r>
            <a:r>
              <a:rPr lang="en-US" sz="1200" b="0" i="0" kern="1200" dirty="0" err="1">
                <a:solidFill>
                  <a:schemeClr val="tx1"/>
                </a:solidFill>
                <a:effectLst/>
                <a:latin typeface="+mn-lt"/>
                <a:ea typeface="+mn-ea"/>
                <a:cs typeface="+mn-cs"/>
              </a:rPr>
              <a:t>behaviours</a:t>
            </a:r>
            <a:r>
              <a:rPr lang="en-US" sz="1200" b="0" i="0" kern="1200" dirty="0">
                <a:solidFill>
                  <a:schemeClr val="tx1"/>
                </a:solidFill>
                <a:effectLst/>
                <a:latin typeface="+mn-lt"/>
                <a:ea typeface="+mn-ea"/>
                <a:cs typeface="+mn-cs"/>
              </a:rPr>
              <a:t> related to specific areas of life.  </a:t>
            </a:r>
          </a:p>
          <a:p>
            <a:pPr rtl="0" fontAlgn="base"/>
            <a:r>
              <a:rPr lang="en-US" sz="1200" b="0" i="0" kern="1200" dirty="0">
                <a:solidFill>
                  <a:schemeClr val="tx1"/>
                </a:solidFill>
                <a:effectLst/>
                <a:latin typeface="+mn-lt"/>
                <a:ea typeface="+mn-ea"/>
                <a:cs typeface="+mn-cs"/>
              </a:rPr>
              <a:t>The wider benefits of learning are further </a:t>
            </a:r>
            <a:r>
              <a:rPr lang="en-US" sz="1200" b="0" i="0" kern="1200" dirty="0" err="1">
                <a:solidFill>
                  <a:schemeClr val="tx1"/>
                </a:solidFill>
                <a:effectLst/>
                <a:latin typeface="+mn-lt"/>
                <a:ea typeface="+mn-ea"/>
                <a:cs typeface="+mn-cs"/>
              </a:rPr>
              <a:t>categorised</a:t>
            </a:r>
            <a:r>
              <a:rPr lang="en-US" sz="1200" b="0" i="0" kern="1200" dirty="0">
                <a:solidFill>
                  <a:schemeClr val="tx1"/>
                </a:solidFill>
                <a:effectLst/>
                <a:latin typeface="+mn-lt"/>
                <a:ea typeface="+mn-ea"/>
                <a:cs typeface="+mn-cs"/>
              </a:rPr>
              <a:t> into the following three domains: </a:t>
            </a:r>
          </a:p>
          <a:p>
            <a:pPr rtl="0" fontAlgn="base"/>
            <a:r>
              <a:rPr lang="en-US" sz="1200" b="1" i="0" kern="1200" dirty="0">
                <a:solidFill>
                  <a:schemeClr val="tx1"/>
                </a:solidFill>
                <a:effectLst/>
                <a:latin typeface="+mn-lt"/>
                <a:ea typeface="+mn-ea"/>
                <a:cs typeface="+mn-cs"/>
              </a:rPr>
              <a:t>Health</a:t>
            </a:r>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Health and wellbeing</a:t>
            </a:r>
            <a:r>
              <a:rPr lang="en-US"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is a broad concept, embracing our bodies, our minds, our feelings about ourselves and where we live, as well as our ability to help ourselves and others. Outcomes often address the ‘causes of the causes’ of ill-health and poor well-being. </a:t>
            </a:r>
          </a:p>
          <a:p>
            <a:pPr rtl="0" fontAlgn="base"/>
            <a:r>
              <a:rPr lang="en-US" sz="1200" b="1" i="0" kern="1200" dirty="0">
                <a:solidFill>
                  <a:schemeClr val="tx1"/>
                </a:solidFill>
                <a:effectLst/>
                <a:latin typeface="+mn-lt"/>
                <a:ea typeface="+mn-ea"/>
                <a:cs typeface="+mn-cs"/>
              </a:rPr>
              <a:t>Work</a:t>
            </a:r>
            <a:r>
              <a:rPr lang="en-US" sz="1200" b="0" i="0" kern="1200" dirty="0">
                <a:solidFill>
                  <a:schemeClr val="tx1"/>
                </a:solidFill>
                <a:effectLst/>
                <a:latin typeface="+mn-lt"/>
                <a:ea typeface="+mn-ea"/>
                <a:cs typeface="+mn-cs"/>
              </a:rPr>
              <a:t>                                                                                                                                                               ‘Work’, in this context, is a term that encompasses employment, self-employment, and volunteering.  Work benefits include levels of remuneration, work-life balance, the motivation to start a new business, gain new employment, or progress at work. </a:t>
            </a:r>
          </a:p>
          <a:p>
            <a:pPr rtl="0" fontAlgn="base"/>
            <a:r>
              <a:rPr lang="en-US" sz="1200" b="1" i="0" kern="1200" dirty="0">
                <a:solidFill>
                  <a:schemeClr val="tx1"/>
                </a:solidFill>
                <a:effectLst/>
                <a:latin typeface="+mn-lt"/>
                <a:ea typeface="+mn-ea"/>
                <a:cs typeface="+mn-cs"/>
              </a:rPr>
              <a:t>Communities</a:t>
            </a:r>
            <a:r>
              <a:rPr lang="en-US" sz="1200" b="0" i="0" kern="1200" dirty="0">
                <a:solidFill>
                  <a:schemeClr val="tx1"/>
                </a:solidFill>
                <a:effectLst/>
                <a:latin typeface="+mn-lt"/>
                <a:ea typeface="+mn-ea"/>
                <a:cs typeface="+mn-cs"/>
              </a:rPr>
              <a:t>                                                                                                                                       Community is a broad and inclusive term that encompasses: place, interest, identity and need. Increasingly communities are global, virtual or involve a combination of physical engagement and online interaction. Community also relates to family life.  How individuals engage with their communities is a key outcome of adult learning.  </a:t>
            </a:r>
          </a:p>
          <a:p>
            <a:pPr rtl="0" fontAlgn="base"/>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A176AB3-DD3E-4974-B3F3-10D7F455EEF5}" type="slidenum">
              <a:rPr lang="en-GB" smtClean="0"/>
              <a:t>18</a:t>
            </a:fld>
            <a:endParaRPr lang="en-GB"/>
          </a:p>
        </p:txBody>
      </p:sp>
    </p:spTree>
    <p:extLst>
      <p:ext uri="{BB962C8B-B14F-4D97-AF65-F5344CB8AC3E}">
        <p14:creationId xmlns:p14="http://schemas.microsoft.com/office/powerpoint/2010/main" val="3789727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4DF46-BD21-943A-A7E6-CF9D31EA75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AAE542-1E02-B90D-4A14-ED5CB51854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E9C09D-3F29-5BEF-D4FA-B4230B04C429}"/>
              </a:ext>
            </a:extLst>
          </p:cNvPr>
          <p:cNvSpPr>
            <a:spLocks noGrp="1"/>
          </p:cNvSpPr>
          <p:nvPr>
            <p:ph type="body" idx="1"/>
          </p:nvPr>
        </p:nvSpPr>
        <p:spPr/>
        <p:txBody>
          <a:bodyPr/>
          <a:lstStyle/>
          <a:p>
            <a:r>
              <a:rPr lang="en-US" dirty="0"/>
              <a:t>In 2024-25 the pilot year – we asked providers to map their Tailored Learning planning the </a:t>
            </a:r>
            <a:r>
              <a:rPr lang="en-US" dirty="0" err="1"/>
              <a:t>the</a:t>
            </a:r>
            <a:r>
              <a:rPr lang="en-US" dirty="0"/>
              <a:t> 7 purposes of learning which is what they are required to do by the DfE. We mapped the purposes to the outcomes framework. </a:t>
            </a:r>
            <a:endParaRPr lang="en-GB" dirty="0"/>
          </a:p>
        </p:txBody>
      </p:sp>
      <p:sp>
        <p:nvSpPr>
          <p:cNvPr id="4" name="Slide Number Placeholder 3">
            <a:extLst>
              <a:ext uri="{FF2B5EF4-FFF2-40B4-BE49-F238E27FC236}">
                <a16:creationId xmlns:a16="http://schemas.microsoft.com/office/drawing/2014/main" id="{B5963FB8-24F9-CF45-6D8D-1990DF20AF03}"/>
              </a:ext>
            </a:extLst>
          </p:cNvPr>
          <p:cNvSpPr>
            <a:spLocks noGrp="1"/>
          </p:cNvSpPr>
          <p:nvPr>
            <p:ph type="sldNum" sz="quarter" idx="5"/>
          </p:nvPr>
        </p:nvSpPr>
        <p:spPr/>
        <p:txBody>
          <a:bodyPr/>
          <a:lstStyle/>
          <a:p>
            <a:fld id="{3A176AB3-DD3E-4974-B3F3-10D7F455EEF5}" type="slidenum">
              <a:rPr lang="en-GB" smtClean="0"/>
              <a:t>19</a:t>
            </a:fld>
            <a:endParaRPr lang="en-GB"/>
          </a:p>
        </p:txBody>
      </p:sp>
    </p:spTree>
    <p:extLst>
      <p:ext uri="{BB962C8B-B14F-4D97-AF65-F5344CB8AC3E}">
        <p14:creationId xmlns:p14="http://schemas.microsoft.com/office/powerpoint/2010/main" val="12452017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D4397-4641-1788-E859-EE897D56C0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0A3DDB-4567-0CDC-ED66-6E1B5B4E67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87C3B0-4929-0B5F-E5C4-72E6B0143563}"/>
              </a:ext>
            </a:extLst>
          </p:cNvPr>
          <p:cNvSpPr>
            <a:spLocks noGrp="1"/>
          </p:cNvSpPr>
          <p:nvPr>
            <p:ph type="body" idx="1"/>
          </p:nvPr>
        </p:nvSpPr>
        <p:spPr/>
        <p:txBody>
          <a:bodyPr/>
          <a:lstStyle/>
          <a:p>
            <a:r>
              <a:rPr lang="en-US" dirty="0"/>
              <a:t>Only one outcome is collected in the ILR which doesn’t reflect that most people experience more than one outcome of learning as per the overlapping benefits.</a:t>
            </a:r>
          </a:p>
          <a:p>
            <a:r>
              <a:rPr lang="en-US" dirty="0"/>
              <a:t>For 2025-26 we have asked providers to plan their curriculum against the outcomes rather than the purposes.   The outcomes will be collected as part of the ILR data and this will help us to further develop our commissioning, understand the offer both regionally and in sub regions and to inform future commissioning decisions. The framework is helping us to move towards commissioning against outcomes.</a:t>
            </a:r>
            <a:endParaRPr lang="en-GB" dirty="0"/>
          </a:p>
        </p:txBody>
      </p:sp>
      <p:sp>
        <p:nvSpPr>
          <p:cNvPr id="4" name="Slide Number Placeholder 3">
            <a:extLst>
              <a:ext uri="{FF2B5EF4-FFF2-40B4-BE49-F238E27FC236}">
                <a16:creationId xmlns:a16="http://schemas.microsoft.com/office/drawing/2014/main" id="{E2EE8148-55E6-614B-C0AE-F1D72F7EF8C0}"/>
              </a:ext>
            </a:extLst>
          </p:cNvPr>
          <p:cNvSpPr>
            <a:spLocks noGrp="1"/>
          </p:cNvSpPr>
          <p:nvPr>
            <p:ph type="sldNum" sz="quarter" idx="5"/>
          </p:nvPr>
        </p:nvSpPr>
        <p:spPr/>
        <p:txBody>
          <a:bodyPr/>
          <a:lstStyle/>
          <a:p>
            <a:fld id="{3A176AB3-DD3E-4974-B3F3-10D7F455EEF5}" type="slidenum">
              <a:rPr lang="en-GB" smtClean="0"/>
              <a:t>20</a:t>
            </a:fld>
            <a:endParaRPr lang="en-GB"/>
          </a:p>
        </p:txBody>
      </p:sp>
    </p:spTree>
    <p:extLst>
      <p:ext uri="{BB962C8B-B14F-4D97-AF65-F5344CB8AC3E}">
        <p14:creationId xmlns:p14="http://schemas.microsoft.com/office/powerpoint/2010/main" val="5005423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a:t>You won’t know this is happening – CPCA will do the analysis using the data you submit anyway.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a:t>Explain how it has been developed by providers on IWG and piloted by TL providers.  Stress that the approach is co-designed and provider-led.  </a:t>
            </a:r>
            <a:r>
              <a:rPr lang="en-US" sz="1200" err="1"/>
              <a:t>Summarise</a:t>
            </a:r>
            <a:r>
              <a:rPr lang="en-US" sz="1200"/>
              <a:t> findings from the pilot – different approaches used etc.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Give out questions and learner information sheet.  </a:t>
            </a:r>
          </a:p>
          <a:p>
            <a:endParaRPr lang="en-GB"/>
          </a:p>
        </p:txBody>
      </p:sp>
      <p:sp>
        <p:nvSpPr>
          <p:cNvPr id="4" name="Slide Number Placeholder 3"/>
          <p:cNvSpPr>
            <a:spLocks noGrp="1"/>
          </p:cNvSpPr>
          <p:nvPr>
            <p:ph type="sldNum" sz="quarter" idx="5"/>
          </p:nvPr>
        </p:nvSpPr>
        <p:spPr/>
        <p:txBody>
          <a:bodyPr/>
          <a:lstStyle/>
          <a:p>
            <a:fld id="{3A176AB3-DD3E-4974-B3F3-10D7F455EEF5}" type="slidenum">
              <a:rPr lang="en-GB" smtClean="0"/>
              <a:t>21</a:t>
            </a:fld>
            <a:endParaRPr lang="en-GB"/>
          </a:p>
        </p:txBody>
      </p:sp>
    </p:spTree>
    <p:extLst>
      <p:ext uri="{BB962C8B-B14F-4D97-AF65-F5344CB8AC3E}">
        <p14:creationId xmlns:p14="http://schemas.microsoft.com/office/powerpoint/2010/main" val="28813951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DDDDF-01B1-CB17-FE23-47274A47D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D6C400-5034-2042-B738-3DCBC390D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2E06BD-D30B-8345-1867-07ACB58E674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B64517E-04E5-9479-4EE5-ACF9A7C6109E}"/>
              </a:ext>
            </a:extLst>
          </p:cNvPr>
          <p:cNvSpPr>
            <a:spLocks noGrp="1"/>
          </p:cNvSpPr>
          <p:nvPr>
            <p:ph type="sldNum" sz="quarter" idx="5"/>
          </p:nvPr>
        </p:nvSpPr>
        <p:spPr/>
        <p:txBody>
          <a:bodyPr/>
          <a:lstStyle/>
          <a:p>
            <a:fld id="{3A176AB3-DD3E-4974-B3F3-10D7F455EEF5}" type="slidenum">
              <a:rPr lang="en-GB" smtClean="0"/>
              <a:t>22</a:t>
            </a:fld>
            <a:endParaRPr lang="en-GB"/>
          </a:p>
        </p:txBody>
      </p:sp>
    </p:spTree>
    <p:extLst>
      <p:ext uri="{BB962C8B-B14F-4D97-AF65-F5344CB8AC3E}">
        <p14:creationId xmlns:p14="http://schemas.microsoft.com/office/powerpoint/2010/main" val="41918750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worked with providers, learners and stakeholders to test questions that made sense to people.  There were several iterations and these are the final agreed survey questions</a:t>
            </a:r>
          </a:p>
        </p:txBody>
      </p:sp>
      <p:sp>
        <p:nvSpPr>
          <p:cNvPr id="4" name="Slide Number Placeholder 3"/>
          <p:cNvSpPr>
            <a:spLocks noGrp="1"/>
          </p:cNvSpPr>
          <p:nvPr>
            <p:ph type="sldNum" sz="quarter" idx="5"/>
          </p:nvPr>
        </p:nvSpPr>
        <p:spPr/>
        <p:txBody>
          <a:bodyPr/>
          <a:lstStyle/>
          <a:p>
            <a:fld id="{3A176AB3-DD3E-4974-B3F3-10D7F455EEF5}" type="slidenum">
              <a:rPr lang="en-GB" smtClean="0"/>
              <a:t>23</a:t>
            </a:fld>
            <a:endParaRPr lang="en-GB"/>
          </a:p>
        </p:txBody>
      </p:sp>
    </p:spTree>
    <p:extLst>
      <p:ext uri="{BB962C8B-B14F-4D97-AF65-F5344CB8AC3E}">
        <p14:creationId xmlns:p14="http://schemas.microsoft.com/office/powerpoint/2010/main" val="31765781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4CE2E-2E12-6203-A79A-3AA926C19E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5D46B0-F185-164C-5F37-8E62E4601B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19A639-5024-FAAC-FE7E-9D74A189207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C867685-0BAE-63DB-8CA4-CC0D51ABAE88}"/>
              </a:ext>
            </a:extLst>
          </p:cNvPr>
          <p:cNvSpPr>
            <a:spLocks noGrp="1"/>
          </p:cNvSpPr>
          <p:nvPr>
            <p:ph type="sldNum" sz="quarter" idx="5"/>
          </p:nvPr>
        </p:nvSpPr>
        <p:spPr/>
        <p:txBody>
          <a:bodyPr/>
          <a:lstStyle/>
          <a:p>
            <a:fld id="{3A176AB3-DD3E-4974-B3F3-10D7F455EEF5}" type="slidenum">
              <a:rPr lang="en-GB" smtClean="0"/>
              <a:t>24</a:t>
            </a:fld>
            <a:endParaRPr lang="en-GB"/>
          </a:p>
        </p:txBody>
      </p:sp>
    </p:spTree>
    <p:extLst>
      <p:ext uri="{BB962C8B-B14F-4D97-AF65-F5344CB8AC3E}">
        <p14:creationId xmlns:p14="http://schemas.microsoft.com/office/powerpoint/2010/main" val="3767821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98BC0-EDD0-5E47-12E2-A00D532236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811D17-3CA4-943C-8D43-CF1DC0C650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988965-088E-204C-49CE-51B03E12428A}"/>
              </a:ext>
            </a:extLst>
          </p:cNvPr>
          <p:cNvSpPr>
            <a:spLocks noGrp="1"/>
          </p:cNvSpPr>
          <p:nvPr>
            <p:ph type="body" idx="1"/>
          </p:nvPr>
        </p:nvSpPr>
        <p:spPr/>
        <p:txBody>
          <a:bodyPr/>
          <a:lstStyle/>
          <a:p>
            <a:r>
              <a:rPr lang="en-US" dirty="0"/>
              <a:t>This is the first set of data from the survey. This will be matched to the ILR where demographic data and other information is collected so that we can start to be more sophisticated in our analysis of the benefits of learning. This process is now underway although we won’t be able to produce the final report until Jan/Feb as the final ILR return will be in October and must be validated before we use the data.</a:t>
            </a:r>
            <a:endParaRPr lang="en-GB" dirty="0"/>
          </a:p>
        </p:txBody>
      </p:sp>
      <p:sp>
        <p:nvSpPr>
          <p:cNvPr id="4" name="Slide Number Placeholder 3">
            <a:extLst>
              <a:ext uri="{FF2B5EF4-FFF2-40B4-BE49-F238E27FC236}">
                <a16:creationId xmlns:a16="http://schemas.microsoft.com/office/drawing/2014/main" id="{01BEF758-365E-4CB4-D30A-A92FAC4681BF}"/>
              </a:ext>
            </a:extLst>
          </p:cNvPr>
          <p:cNvSpPr>
            <a:spLocks noGrp="1"/>
          </p:cNvSpPr>
          <p:nvPr>
            <p:ph type="sldNum" sz="quarter" idx="5"/>
          </p:nvPr>
        </p:nvSpPr>
        <p:spPr/>
        <p:txBody>
          <a:bodyPr/>
          <a:lstStyle/>
          <a:p>
            <a:fld id="{3A176AB3-DD3E-4974-B3F3-10D7F455EEF5}" type="slidenum">
              <a:rPr lang="en-GB" smtClean="0"/>
              <a:t>25</a:t>
            </a:fld>
            <a:endParaRPr lang="en-GB"/>
          </a:p>
        </p:txBody>
      </p:sp>
    </p:spTree>
    <p:extLst>
      <p:ext uri="{BB962C8B-B14F-4D97-AF65-F5344CB8AC3E}">
        <p14:creationId xmlns:p14="http://schemas.microsoft.com/office/powerpoint/2010/main" val="28597864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4C8F8-5BB8-B889-1487-A8FFE24D9A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0D7D54-2031-8A12-2D9B-13ECE44CA2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696CA7-E8C7-5F0F-7F9E-6B09B20A24FD}"/>
              </a:ext>
            </a:extLst>
          </p:cNvPr>
          <p:cNvSpPr>
            <a:spLocks noGrp="1"/>
          </p:cNvSpPr>
          <p:nvPr>
            <p:ph type="body" idx="1"/>
          </p:nvPr>
        </p:nvSpPr>
        <p:spPr/>
        <p:txBody>
          <a:bodyPr/>
          <a:lstStyle/>
          <a:p>
            <a:r>
              <a:rPr lang="en-US" dirty="0"/>
              <a:t>Will be happy to share the report and the framework with colleagues. Any questions?</a:t>
            </a:r>
            <a:endParaRPr lang="en-GB" dirty="0"/>
          </a:p>
        </p:txBody>
      </p:sp>
      <p:sp>
        <p:nvSpPr>
          <p:cNvPr id="4" name="Slide Number Placeholder 3">
            <a:extLst>
              <a:ext uri="{FF2B5EF4-FFF2-40B4-BE49-F238E27FC236}">
                <a16:creationId xmlns:a16="http://schemas.microsoft.com/office/drawing/2014/main" id="{A5FBD1EE-DFD9-CC0E-4AEE-4602F4F3BE6B}"/>
              </a:ext>
            </a:extLst>
          </p:cNvPr>
          <p:cNvSpPr>
            <a:spLocks noGrp="1"/>
          </p:cNvSpPr>
          <p:nvPr>
            <p:ph type="sldNum" sz="quarter" idx="5"/>
          </p:nvPr>
        </p:nvSpPr>
        <p:spPr/>
        <p:txBody>
          <a:bodyPr/>
          <a:lstStyle/>
          <a:p>
            <a:fld id="{3A176AB3-DD3E-4974-B3F3-10D7F455EEF5}" type="slidenum">
              <a:rPr lang="en-GB" smtClean="0"/>
              <a:t>26</a:t>
            </a:fld>
            <a:endParaRPr lang="en-GB"/>
          </a:p>
        </p:txBody>
      </p:sp>
    </p:spTree>
    <p:extLst>
      <p:ext uri="{BB962C8B-B14F-4D97-AF65-F5344CB8AC3E}">
        <p14:creationId xmlns:p14="http://schemas.microsoft.com/office/powerpoint/2010/main" val="36821954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A176AB3-DD3E-4974-B3F3-10D7F455EEF5}" type="slidenum">
              <a:rPr lang="en-GB" smtClean="0"/>
              <a:t>27</a:t>
            </a:fld>
            <a:endParaRPr lang="en-GB"/>
          </a:p>
        </p:txBody>
      </p:sp>
    </p:spTree>
    <p:extLst>
      <p:ext uri="{BB962C8B-B14F-4D97-AF65-F5344CB8AC3E}">
        <p14:creationId xmlns:p14="http://schemas.microsoft.com/office/powerpoint/2010/main" val="1509477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722CA-35CC-1033-9F85-183F3C4199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9F621C-0151-2138-937D-52FF6F384D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F0AA81-C7B1-9C8D-4048-C3BE7056F41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B1A5B3F-4512-0129-C25A-5CD031D5E50A}"/>
              </a:ext>
            </a:extLst>
          </p:cNvPr>
          <p:cNvSpPr>
            <a:spLocks noGrp="1"/>
          </p:cNvSpPr>
          <p:nvPr>
            <p:ph type="sldNum" sz="quarter" idx="5"/>
          </p:nvPr>
        </p:nvSpPr>
        <p:spPr/>
        <p:txBody>
          <a:bodyPr/>
          <a:lstStyle/>
          <a:p>
            <a:fld id="{3A176AB3-DD3E-4974-B3F3-10D7F455EEF5}" type="slidenum">
              <a:rPr lang="en-GB" smtClean="0"/>
              <a:t>28</a:t>
            </a:fld>
            <a:endParaRPr lang="en-GB"/>
          </a:p>
        </p:txBody>
      </p:sp>
    </p:spTree>
    <p:extLst>
      <p:ext uri="{BB962C8B-B14F-4D97-AF65-F5344CB8AC3E}">
        <p14:creationId xmlns:p14="http://schemas.microsoft.com/office/powerpoint/2010/main" val="2625224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control" Target="../activeX/activeX1.xml"/><Relationship Id="rId6" Type="http://schemas.openxmlformats.org/officeDocument/2006/relationships/image" Target="../media/image8.wmf"/><Relationship Id="rId5" Type="http://schemas.openxmlformats.org/officeDocument/2006/relationships/image" Target="../media/image1.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DDDF485-899A-F6F2-0F46-2FF80F1F3AC3}"/>
              </a:ext>
            </a:extLst>
          </p:cNvPr>
          <p:cNvSpPr/>
          <p:nvPr userDrawn="1"/>
        </p:nvSpPr>
        <p:spPr>
          <a:xfrm>
            <a:off x="-1" y="0"/>
            <a:ext cx="12264887" cy="6858000"/>
          </a:xfrm>
          <a:prstGeom prst="rect">
            <a:avLst/>
          </a:prstGeom>
          <a:solidFill>
            <a:srgbClr val="0D1F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erson wearing a blue tie&#10;&#10;Description automatically generated">
            <a:extLst>
              <a:ext uri="{FF2B5EF4-FFF2-40B4-BE49-F238E27FC236}">
                <a16:creationId xmlns:a16="http://schemas.microsoft.com/office/drawing/2014/main" id="{151D9685-FAB0-ADF3-6097-AC0CBBF916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8F7ED877-E17D-46DF-B345-DE8B38219856}"/>
              </a:ext>
            </a:extLst>
          </p:cNvPr>
          <p:cNvSpPr>
            <a:spLocks noGrp="1"/>
          </p:cNvSpPr>
          <p:nvPr>
            <p:ph type="subTitle" idx="1" hasCustomPrompt="1"/>
          </p:nvPr>
        </p:nvSpPr>
        <p:spPr>
          <a:xfrm>
            <a:off x="1265582" y="971763"/>
            <a:ext cx="9144000" cy="1655762"/>
          </a:xfrm>
        </p:spPr>
        <p:txBody>
          <a:bodyPr>
            <a:noAutofit/>
          </a:bodyPr>
          <a:lstStyle>
            <a:lvl1pPr marL="0" indent="0" algn="l">
              <a:lnSpc>
                <a:spcPct val="100000"/>
              </a:lnSpc>
              <a:buNone/>
              <a:defRPr sz="4800" b="1" i="0" cap="all" baseline="0">
                <a:solidFill>
                  <a:schemeClr val="accent5"/>
                </a:solidFill>
                <a:latin typeface="Cera Pr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Powerpoint</a:t>
            </a:r>
            <a:r>
              <a:rPr lang="en-US"/>
              <a:t> slide </a:t>
            </a:r>
          </a:p>
          <a:p>
            <a:r>
              <a:rPr lang="en-US"/>
              <a:t>Design example</a:t>
            </a:r>
            <a:endParaRPr lang="en-GB"/>
          </a:p>
        </p:txBody>
      </p:sp>
      <p:pic>
        <p:nvPicPr>
          <p:cNvPr id="9" name="Picture 8">
            <a:extLst>
              <a:ext uri="{FF2B5EF4-FFF2-40B4-BE49-F238E27FC236}">
                <a16:creationId xmlns:a16="http://schemas.microsoft.com/office/drawing/2014/main" id="{7D1FA782-D96F-536A-6FB7-F17EEF228C2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153493" y="5385257"/>
            <a:ext cx="3837471" cy="962846"/>
          </a:xfrm>
          <a:prstGeom prst="rect">
            <a:avLst/>
          </a:prstGeom>
        </p:spPr>
      </p:pic>
    </p:spTree>
    <p:extLst>
      <p:ext uri="{BB962C8B-B14F-4D97-AF65-F5344CB8AC3E}">
        <p14:creationId xmlns:p14="http://schemas.microsoft.com/office/powerpoint/2010/main" val="2186531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DDDF485-899A-F6F2-0F46-2FF80F1F3AC3}"/>
              </a:ext>
            </a:extLst>
          </p:cNvPr>
          <p:cNvSpPr/>
          <p:nvPr userDrawn="1"/>
        </p:nvSpPr>
        <p:spPr>
          <a:xfrm>
            <a:off x="-1" y="0"/>
            <a:ext cx="12264887" cy="6858000"/>
          </a:xfrm>
          <a:prstGeom prst="rect">
            <a:avLst/>
          </a:prstGeom>
          <a:solidFill>
            <a:srgbClr val="FCF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8F7ED877-E17D-46DF-B345-DE8B38219856}"/>
              </a:ext>
            </a:extLst>
          </p:cNvPr>
          <p:cNvSpPr>
            <a:spLocks noGrp="1"/>
          </p:cNvSpPr>
          <p:nvPr>
            <p:ph type="subTitle" idx="1" hasCustomPrompt="1"/>
          </p:nvPr>
        </p:nvSpPr>
        <p:spPr>
          <a:xfrm>
            <a:off x="1265582" y="2356521"/>
            <a:ext cx="9144000" cy="1655762"/>
          </a:xfrm>
        </p:spPr>
        <p:txBody>
          <a:bodyPr>
            <a:noAutofit/>
          </a:bodyPr>
          <a:lstStyle>
            <a:lvl1pPr marL="0" indent="0" algn="l">
              <a:lnSpc>
                <a:spcPct val="100000"/>
              </a:lnSpc>
              <a:buNone/>
              <a:defRPr sz="4800" b="1" i="0" cap="all" baseline="0">
                <a:solidFill>
                  <a:srgbClr val="0D1F57"/>
                </a:solidFill>
                <a:latin typeface="Cera Pr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Powerpoint</a:t>
            </a:r>
            <a:r>
              <a:rPr lang="en-US"/>
              <a:t> slide </a:t>
            </a:r>
          </a:p>
          <a:p>
            <a:r>
              <a:rPr lang="en-US"/>
              <a:t>Design example</a:t>
            </a:r>
            <a:endParaRPr lang="en-GB"/>
          </a:p>
        </p:txBody>
      </p:sp>
      <p:pic>
        <p:nvPicPr>
          <p:cNvPr id="2" name="Picture 1">
            <a:extLst>
              <a:ext uri="{FF2B5EF4-FFF2-40B4-BE49-F238E27FC236}">
                <a16:creationId xmlns:a16="http://schemas.microsoft.com/office/drawing/2014/main" id="{F3211AA0-4A03-8F40-040E-0922C0AC08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48059" y="874674"/>
            <a:ext cx="3837472" cy="960760"/>
          </a:xfrm>
          <a:prstGeom prst="rect">
            <a:avLst/>
          </a:prstGeom>
        </p:spPr>
      </p:pic>
      <p:pic>
        <p:nvPicPr>
          <p:cNvPr id="4" name="Picture 3" descr="A black background with a black square&#10;&#10;Description automatically generated with medium confidence">
            <a:extLst>
              <a:ext uri="{FF2B5EF4-FFF2-40B4-BE49-F238E27FC236}">
                <a16:creationId xmlns:a16="http://schemas.microsoft.com/office/drawing/2014/main" id="{9D4B8174-37EB-2435-9A04-E450161BC57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885" y="0"/>
            <a:ext cx="12192001" cy="6858000"/>
          </a:xfrm>
          <a:prstGeom prst="rect">
            <a:avLst/>
          </a:prstGeom>
        </p:spPr>
      </p:pic>
    </p:spTree>
    <p:extLst>
      <p:ext uri="{BB962C8B-B14F-4D97-AF65-F5344CB8AC3E}">
        <p14:creationId xmlns:p14="http://schemas.microsoft.com/office/powerpoint/2010/main" val="3307291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DDDF485-899A-F6F2-0F46-2FF80F1F3AC3}"/>
              </a:ext>
            </a:extLst>
          </p:cNvPr>
          <p:cNvSpPr/>
          <p:nvPr userDrawn="1"/>
        </p:nvSpPr>
        <p:spPr>
          <a:xfrm>
            <a:off x="-1" y="0"/>
            <a:ext cx="12264887" cy="6858000"/>
          </a:xfrm>
          <a:prstGeom prst="rect">
            <a:avLst/>
          </a:prstGeom>
          <a:solidFill>
            <a:srgbClr val="FCF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D4B8174-37EB-2435-9A04-E450161BC57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2886" y="0"/>
            <a:ext cx="12192000" cy="6858000"/>
          </a:xfrm>
          <a:prstGeom prst="rect">
            <a:avLst/>
          </a:prstGeom>
        </p:spPr>
      </p:pic>
      <p:pic>
        <p:nvPicPr>
          <p:cNvPr id="2" name="Picture 1">
            <a:extLst>
              <a:ext uri="{FF2B5EF4-FFF2-40B4-BE49-F238E27FC236}">
                <a16:creationId xmlns:a16="http://schemas.microsoft.com/office/drawing/2014/main" id="{F3211AA0-4A03-8F40-040E-0922C0AC087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48059" y="874674"/>
            <a:ext cx="3837472" cy="960760"/>
          </a:xfrm>
          <a:prstGeom prst="rect">
            <a:avLst/>
          </a:prstGeom>
        </p:spPr>
      </p:pic>
    </p:spTree>
    <p:extLst>
      <p:ext uri="{BB962C8B-B14F-4D97-AF65-F5344CB8AC3E}">
        <p14:creationId xmlns:p14="http://schemas.microsoft.com/office/powerpoint/2010/main" val="3816743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1" name="Picture 10" descr="Boats in a canal with trees&#10;&#10;Description automatically generated">
            <a:extLst>
              <a:ext uri="{FF2B5EF4-FFF2-40B4-BE49-F238E27FC236}">
                <a16:creationId xmlns:a16="http://schemas.microsoft.com/office/drawing/2014/main" id="{97E5935F-A1A6-62BA-D78C-E4F8ECCE4DF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97700" y="-1"/>
            <a:ext cx="10285220" cy="6856813"/>
          </a:xfrm>
          <a:prstGeom prst="rect">
            <a:avLst/>
          </a:prstGeom>
        </p:spPr>
      </p:pic>
      <p:pic>
        <p:nvPicPr>
          <p:cNvPr id="8" name="Picture 7" descr="A black and white background&#10;&#10;Description automatically generated">
            <a:extLst>
              <a:ext uri="{FF2B5EF4-FFF2-40B4-BE49-F238E27FC236}">
                <a16:creationId xmlns:a16="http://schemas.microsoft.com/office/drawing/2014/main" id="{BEC58882-4FFE-7FF0-3114-21EBBDA2537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450" y="0"/>
            <a:ext cx="12196370" cy="6860458"/>
          </a:xfrm>
          <a:prstGeom prst="rect">
            <a:avLst/>
          </a:prstGeom>
        </p:spPr>
      </p:pic>
      <p:sp>
        <p:nvSpPr>
          <p:cNvPr id="2" name="Title 1">
            <a:extLst>
              <a:ext uri="{FF2B5EF4-FFF2-40B4-BE49-F238E27FC236}">
                <a16:creationId xmlns:a16="http://schemas.microsoft.com/office/drawing/2014/main" id="{9C885943-F6EB-44D5-9AA5-3C14BA43FE98}"/>
              </a:ext>
            </a:extLst>
          </p:cNvPr>
          <p:cNvSpPr>
            <a:spLocks noGrp="1"/>
          </p:cNvSpPr>
          <p:nvPr>
            <p:ph type="title" hasCustomPrompt="1"/>
          </p:nvPr>
        </p:nvSpPr>
        <p:spPr>
          <a:xfrm>
            <a:off x="838200" y="365126"/>
            <a:ext cx="5883067" cy="952398"/>
          </a:xfrm>
        </p:spPr>
        <p:txBody>
          <a:bodyPr/>
          <a:lstStyle/>
          <a:p>
            <a:r>
              <a:rPr lang="en-GB"/>
              <a:t>Contents page</a:t>
            </a:r>
            <a:endParaRPr lang="en-US"/>
          </a:p>
        </p:txBody>
      </p:sp>
      <p:sp>
        <p:nvSpPr>
          <p:cNvPr id="3" name="Date Placeholder 2">
            <a:extLst>
              <a:ext uri="{FF2B5EF4-FFF2-40B4-BE49-F238E27FC236}">
                <a16:creationId xmlns:a16="http://schemas.microsoft.com/office/drawing/2014/main" id="{5EE3DA76-D1AA-7D09-5F92-01EF680A6608}"/>
              </a:ext>
            </a:extLst>
          </p:cNvPr>
          <p:cNvSpPr>
            <a:spLocks noGrp="1"/>
          </p:cNvSpPr>
          <p:nvPr>
            <p:ph type="dt" sz="half" idx="10"/>
          </p:nvPr>
        </p:nvSpPr>
        <p:spPr/>
        <p:txBody>
          <a:bodyPr/>
          <a:lstStyle/>
          <a:p>
            <a:fld id="{70B2DA8C-12F0-4FA4-A4A5-ADB58EE7D6B8}" type="datetimeFigureOut">
              <a:rPr lang="en-GB" smtClean="0"/>
              <a:pPr/>
              <a:t>03/03/2026</a:t>
            </a:fld>
            <a:endParaRPr lang="en-GB"/>
          </a:p>
        </p:txBody>
      </p:sp>
      <p:sp>
        <p:nvSpPr>
          <p:cNvPr id="4" name="Footer Placeholder 3">
            <a:extLst>
              <a:ext uri="{FF2B5EF4-FFF2-40B4-BE49-F238E27FC236}">
                <a16:creationId xmlns:a16="http://schemas.microsoft.com/office/drawing/2014/main" id="{9ED81888-5AC6-AEAB-101E-1B40E660D30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C2FD092-0950-2384-0751-B57C78198A43}"/>
              </a:ext>
            </a:extLst>
          </p:cNvPr>
          <p:cNvSpPr>
            <a:spLocks noGrp="1"/>
          </p:cNvSpPr>
          <p:nvPr>
            <p:ph type="sldNum" sz="quarter" idx="12"/>
          </p:nvPr>
        </p:nvSpPr>
        <p:spPr/>
        <p:txBody>
          <a:bodyPr/>
          <a:lstStyle/>
          <a:p>
            <a:fld id="{657BB7F5-B36A-4963-BD50-E4F4F306BAAE}" type="slidenum">
              <a:rPr lang="en-GB" smtClean="0"/>
              <a:pPr/>
              <a:t>‹#›</a:t>
            </a:fld>
            <a:endParaRPr lang="en-GB"/>
          </a:p>
        </p:txBody>
      </p:sp>
      <p:sp>
        <p:nvSpPr>
          <p:cNvPr id="6" name="Content Placeholder 2">
            <a:extLst>
              <a:ext uri="{FF2B5EF4-FFF2-40B4-BE49-F238E27FC236}">
                <a16:creationId xmlns:a16="http://schemas.microsoft.com/office/drawing/2014/main" id="{BE8514F6-BB1B-CDB7-6DB3-21F883775FE4}"/>
              </a:ext>
            </a:extLst>
          </p:cNvPr>
          <p:cNvSpPr>
            <a:spLocks noGrp="1"/>
          </p:cNvSpPr>
          <p:nvPr>
            <p:ph idx="13" hasCustomPrompt="1"/>
          </p:nvPr>
        </p:nvSpPr>
        <p:spPr>
          <a:xfrm>
            <a:off x="838200" y="1625553"/>
            <a:ext cx="2836492" cy="3060139"/>
          </a:xfrm>
        </p:spPr>
        <p:txBody>
          <a:bodyPr>
            <a:normAutofit/>
          </a:bodyPr>
          <a:lstStyle>
            <a:lvl1pPr marL="0" indent="0">
              <a:lnSpc>
                <a:spcPct val="100000"/>
              </a:lnSpc>
              <a:buNone/>
              <a:defRPr sz="1600" baseline="0">
                <a:solidFill>
                  <a:schemeClr val="tx2"/>
                </a:solidFill>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Foreword </a:t>
            </a:r>
          </a:p>
          <a:p>
            <a:pPr lvl="0"/>
            <a:r>
              <a:rPr lang="en-US"/>
              <a:t>Why we’re here</a:t>
            </a:r>
          </a:p>
          <a:p>
            <a:pPr lvl="0"/>
            <a:r>
              <a:rPr lang="en-US"/>
              <a:t>What we’re doing </a:t>
            </a:r>
          </a:p>
          <a:p>
            <a:pPr lvl="0"/>
            <a:r>
              <a:rPr lang="en-US"/>
              <a:t>How we work</a:t>
            </a:r>
          </a:p>
          <a:p>
            <a:pPr lvl="0"/>
            <a:r>
              <a:rPr lang="en-US"/>
              <a:t>How we use our funding	</a:t>
            </a:r>
          </a:p>
        </p:txBody>
      </p:sp>
      <p:sp>
        <p:nvSpPr>
          <p:cNvPr id="7" name="Content Placeholder 2">
            <a:extLst>
              <a:ext uri="{FF2B5EF4-FFF2-40B4-BE49-F238E27FC236}">
                <a16:creationId xmlns:a16="http://schemas.microsoft.com/office/drawing/2014/main" id="{B86E4C4B-2630-D5D8-CA27-F1C719EE7EEF}"/>
              </a:ext>
            </a:extLst>
          </p:cNvPr>
          <p:cNvSpPr>
            <a:spLocks noGrp="1"/>
          </p:cNvSpPr>
          <p:nvPr>
            <p:ph idx="14" hasCustomPrompt="1"/>
          </p:nvPr>
        </p:nvSpPr>
        <p:spPr>
          <a:xfrm>
            <a:off x="4038600" y="1648106"/>
            <a:ext cx="2682667" cy="3060139"/>
          </a:xfrm>
        </p:spPr>
        <p:txBody>
          <a:bodyPr>
            <a:normAutofit/>
          </a:bodyPr>
          <a:lstStyle>
            <a:lvl1pPr marL="0" indent="0" algn="r">
              <a:lnSpc>
                <a:spcPct val="100000"/>
              </a:lnSpc>
              <a:buNone/>
              <a:defRPr sz="1600" baseline="0">
                <a:solidFill>
                  <a:schemeClr val="tx2"/>
                </a:solidFill>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2</a:t>
            </a:r>
          </a:p>
          <a:p>
            <a:pPr lvl="0"/>
            <a:r>
              <a:rPr lang="en-US"/>
              <a:t>3</a:t>
            </a:r>
          </a:p>
          <a:p>
            <a:pPr lvl="0"/>
            <a:r>
              <a:rPr lang="en-US"/>
              <a:t>5</a:t>
            </a:r>
          </a:p>
          <a:p>
            <a:pPr lvl="0"/>
            <a:r>
              <a:rPr lang="en-US"/>
              <a:t>6</a:t>
            </a:r>
          </a:p>
          <a:p>
            <a:pPr lvl="0"/>
            <a:r>
              <a:rPr lang="en-US"/>
              <a:t>8</a:t>
            </a:r>
          </a:p>
          <a:p>
            <a:pPr lvl="0"/>
            <a:endParaRPr lang="en-US"/>
          </a:p>
        </p:txBody>
      </p:sp>
      <p:sp>
        <p:nvSpPr>
          <p:cNvPr id="9" name="Content Placeholder 2">
            <a:extLst>
              <a:ext uri="{FF2B5EF4-FFF2-40B4-BE49-F238E27FC236}">
                <a16:creationId xmlns:a16="http://schemas.microsoft.com/office/drawing/2014/main" id="{1427EE80-4555-2DC5-8FBF-819CB878833A}"/>
              </a:ext>
            </a:extLst>
          </p:cNvPr>
          <p:cNvSpPr>
            <a:spLocks noGrp="1"/>
          </p:cNvSpPr>
          <p:nvPr>
            <p:ph idx="15" hasCustomPrompt="1"/>
          </p:nvPr>
        </p:nvSpPr>
        <p:spPr>
          <a:xfrm>
            <a:off x="7780767" y="368266"/>
            <a:ext cx="2743200" cy="3060139"/>
          </a:xfrm>
        </p:spPr>
        <p:txBody>
          <a:bodyPr>
            <a:normAutofit/>
          </a:bodyPr>
          <a:lstStyle>
            <a:lvl1pPr marL="0" indent="0">
              <a:lnSpc>
                <a:spcPct val="100000"/>
              </a:lnSpc>
              <a:buNone/>
              <a:defRPr sz="1600" baseline="0">
                <a:solidFill>
                  <a:schemeClr val="tx2"/>
                </a:solidFill>
                <a:highlight>
                  <a:srgbClr val="FFFF00"/>
                </a:highlight>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There are 2 background images here, move the (white) image to the left and then replace the background canal </a:t>
            </a:r>
            <a:r>
              <a:rPr lang="en-US" err="1"/>
              <a:t>image.This</a:t>
            </a:r>
            <a:r>
              <a:rPr lang="en-US"/>
              <a:t> is the same setup for all images. Delete this text box</a:t>
            </a:r>
          </a:p>
        </p:txBody>
      </p:sp>
      <p:pic>
        <p:nvPicPr>
          <p:cNvPr id="13" name="Picture 12">
            <a:extLst>
              <a:ext uri="{FF2B5EF4-FFF2-40B4-BE49-F238E27FC236}">
                <a16:creationId xmlns:a16="http://schemas.microsoft.com/office/drawing/2014/main" id="{1AEFA3D7-AF34-3233-2A4A-294B2EAFB361}"/>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580840" y="6057900"/>
            <a:ext cx="2633519" cy="659334"/>
          </a:xfrm>
          <a:prstGeom prst="rect">
            <a:avLst/>
          </a:prstGeom>
        </p:spPr>
      </p:pic>
    </p:spTree>
    <p:controls>
      <mc:AlternateContent xmlns:mc="http://schemas.openxmlformats.org/markup-compatibility/2006">
        <mc:Choice xmlns:v="urn:schemas-microsoft-com:vml" Requires="v">
          <p:control r:id="rId1" imgW="914400" imgH="914400"/>
        </mc:Choice>
        <mc:Fallback>
          <p:control r:id="rId1" imgW="914400" imgH="914400">
            <p:pic>
              <p:nvPicPr>
                <p:cNvPr id="10" name="Image1">
                  <a:extLst>
                    <a:ext uri="{FF2B5EF4-FFF2-40B4-BE49-F238E27FC236}">
                      <a16:creationId xmlns:a16="http://schemas.microsoft.com/office/drawing/2014/main" id="{3328101D-047D-9A3F-5D72-CD2325D27AA2}"/>
                    </a:ext>
                  </a:extLst>
                </p:cNvPr>
                <p:cNvPicPr>
                  <a:picLocks/>
                </p:cNvPicPr>
                <p:nvPr/>
              </p:nvPicPr>
              <p:blipFill>
                <a:blip r:embed="rId6"/>
                <a:stretch>
                  <a:fillRect/>
                </a:stretch>
              </p:blipFill>
              <p:spPr>
                <a:xfrm>
                  <a:off x="4733925" y="4432300"/>
                  <a:ext cx="914400" cy="914400"/>
                </a:xfrm>
                <a:prstGeom prst="rect">
                  <a:avLst/>
                </a:prstGeom>
              </p:spPr>
            </p:pic>
          </p:control>
        </mc:Fallback>
      </mc:AlternateContent>
    </p:controls>
    <p:extLst>
      <p:ext uri="{BB962C8B-B14F-4D97-AF65-F5344CB8AC3E}">
        <p14:creationId xmlns:p14="http://schemas.microsoft.com/office/powerpoint/2010/main" val="2958960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7E5935F-A1A6-62BA-D78C-E4F8ECCE4DF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469101" y="-1"/>
            <a:ext cx="9142417" cy="6856813"/>
          </a:xfrm>
          <a:prstGeom prst="rect">
            <a:avLst/>
          </a:prstGeom>
        </p:spPr>
      </p:pic>
      <p:pic>
        <p:nvPicPr>
          <p:cNvPr id="8" name="Picture 7" descr="A black and white background&#10;&#10;Description automatically generated">
            <a:extLst>
              <a:ext uri="{FF2B5EF4-FFF2-40B4-BE49-F238E27FC236}">
                <a16:creationId xmlns:a16="http://schemas.microsoft.com/office/drawing/2014/main" id="{BEC58882-4FFE-7FF0-3114-21EBBDA253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0124" y="524254"/>
            <a:ext cx="12196370" cy="6860458"/>
          </a:xfrm>
          <a:prstGeom prst="rect">
            <a:avLst/>
          </a:prstGeom>
        </p:spPr>
      </p:pic>
      <p:sp>
        <p:nvSpPr>
          <p:cNvPr id="2" name="Title 1">
            <a:extLst>
              <a:ext uri="{FF2B5EF4-FFF2-40B4-BE49-F238E27FC236}">
                <a16:creationId xmlns:a16="http://schemas.microsoft.com/office/drawing/2014/main" id="{9C885943-F6EB-44D5-9AA5-3C14BA43FE98}"/>
              </a:ext>
            </a:extLst>
          </p:cNvPr>
          <p:cNvSpPr>
            <a:spLocks noGrp="1"/>
          </p:cNvSpPr>
          <p:nvPr>
            <p:ph type="title" hasCustomPrompt="1"/>
          </p:nvPr>
        </p:nvSpPr>
        <p:spPr>
          <a:xfrm>
            <a:off x="838200" y="365126"/>
            <a:ext cx="5883067" cy="952398"/>
          </a:xfrm>
        </p:spPr>
        <p:txBody>
          <a:bodyPr/>
          <a:lstStyle/>
          <a:p>
            <a:r>
              <a:rPr lang="en-GB"/>
              <a:t>Contents page</a:t>
            </a:r>
            <a:endParaRPr lang="en-US"/>
          </a:p>
        </p:txBody>
      </p:sp>
      <p:sp>
        <p:nvSpPr>
          <p:cNvPr id="3" name="Date Placeholder 2">
            <a:extLst>
              <a:ext uri="{FF2B5EF4-FFF2-40B4-BE49-F238E27FC236}">
                <a16:creationId xmlns:a16="http://schemas.microsoft.com/office/drawing/2014/main" id="{5EE3DA76-D1AA-7D09-5F92-01EF680A6608}"/>
              </a:ext>
            </a:extLst>
          </p:cNvPr>
          <p:cNvSpPr>
            <a:spLocks noGrp="1"/>
          </p:cNvSpPr>
          <p:nvPr>
            <p:ph type="dt" sz="half" idx="10"/>
          </p:nvPr>
        </p:nvSpPr>
        <p:spPr/>
        <p:txBody>
          <a:bodyPr/>
          <a:lstStyle/>
          <a:p>
            <a:fld id="{70B2DA8C-12F0-4FA4-A4A5-ADB58EE7D6B8}" type="datetimeFigureOut">
              <a:rPr lang="en-GB" smtClean="0"/>
              <a:pPr/>
              <a:t>03/03/2026</a:t>
            </a:fld>
            <a:endParaRPr lang="en-GB"/>
          </a:p>
        </p:txBody>
      </p:sp>
      <p:sp>
        <p:nvSpPr>
          <p:cNvPr id="4" name="Footer Placeholder 3">
            <a:extLst>
              <a:ext uri="{FF2B5EF4-FFF2-40B4-BE49-F238E27FC236}">
                <a16:creationId xmlns:a16="http://schemas.microsoft.com/office/drawing/2014/main" id="{9ED81888-5AC6-AEAB-101E-1B40E660D30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C2FD092-0950-2384-0751-B57C78198A43}"/>
              </a:ext>
            </a:extLst>
          </p:cNvPr>
          <p:cNvSpPr>
            <a:spLocks noGrp="1"/>
          </p:cNvSpPr>
          <p:nvPr>
            <p:ph type="sldNum" sz="quarter" idx="12"/>
          </p:nvPr>
        </p:nvSpPr>
        <p:spPr/>
        <p:txBody>
          <a:bodyPr/>
          <a:lstStyle/>
          <a:p>
            <a:fld id="{657BB7F5-B36A-4963-BD50-E4F4F306BAAE}" type="slidenum">
              <a:rPr lang="en-GB" smtClean="0"/>
              <a:pPr/>
              <a:t>‹#›</a:t>
            </a:fld>
            <a:endParaRPr lang="en-GB"/>
          </a:p>
        </p:txBody>
      </p:sp>
      <p:sp>
        <p:nvSpPr>
          <p:cNvPr id="6" name="Content Placeholder 2">
            <a:extLst>
              <a:ext uri="{FF2B5EF4-FFF2-40B4-BE49-F238E27FC236}">
                <a16:creationId xmlns:a16="http://schemas.microsoft.com/office/drawing/2014/main" id="{BE8514F6-BB1B-CDB7-6DB3-21F883775FE4}"/>
              </a:ext>
            </a:extLst>
          </p:cNvPr>
          <p:cNvSpPr>
            <a:spLocks noGrp="1"/>
          </p:cNvSpPr>
          <p:nvPr>
            <p:ph idx="13" hasCustomPrompt="1"/>
          </p:nvPr>
        </p:nvSpPr>
        <p:spPr>
          <a:xfrm>
            <a:off x="838200" y="1625553"/>
            <a:ext cx="2836492" cy="3060139"/>
          </a:xfrm>
        </p:spPr>
        <p:txBody>
          <a:bodyPr>
            <a:normAutofit/>
          </a:bodyPr>
          <a:lstStyle>
            <a:lvl1pPr marL="0" indent="0">
              <a:lnSpc>
                <a:spcPct val="100000"/>
              </a:lnSpc>
              <a:buNone/>
              <a:defRPr sz="1600" baseline="0">
                <a:solidFill>
                  <a:schemeClr val="tx2"/>
                </a:solidFill>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Foreword </a:t>
            </a:r>
          </a:p>
          <a:p>
            <a:pPr lvl="0"/>
            <a:r>
              <a:rPr lang="en-US"/>
              <a:t>Why we’re here</a:t>
            </a:r>
          </a:p>
          <a:p>
            <a:pPr lvl="0"/>
            <a:r>
              <a:rPr lang="en-US"/>
              <a:t>What we’re doing </a:t>
            </a:r>
          </a:p>
          <a:p>
            <a:pPr lvl="0"/>
            <a:r>
              <a:rPr lang="en-US"/>
              <a:t>How we work</a:t>
            </a:r>
          </a:p>
          <a:p>
            <a:pPr lvl="0"/>
            <a:r>
              <a:rPr lang="en-US"/>
              <a:t>How we use our funding	</a:t>
            </a:r>
          </a:p>
        </p:txBody>
      </p:sp>
      <p:sp>
        <p:nvSpPr>
          <p:cNvPr id="7" name="Content Placeholder 2">
            <a:extLst>
              <a:ext uri="{FF2B5EF4-FFF2-40B4-BE49-F238E27FC236}">
                <a16:creationId xmlns:a16="http://schemas.microsoft.com/office/drawing/2014/main" id="{B86E4C4B-2630-D5D8-CA27-F1C719EE7EEF}"/>
              </a:ext>
            </a:extLst>
          </p:cNvPr>
          <p:cNvSpPr>
            <a:spLocks noGrp="1"/>
          </p:cNvSpPr>
          <p:nvPr>
            <p:ph idx="14" hasCustomPrompt="1"/>
          </p:nvPr>
        </p:nvSpPr>
        <p:spPr>
          <a:xfrm>
            <a:off x="4038600" y="1613414"/>
            <a:ext cx="2682667" cy="3060139"/>
          </a:xfrm>
        </p:spPr>
        <p:txBody>
          <a:bodyPr>
            <a:normAutofit/>
          </a:bodyPr>
          <a:lstStyle>
            <a:lvl1pPr marL="0" indent="0" algn="r">
              <a:lnSpc>
                <a:spcPct val="100000"/>
              </a:lnSpc>
              <a:buNone/>
              <a:defRPr sz="1600" baseline="0">
                <a:solidFill>
                  <a:schemeClr val="tx2"/>
                </a:solidFill>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2</a:t>
            </a:r>
          </a:p>
          <a:p>
            <a:pPr lvl="0"/>
            <a:r>
              <a:rPr lang="en-US"/>
              <a:t>3</a:t>
            </a:r>
          </a:p>
          <a:p>
            <a:pPr lvl="0"/>
            <a:r>
              <a:rPr lang="en-US"/>
              <a:t>5</a:t>
            </a:r>
          </a:p>
          <a:p>
            <a:pPr lvl="0"/>
            <a:r>
              <a:rPr lang="en-US"/>
              <a:t>6</a:t>
            </a:r>
          </a:p>
          <a:p>
            <a:pPr lvl="0"/>
            <a:r>
              <a:rPr lang="en-US"/>
              <a:t>8</a:t>
            </a:r>
          </a:p>
          <a:p>
            <a:pPr lvl="0"/>
            <a:endParaRPr lang="en-US"/>
          </a:p>
        </p:txBody>
      </p:sp>
      <p:sp>
        <p:nvSpPr>
          <p:cNvPr id="9" name="Content Placeholder 2">
            <a:extLst>
              <a:ext uri="{FF2B5EF4-FFF2-40B4-BE49-F238E27FC236}">
                <a16:creationId xmlns:a16="http://schemas.microsoft.com/office/drawing/2014/main" id="{1427EE80-4555-2DC5-8FBF-819CB878833A}"/>
              </a:ext>
            </a:extLst>
          </p:cNvPr>
          <p:cNvSpPr>
            <a:spLocks noGrp="1"/>
          </p:cNvSpPr>
          <p:nvPr>
            <p:ph idx="15" hasCustomPrompt="1"/>
          </p:nvPr>
        </p:nvSpPr>
        <p:spPr>
          <a:xfrm>
            <a:off x="7780767" y="368266"/>
            <a:ext cx="2743200" cy="3060139"/>
          </a:xfrm>
        </p:spPr>
        <p:txBody>
          <a:bodyPr>
            <a:normAutofit/>
          </a:bodyPr>
          <a:lstStyle>
            <a:lvl1pPr marL="0" indent="0">
              <a:lnSpc>
                <a:spcPct val="100000"/>
              </a:lnSpc>
              <a:buNone/>
              <a:defRPr sz="1600" baseline="0">
                <a:solidFill>
                  <a:schemeClr val="tx2"/>
                </a:solidFill>
                <a:highlight>
                  <a:srgbClr val="FFFF00"/>
                </a:highlight>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There are 2 background images here, move the (white) image to the left and then replace the background canal </a:t>
            </a:r>
            <a:r>
              <a:rPr lang="en-US" err="1"/>
              <a:t>image.This</a:t>
            </a:r>
            <a:r>
              <a:rPr lang="en-US"/>
              <a:t> is the same setup for all images. Delete this text box</a:t>
            </a:r>
          </a:p>
        </p:txBody>
      </p:sp>
      <p:pic>
        <p:nvPicPr>
          <p:cNvPr id="10" name="Picture 9">
            <a:extLst>
              <a:ext uri="{FF2B5EF4-FFF2-40B4-BE49-F238E27FC236}">
                <a16:creationId xmlns:a16="http://schemas.microsoft.com/office/drawing/2014/main" id="{C3E09B21-EE3C-100C-132A-DBF6D63AB0E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80840" y="6057900"/>
            <a:ext cx="2633519" cy="659334"/>
          </a:xfrm>
          <a:prstGeom prst="rect">
            <a:avLst/>
          </a:prstGeom>
        </p:spPr>
      </p:pic>
    </p:spTree>
    <p:extLst>
      <p:ext uri="{BB962C8B-B14F-4D97-AF65-F5344CB8AC3E}">
        <p14:creationId xmlns:p14="http://schemas.microsoft.com/office/powerpoint/2010/main" val="1634720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11" name="Picture 10" descr="Boats in a canal with trees&#10;&#10;Description automatically generated">
            <a:extLst>
              <a:ext uri="{FF2B5EF4-FFF2-40B4-BE49-F238E27FC236}">
                <a16:creationId xmlns:a16="http://schemas.microsoft.com/office/drawing/2014/main" id="{97E5935F-A1A6-62BA-D78C-E4F8ECCE4D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97700" y="-1"/>
            <a:ext cx="10285220" cy="6856813"/>
          </a:xfrm>
          <a:prstGeom prst="rect">
            <a:avLst/>
          </a:prstGeom>
        </p:spPr>
      </p:pic>
      <p:pic>
        <p:nvPicPr>
          <p:cNvPr id="8" name="Picture 7" descr="A black and white background&#10;&#10;Description automatically generated">
            <a:extLst>
              <a:ext uri="{FF2B5EF4-FFF2-40B4-BE49-F238E27FC236}">
                <a16:creationId xmlns:a16="http://schemas.microsoft.com/office/drawing/2014/main" id="{BEC58882-4FFE-7FF0-3114-21EBBDA253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450" y="0"/>
            <a:ext cx="12196370" cy="6860458"/>
          </a:xfrm>
          <a:prstGeom prst="rect">
            <a:avLst/>
          </a:prstGeom>
        </p:spPr>
      </p:pic>
      <p:sp>
        <p:nvSpPr>
          <p:cNvPr id="2" name="Title 1">
            <a:extLst>
              <a:ext uri="{FF2B5EF4-FFF2-40B4-BE49-F238E27FC236}">
                <a16:creationId xmlns:a16="http://schemas.microsoft.com/office/drawing/2014/main" id="{9C885943-F6EB-44D5-9AA5-3C14BA43FE98}"/>
              </a:ext>
            </a:extLst>
          </p:cNvPr>
          <p:cNvSpPr>
            <a:spLocks noGrp="1"/>
          </p:cNvSpPr>
          <p:nvPr>
            <p:ph type="title" hasCustomPrompt="1"/>
          </p:nvPr>
        </p:nvSpPr>
        <p:spPr>
          <a:xfrm>
            <a:off x="838200" y="365126"/>
            <a:ext cx="5883067" cy="952398"/>
          </a:xfrm>
        </p:spPr>
        <p:txBody>
          <a:bodyPr/>
          <a:lstStyle/>
          <a:p>
            <a:r>
              <a:rPr lang="en-GB"/>
              <a:t>Contents page</a:t>
            </a:r>
            <a:endParaRPr lang="en-US"/>
          </a:p>
        </p:txBody>
      </p:sp>
      <p:sp>
        <p:nvSpPr>
          <p:cNvPr id="3" name="Date Placeholder 2">
            <a:extLst>
              <a:ext uri="{FF2B5EF4-FFF2-40B4-BE49-F238E27FC236}">
                <a16:creationId xmlns:a16="http://schemas.microsoft.com/office/drawing/2014/main" id="{5EE3DA76-D1AA-7D09-5F92-01EF680A6608}"/>
              </a:ext>
            </a:extLst>
          </p:cNvPr>
          <p:cNvSpPr>
            <a:spLocks noGrp="1"/>
          </p:cNvSpPr>
          <p:nvPr>
            <p:ph type="dt" sz="half" idx="10"/>
          </p:nvPr>
        </p:nvSpPr>
        <p:spPr/>
        <p:txBody>
          <a:bodyPr/>
          <a:lstStyle/>
          <a:p>
            <a:fld id="{70B2DA8C-12F0-4FA4-A4A5-ADB58EE7D6B8}" type="datetimeFigureOut">
              <a:rPr lang="en-GB" smtClean="0"/>
              <a:pPr/>
              <a:t>03/03/2026</a:t>
            </a:fld>
            <a:endParaRPr lang="en-GB"/>
          </a:p>
        </p:txBody>
      </p:sp>
      <p:sp>
        <p:nvSpPr>
          <p:cNvPr id="4" name="Footer Placeholder 3">
            <a:extLst>
              <a:ext uri="{FF2B5EF4-FFF2-40B4-BE49-F238E27FC236}">
                <a16:creationId xmlns:a16="http://schemas.microsoft.com/office/drawing/2014/main" id="{9ED81888-5AC6-AEAB-101E-1B40E660D30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C2FD092-0950-2384-0751-B57C78198A43}"/>
              </a:ext>
            </a:extLst>
          </p:cNvPr>
          <p:cNvSpPr>
            <a:spLocks noGrp="1"/>
          </p:cNvSpPr>
          <p:nvPr>
            <p:ph type="sldNum" sz="quarter" idx="12"/>
          </p:nvPr>
        </p:nvSpPr>
        <p:spPr/>
        <p:txBody>
          <a:bodyPr/>
          <a:lstStyle/>
          <a:p>
            <a:fld id="{657BB7F5-B36A-4963-BD50-E4F4F306BAAE}" type="slidenum">
              <a:rPr lang="en-GB" smtClean="0"/>
              <a:pPr/>
              <a:t>‹#›</a:t>
            </a:fld>
            <a:endParaRPr lang="en-GB"/>
          </a:p>
        </p:txBody>
      </p:sp>
      <p:sp>
        <p:nvSpPr>
          <p:cNvPr id="6" name="Content Placeholder 2">
            <a:extLst>
              <a:ext uri="{FF2B5EF4-FFF2-40B4-BE49-F238E27FC236}">
                <a16:creationId xmlns:a16="http://schemas.microsoft.com/office/drawing/2014/main" id="{BE8514F6-BB1B-CDB7-6DB3-21F883775FE4}"/>
              </a:ext>
            </a:extLst>
          </p:cNvPr>
          <p:cNvSpPr>
            <a:spLocks noGrp="1"/>
          </p:cNvSpPr>
          <p:nvPr>
            <p:ph idx="13" hasCustomPrompt="1"/>
          </p:nvPr>
        </p:nvSpPr>
        <p:spPr>
          <a:xfrm>
            <a:off x="838200" y="1625553"/>
            <a:ext cx="2836492" cy="3060139"/>
          </a:xfrm>
        </p:spPr>
        <p:txBody>
          <a:bodyPr>
            <a:normAutofit/>
          </a:bodyPr>
          <a:lstStyle>
            <a:lvl1pPr marL="0" indent="0">
              <a:lnSpc>
                <a:spcPct val="100000"/>
              </a:lnSpc>
              <a:buNone/>
              <a:defRPr sz="1600" baseline="0">
                <a:solidFill>
                  <a:schemeClr val="tx2"/>
                </a:solidFill>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Foreword </a:t>
            </a:r>
          </a:p>
          <a:p>
            <a:pPr lvl="0"/>
            <a:r>
              <a:rPr lang="en-US"/>
              <a:t>Why we’re here</a:t>
            </a:r>
          </a:p>
          <a:p>
            <a:pPr lvl="0"/>
            <a:r>
              <a:rPr lang="en-US"/>
              <a:t>What we’re doing </a:t>
            </a:r>
          </a:p>
          <a:p>
            <a:pPr lvl="0"/>
            <a:r>
              <a:rPr lang="en-US"/>
              <a:t>How we work</a:t>
            </a:r>
          </a:p>
          <a:p>
            <a:pPr lvl="0"/>
            <a:r>
              <a:rPr lang="en-US"/>
              <a:t>How we use our funding	</a:t>
            </a:r>
          </a:p>
        </p:txBody>
      </p:sp>
      <p:sp>
        <p:nvSpPr>
          <p:cNvPr id="7" name="Content Placeholder 2">
            <a:extLst>
              <a:ext uri="{FF2B5EF4-FFF2-40B4-BE49-F238E27FC236}">
                <a16:creationId xmlns:a16="http://schemas.microsoft.com/office/drawing/2014/main" id="{B86E4C4B-2630-D5D8-CA27-F1C719EE7EEF}"/>
              </a:ext>
            </a:extLst>
          </p:cNvPr>
          <p:cNvSpPr>
            <a:spLocks noGrp="1"/>
          </p:cNvSpPr>
          <p:nvPr>
            <p:ph idx="14" hasCustomPrompt="1"/>
          </p:nvPr>
        </p:nvSpPr>
        <p:spPr>
          <a:xfrm>
            <a:off x="4038600" y="1613414"/>
            <a:ext cx="2682667" cy="3060139"/>
          </a:xfrm>
        </p:spPr>
        <p:txBody>
          <a:bodyPr>
            <a:normAutofit/>
          </a:bodyPr>
          <a:lstStyle>
            <a:lvl1pPr marL="0" indent="0" algn="r">
              <a:lnSpc>
                <a:spcPct val="100000"/>
              </a:lnSpc>
              <a:buNone/>
              <a:defRPr sz="1600" baseline="0">
                <a:solidFill>
                  <a:schemeClr val="tx2"/>
                </a:solidFill>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2</a:t>
            </a:r>
          </a:p>
          <a:p>
            <a:pPr lvl="0"/>
            <a:r>
              <a:rPr lang="en-US"/>
              <a:t>3</a:t>
            </a:r>
          </a:p>
          <a:p>
            <a:pPr lvl="0"/>
            <a:r>
              <a:rPr lang="en-US"/>
              <a:t>5</a:t>
            </a:r>
          </a:p>
          <a:p>
            <a:pPr lvl="0"/>
            <a:r>
              <a:rPr lang="en-US"/>
              <a:t>6</a:t>
            </a:r>
          </a:p>
          <a:p>
            <a:pPr lvl="0"/>
            <a:r>
              <a:rPr lang="en-US"/>
              <a:t>8</a:t>
            </a:r>
          </a:p>
          <a:p>
            <a:pPr lvl="0"/>
            <a:endParaRPr lang="en-US"/>
          </a:p>
        </p:txBody>
      </p:sp>
      <p:pic>
        <p:nvPicPr>
          <p:cNvPr id="12" name="Picture 11">
            <a:extLst>
              <a:ext uri="{FF2B5EF4-FFF2-40B4-BE49-F238E27FC236}">
                <a16:creationId xmlns:a16="http://schemas.microsoft.com/office/drawing/2014/main" id="{C600E99F-AFCB-31A9-00CF-F21D7C9942E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80840" y="6057900"/>
            <a:ext cx="2633519" cy="659334"/>
          </a:xfrm>
          <a:prstGeom prst="rect">
            <a:avLst/>
          </a:prstGeom>
        </p:spPr>
      </p:pic>
      <p:sp>
        <p:nvSpPr>
          <p:cNvPr id="9" name="Content Placeholder 2">
            <a:extLst>
              <a:ext uri="{FF2B5EF4-FFF2-40B4-BE49-F238E27FC236}">
                <a16:creationId xmlns:a16="http://schemas.microsoft.com/office/drawing/2014/main" id="{1427EE80-4555-2DC5-8FBF-819CB878833A}"/>
              </a:ext>
            </a:extLst>
          </p:cNvPr>
          <p:cNvSpPr>
            <a:spLocks noGrp="1"/>
          </p:cNvSpPr>
          <p:nvPr>
            <p:ph idx="15" hasCustomPrompt="1"/>
          </p:nvPr>
        </p:nvSpPr>
        <p:spPr>
          <a:xfrm>
            <a:off x="7780767" y="368266"/>
            <a:ext cx="2743200" cy="3060139"/>
          </a:xfrm>
        </p:spPr>
        <p:txBody>
          <a:bodyPr>
            <a:normAutofit/>
          </a:bodyPr>
          <a:lstStyle>
            <a:lvl1pPr marL="0" indent="0">
              <a:lnSpc>
                <a:spcPct val="100000"/>
              </a:lnSpc>
              <a:buNone/>
              <a:defRPr sz="1600" baseline="0">
                <a:solidFill>
                  <a:schemeClr val="tx2"/>
                </a:solidFill>
                <a:highlight>
                  <a:srgbClr val="FFFF00"/>
                </a:highlight>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There are 2 background images here, move the (white) image to the left and then replace the background canal </a:t>
            </a:r>
            <a:r>
              <a:rPr lang="en-US" err="1"/>
              <a:t>image.This</a:t>
            </a:r>
            <a:r>
              <a:rPr lang="en-US"/>
              <a:t> is the same setup for all images. Delete this text box</a:t>
            </a:r>
          </a:p>
        </p:txBody>
      </p:sp>
    </p:spTree>
    <p:extLst>
      <p:ext uri="{BB962C8B-B14F-4D97-AF65-F5344CB8AC3E}">
        <p14:creationId xmlns:p14="http://schemas.microsoft.com/office/powerpoint/2010/main" val="352395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11" name="Picture 10" descr="Boats in a canal with trees&#10;&#10;Description automatically generated">
            <a:extLst>
              <a:ext uri="{FF2B5EF4-FFF2-40B4-BE49-F238E27FC236}">
                <a16:creationId xmlns:a16="http://schemas.microsoft.com/office/drawing/2014/main" id="{97E5935F-A1A6-62BA-D78C-E4F8ECCE4D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97700" y="-1"/>
            <a:ext cx="10285220" cy="6856813"/>
          </a:xfrm>
          <a:prstGeom prst="rect">
            <a:avLst/>
          </a:prstGeom>
        </p:spPr>
      </p:pic>
      <p:pic>
        <p:nvPicPr>
          <p:cNvPr id="8" name="Picture 7" descr="A black and white background&#10;&#10;Description automatically generated">
            <a:extLst>
              <a:ext uri="{FF2B5EF4-FFF2-40B4-BE49-F238E27FC236}">
                <a16:creationId xmlns:a16="http://schemas.microsoft.com/office/drawing/2014/main" id="{BEC58882-4FFE-7FF0-3114-21EBBDA253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450" y="0"/>
            <a:ext cx="12196370" cy="6860458"/>
          </a:xfrm>
          <a:prstGeom prst="rect">
            <a:avLst/>
          </a:prstGeom>
        </p:spPr>
      </p:pic>
      <p:sp>
        <p:nvSpPr>
          <p:cNvPr id="2" name="Title 1">
            <a:extLst>
              <a:ext uri="{FF2B5EF4-FFF2-40B4-BE49-F238E27FC236}">
                <a16:creationId xmlns:a16="http://schemas.microsoft.com/office/drawing/2014/main" id="{9C885943-F6EB-44D5-9AA5-3C14BA43FE98}"/>
              </a:ext>
            </a:extLst>
          </p:cNvPr>
          <p:cNvSpPr>
            <a:spLocks noGrp="1"/>
          </p:cNvSpPr>
          <p:nvPr>
            <p:ph type="title" hasCustomPrompt="1"/>
          </p:nvPr>
        </p:nvSpPr>
        <p:spPr>
          <a:xfrm>
            <a:off x="838200" y="365126"/>
            <a:ext cx="5883067" cy="952398"/>
          </a:xfrm>
        </p:spPr>
        <p:txBody>
          <a:bodyPr/>
          <a:lstStyle/>
          <a:p>
            <a:r>
              <a:rPr lang="en-GB"/>
              <a:t>Contents page</a:t>
            </a:r>
            <a:endParaRPr lang="en-US"/>
          </a:p>
        </p:txBody>
      </p:sp>
      <p:sp>
        <p:nvSpPr>
          <p:cNvPr id="3" name="Date Placeholder 2">
            <a:extLst>
              <a:ext uri="{FF2B5EF4-FFF2-40B4-BE49-F238E27FC236}">
                <a16:creationId xmlns:a16="http://schemas.microsoft.com/office/drawing/2014/main" id="{5EE3DA76-D1AA-7D09-5F92-01EF680A6608}"/>
              </a:ext>
            </a:extLst>
          </p:cNvPr>
          <p:cNvSpPr>
            <a:spLocks noGrp="1"/>
          </p:cNvSpPr>
          <p:nvPr>
            <p:ph type="dt" sz="half" idx="10"/>
          </p:nvPr>
        </p:nvSpPr>
        <p:spPr/>
        <p:txBody>
          <a:bodyPr/>
          <a:lstStyle/>
          <a:p>
            <a:fld id="{70B2DA8C-12F0-4FA4-A4A5-ADB58EE7D6B8}" type="datetimeFigureOut">
              <a:rPr lang="en-GB" smtClean="0"/>
              <a:pPr/>
              <a:t>03/03/2026</a:t>
            </a:fld>
            <a:endParaRPr lang="en-GB"/>
          </a:p>
        </p:txBody>
      </p:sp>
      <p:sp>
        <p:nvSpPr>
          <p:cNvPr id="4" name="Footer Placeholder 3">
            <a:extLst>
              <a:ext uri="{FF2B5EF4-FFF2-40B4-BE49-F238E27FC236}">
                <a16:creationId xmlns:a16="http://schemas.microsoft.com/office/drawing/2014/main" id="{9ED81888-5AC6-AEAB-101E-1B40E660D30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C2FD092-0950-2384-0751-B57C78198A43}"/>
              </a:ext>
            </a:extLst>
          </p:cNvPr>
          <p:cNvSpPr>
            <a:spLocks noGrp="1"/>
          </p:cNvSpPr>
          <p:nvPr>
            <p:ph type="sldNum" sz="quarter" idx="12"/>
          </p:nvPr>
        </p:nvSpPr>
        <p:spPr/>
        <p:txBody>
          <a:bodyPr/>
          <a:lstStyle/>
          <a:p>
            <a:fld id="{657BB7F5-B36A-4963-BD50-E4F4F306BAAE}" type="slidenum">
              <a:rPr lang="en-GB" smtClean="0"/>
              <a:pPr/>
              <a:t>‹#›</a:t>
            </a:fld>
            <a:endParaRPr lang="en-GB"/>
          </a:p>
        </p:txBody>
      </p:sp>
      <p:sp>
        <p:nvSpPr>
          <p:cNvPr id="6" name="Content Placeholder 2">
            <a:extLst>
              <a:ext uri="{FF2B5EF4-FFF2-40B4-BE49-F238E27FC236}">
                <a16:creationId xmlns:a16="http://schemas.microsoft.com/office/drawing/2014/main" id="{BE8514F6-BB1B-CDB7-6DB3-21F883775FE4}"/>
              </a:ext>
            </a:extLst>
          </p:cNvPr>
          <p:cNvSpPr>
            <a:spLocks noGrp="1"/>
          </p:cNvSpPr>
          <p:nvPr>
            <p:ph idx="13" hasCustomPrompt="1"/>
          </p:nvPr>
        </p:nvSpPr>
        <p:spPr>
          <a:xfrm>
            <a:off x="838200" y="1625553"/>
            <a:ext cx="2836492" cy="3060139"/>
          </a:xfrm>
        </p:spPr>
        <p:txBody>
          <a:bodyPr>
            <a:normAutofit/>
          </a:bodyPr>
          <a:lstStyle>
            <a:lvl1pPr marL="0" indent="0">
              <a:lnSpc>
                <a:spcPct val="100000"/>
              </a:lnSpc>
              <a:buNone/>
              <a:defRPr sz="1600" baseline="0">
                <a:solidFill>
                  <a:schemeClr val="tx2"/>
                </a:solidFill>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Foreword </a:t>
            </a:r>
          </a:p>
          <a:p>
            <a:pPr lvl="0"/>
            <a:r>
              <a:rPr lang="en-US"/>
              <a:t>Why we’re here</a:t>
            </a:r>
          </a:p>
          <a:p>
            <a:pPr lvl="0"/>
            <a:r>
              <a:rPr lang="en-US"/>
              <a:t>What we’re doing </a:t>
            </a:r>
          </a:p>
          <a:p>
            <a:pPr lvl="0"/>
            <a:r>
              <a:rPr lang="en-US"/>
              <a:t>How we work</a:t>
            </a:r>
          </a:p>
          <a:p>
            <a:pPr lvl="0"/>
            <a:r>
              <a:rPr lang="en-US"/>
              <a:t>How we use our funding	</a:t>
            </a:r>
          </a:p>
        </p:txBody>
      </p:sp>
      <p:sp>
        <p:nvSpPr>
          <p:cNvPr id="7" name="Content Placeholder 2">
            <a:extLst>
              <a:ext uri="{FF2B5EF4-FFF2-40B4-BE49-F238E27FC236}">
                <a16:creationId xmlns:a16="http://schemas.microsoft.com/office/drawing/2014/main" id="{B86E4C4B-2630-D5D8-CA27-F1C719EE7EEF}"/>
              </a:ext>
            </a:extLst>
          </p:cNvPr>
          <p:cNvSpPr>
            <a:spLocks noGrp="1"/>
          </p:cNvSpPr>
          <p:nvPr>
            <p:ph idx="14" hasCustomPrompt="1"/>
          </p:nvPr>
        </p:nvSpPr>
        <p:spPr>
          <a:xfrm>
            <a:off x="4038600" y="1613414"/>
            <a:ext cx="2682667" cy="3060139"/>
          </a:xfrm>
        </p:spPr>
        <p:txBody>
          <a:bodyPr>
            <a:normAutofit/>
          </a:bodyPr>
          <a:lstStyle>
            <a:lvl1pPr marL="0" indent="0" algn="r">
              <a:lnSpc>
                <a:spcPct val="100000"/>
              </a:lnSpc>
              <a:buNone/>
              <a:defRPr sz="1600" baseline="0">
                <a:solidFill>
                  <a:schemeClr val="tx2"/>
                </a:solidFill>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2</a:t>
            </a:r>
          </a:p>
          <a:p>
            <a:pPr lvl="0"/>
            <a:r>
              <a:rPr lang="en-US"/>
              <a:t>3</a:t>
            </a:r>
          </a:p>
          <a:p>
            <a:pPr lvl="0"/>
            <a:r>
              <a:rPr lang="en-US"/>
              <a:t>5</a:t>
            </a:r>
          </a:p>
          <a:p>
            <a:pPr lvl="0"/>
            <a:r>
              <a:rPr lang="en-US"/>
              <a:t>6</a:t>
            </a:r>
          </a:p>
          <a:p>
            <a:pPr lvl="0"/>
            <a:r>
              <a:rPr lang="en-US"/>
              <a:t>8</a:t>
            </a:r>
          </a:p>
          <a:p>
            <a:pPr lvl="0"/>
            <a:endParaRPr lang="en-US"/>
          </a:p>
        </p:txBody>
      </p:sp>
      <p:pic>
        <p:nvPicPr>
          <p:cNvPr id="12" name="Picture 11">
            <a:extLst>
              <a:ext uri="{FF2B5EF4-FFF2-40B4-BE49-F238E27FC236}">
                <a16:creationId xmlns:a16="http://schemas.microsoft.com/office/drawing/2014/main" id="{C600E99F-AFCB-31A9-00CF-F21D7C9942E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80840" y="6201564"/>
            <a:ext cx="2059695" cy="515670"/>
          </a:xfrm>
          <a:prstGeom prst="rect">
            <a:avLst/>
          </a:prstGeom>
        </p:spPr>
      </p:pic>
      <p:sp>
        <p:nvSpPr>
          <p:cNvPr id="9" name="Content Placeholder 2">
            <a:extLst>
              <a:ext uri="{FF2B5EF4-FFF2-40B4-BE49-F238E27FC236}">
                <a16:creationId xmlns:a16="http://schemas.microsoft.com/office/drawing/2014/main" id="{1427EE80-4555-2DC5-8FBF-819CB878833A}"/>
              </a:ext>
            </a:extLst>
          </p:cNvPr>
          <p:cNvSpPr>
            <a:spLocks noGrp="1"/>
          </p:cNvSpPr>
          <p:nvPr>
            <p:ph idx="15" hasCustomPrompt="1"/>
          </p:nvPr>
        </p:nvSpPr>
        <p:spPr>
          <a:xfrm>
            <a:off x="7780767" y="368266"/>
            <a:ext cx="2743200" cy="3060139"/>
          </a:xfrm>
        </p:spPr>
        <p:txBody>
          <a:bodyPr>
            <a:normAutofit/>
          </a:bodyPr>
          <a:lstStyle>
            <a:lvl1pPr marL="0" indent="0">
              <a:lnSpc>
                <a:spcPct val="100000"/>
              </a:lnSpc>
              <a:buNone/>
              <a:defRPr sz="1600" baseline="0">
                <a:solidFill>
                  <a:schemeClr val="tx2"/>
                </a:solidFill>
                <a:highlight>
                  <a:srgbClr val="FFFF00"/>
                </a:highlight>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There are 2 background images here, move the (white) image to the left and then replace the background canal </a:t>
            </a:r>
            <a:r>
              <a:rPr lang="en-US" err="1"/>
              <a:t>image.This</a:t>
            </a:r>
            <a:r>
              <a:rPr lang="en-US"/>
              <a:t> is the same setup for all images. Delete this text box</a:t>
            </a:r>
          </a:p>
        </p:txBody>
      </p:sp>
    </p:spTree>
    <p:extLst>
      <p:ext uri="{BB962C8B-B14F-4D97-AF65-F5344CB8AC3E}">
        <p14:creationId xmlns:p14="http://schemas.microsoft.com/office/powerpoint/2010/main" val="4263466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2F99-4D2E-4CE8-B371-9E77A535DAA5}"/>
              </a:ext>
            </a:extLst>
          </p:cNvPr>
          <p:cNvSpPr>
            <a:spLocks noGrp="1"/>
          </p:cNvSpPr>
          <p:nvPr>
            <p:ph type="title"/>
          </p:nvPr>
        </p:nvSpPr>
        <p:spPr/>
        <p:txBody>
          <a:bodyPr/>
          <a:lstStyle>
            <a:lvl1pPr>
              <a:defRPr baseline="0">
                <a:latin typeface="Cera Pro" pitchFamily="2"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6E07BE9-396D-40C5-AA00-0136BA008E7C}"/>
              </a:ext>
            </a:extLst>
          </p:cNvPr>
          <p:cNvSpPr>
            <a:spLocks noGrp="1"/>
          </p:cNvSpPr>
          <p:nvPr>
            <p:ph idx="1" hasCustomPrompt="1"/>
          </p:nvPr>
        </p:nvSpPr>
        <p:spPr>
          <a:xfrm>
            <a:off x="838200" y="1634049"/>
            <a:ext cx="10515600" cy="872751"/>
          </a:xfrm>
        </p:spPr>
        <p:txBody>
          <a:bodyPr>
            <a:normAutofit/>
          </a:bodyPr>
          <a:lstStyle>
            <a:lvl1pPr marL="0" indent="0">
              <a:lnSpc>
                <a:spcPct val="100000"/>
              </a:lnSpc>
              <a:buNone/>
              <a:defRPr sz="1600" baseline="0">
                <a:solidFill>
                  <a:schemeClr val="accent6"/>
                </a:solidFill>
                <a:latin typeface="CeraGR-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This is introductory paragraph text</a:t>
            </a:r>
          </a:p>
        </p:txBody>
      </p:sp>
      <p:sp>
        <p:nvSpPr>
          <p:cNvPr id="4" name="Content Placeholder 2">
            <a:extLst>
              <a:ext uri="{FF2B5EF4-FFF2-40B4-BE49-F238E27FC236}">
                <a16:creationId xmlns:a16="http://schemas.microsoft.com/office/drawing/2014/main" id="{77ADAD77-BA58-C227-B939-9A575CC18A64}"/>
              </a:ext>
            </a:extLst>
          </p:cNvPr>
          <p:cNvSpPr>
            <a:spLocks noGrp="1"/>
          </p:cNvSpPr>
          <p:nvPr>
            <p:ph idx="10" hasCustomPrompt="1"/>
          </p:nvPr>
        </p:nvSpPr>
        <p:spPr>
          <a:xfrm>
            <a:off x="838200" y="2847602"/>
            <a:ext cx="5095461" cy="3060139"/>
          </a:xfrm>
        </p:spPr>
        <p:txBody>
          <a:bodyPr>
            <a:normAutofit/>
          </a:bodyPr>
          <a:lstStyle>
            <a:lvl1pPr marL="0" indent="0">
              <a:lnSpc>
                <a:spcPct val="100000"/>
              </a:lnSpc>
              <a:buNone/>
              <a:defRPr sz="1200" baseline="0">
                <a:solidFill>
                  <a:schemeClr val="tx2"/>
                </a:solidFill>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This is body text in column 1 at point 12 when there is less text to go on the page make the font bigger </a:t>
            </a:r>
          </a:p>
        </p:txBody>
      </p:sp>
      <p:sp>
        <p:nvSpPr>
          <p:cNvPr id="5" name="Content Placeholder 2">
            <a:extLst>
              <a:ext uri="{FF2B5EF4-FFF2-40B4-BE49-F238E27FC236}">
                <a16:creationId xmlns:a16="http://schemas.microsoft.com/office/drawing/2014/main" id="{7BA0877C-40E2-BA74-3CB0-06A3B37ADB30}"/>
              </a:ext>
            </a:extLst>
          </p:cNvPr>
          <p:cNvSpPr>
            <a:spLocks noGrp="1"/>
          </p:cNvSpPr>
          <p:nvPr>
            <p:ph idx="11" hasCustomPrompt="1"/>
          </p:nvPr>
        </p:nvSpPr>
        <p:spPr>
          <a:xfrm>
            <a:off x="6258338" y="2835463"/>
            <a:ext cx="5095461" cy="3060139"/>
          </a:xfrm>
        </p:spPr>
        <p:txBody>
          <a:bodyPr>
            <a:normAutofit/>
          </a:bodyPr>
          <a:lstStyle>
            <a:lvl1pPr marL="0" indent="0">
              <a:lnSpc>
                <a:spcPct val="100000"/>
              </a:lnSpc>
              <a:buNone/>
              <a:defRPr sz="1200" baseline="0">
                <a:solidFill>
                  <a:schemeClr val="tx2"/>
                </a:solidFill>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This is body text in column 2 at point 12 when there is less text to go on the page make the font bigger </a:t>
            </a:r>
          </a:p>
        </p:txBody>
      </p:sp>
    </p:spTree>
    <p:extLst>
      <p:ext uri="{BB962C8B-B14F-4D97-AF65-F5344CB8AC3E}">
        <p14:creationId xmlns:p14="http://schemas.microsoft.com/office/powerpoint/2010/main" val="887511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2F99-4D2E-4CE8-B371-9E77A535DAA5}"/>
              </a:ext>
            </a:extLst>
          </p:cNvPr>
          <p:cNvSpPr>
            <a:spLocks noGrp="1"/>
          </p:cNvSpPr>
          <p:nvPr>
            <p:ph type="title" hasCustomPrompt="1"/>
          </p:nvPr>
        </p:nvSpPr>
        <p:spPr/>
        <p:txBody>
          <a:bodyPr/>
          <a:lstStyle>
            <a:lvl1pPr>
              <a:defRPr baseline="0">
                <a:latin typeface="Cera Pro" pitchFamily="2" charset="0"/>
              </a:defRPr>
            </a:lvl1pPr>
          </a:lstStyle>
          <a:p>
            <a:r>
              <a:rPr lang="en-US"/>
              <a:t>Brand attributes</a:t>
            </a:r>
            <a:endParaRPr lang="en-GB"/>
          </a:p>
        </p:txBody>
      </p:sp>
      <p:sp>
        <p:nvSpPr>
          <p:cNvPr id="3" name="Content Placeholder 2">
            <a:extLst>
              <a:ext uri="{FF2B5EF4-FFF2-40B4-BE49-F238E27FC236}">
                <a16:creationId xmlns:a16="http://schemas.microsoft.com/office/drawing/2014/main" id="{86E07BE9-396D-40C5-AA00-0136BA008E7C}"/>
              </a:ext>
            </a:extLst>
          </p:cNvPr>
          <p:cNvSpPr>
            <a:spLocks noGrp="1"/>
          </p:cNvSpPr>
          <p:nvPr>
            <p:ph idx="1" hasCustomPrompt="1"/>
          </p:nvPr>
        </p:nvSpPr>
        <p:spPr>
          <a:xfrm>
            <a:off x="838200" y="1532152"/>
            <a:ext cx="10515600" cy="872751"/>
          </a:xfrm>
        </p:spPr>
        <p:txBody>
          <a:bodyPr>
            <a:normAutofit/>
          </a:bodyPr>
          <a:lstStyle>
            <a:lvl1pPr marL="0" indent="0">
              <a:lnSpc>
                <a:spcPct val="100000"/>
              </a:lnSpc>
              <a:buNone/>
              <a:defRPr sz="1600" baseline="0">
                <a:solidFill>
                  <a:schemeClr val="accent6"/>
                </a:solidFill>
                <a:latin typeface="CeraGR-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lvl="0"/>
            <a:r>
              <a:rPr lang="en-US"/>
              <a:t>Our brand attributes are drawn from our “CIVIL” values. They have the distinctive qualities and characteristics that define what we want all stakeholders to ascribe to our brand. These attributes are expected to position the brand during every interaction with our diverse stakeholders.</a:t>
            </a:r>
          </a:p>
        </p:txBody>
      </p:sp>
      <p:sp>
        <p:nvSpPr>
          <p:cNvPr id="4" name="Content Placeholder 2">
            <a:extLst>
              <a:ext uri="{FF2B5EF4-FFF2-40B4-BE49-F238E27FC236}">
                <a16:creationId xmlns:a16="http://schemas.microsoft.com/office/drawing/2014/main" id="{77ADAD77-BA58-C227-B939-9A575CC18A64}"/>
              </a:ext>
            </a:extLst>
          </p:cNvPr>
          <p:cNvSpPr>
            <a:spLocks noGrp="1"/>
          </p:cNvSpPr>
          <p:nvPr>
            <p:ph idx="10" hasCustomPrompt="1"/>
          </p:nvPr>
        </p:nvSpPr>
        <p:spPr>
          <a:xfrm>
            <a:off x="1759974" y="2619531"/>
            <a:ext cx="4173687" cy="993399"/>
          </a:xfrm>
        </p:spPr>
        <p:txBody>
          <a:bodyPr>
            <a:normAutofit/>
          </a:bodyPr>
          <a:lstStyle>
            <a:lvl1pPr marL="0" indent="0">
              <a:lnSpc>
                <a:spcPct val="100000"/>
              </a:lnSpc>
              <a:buNone/>
              <a:defRPr sz="1100" baseline="0">
                <a:solidFill>
                  <a:schemeClr val="tx2"/>
                </a:solidFill>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r>
              <a:rPr lang="en-GB" b="1">
                <a:solidFill>
                  <a:srgbClr val="3A3B3C"/>
                </a:solidFill>
                <a:effectLst/>
                <a:latin typeface="Cera Pro" pitchFamily="2" charset="0"/>
              </a:rPr>
              <a:t>Collaborative –</a:t>
            </a:r>
            <a:r>
              <a:rPr lang="en-GB">
                <a:solidFill>
                  <a:srgbClr val="3A3B3C"/>
                </a:solidFill>
                <a:effectLst/>
                <a:latin typeface="CeraGR-Light" pitchFamily="2" charset="0"/>
              </a:rPr>
              <a:t> We prioritise engagement and teamwork. We collaborate with stakeholders across the region to achieve shared goals and foster inclusive decision-making processes. We believe that as a region we are more powerful when we speak with one voice. </a:t>
            </a:r>
          </a:p>
        </p:txBody>
      </p:sp>
      <p:pic>
        <p:nvPicPr>
          <p:cNvPr id="7" name="Picture 6" descr="A white handshake in a circle&#10;&#10;Description automatically generated">
            <a:extLst>
              <a:ext uri="{FF2B5EF4-FFF2-40B4-BE49-F238E27FC236}">
                <a16:creationId xmlns:a16="http://schemas.microsoft.com/office/drawing/2014/main" id="{4ADD55EE-2F76-DF2B-5389-28404F4C20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199" y="2619531"/>
            <a:ext cx="921775" cy="921775"/>
          </a:xfrm>
          <a:prstGeom prst="rect">
            <a:avLst/>
          </a:prstGeom>
        </p:spPr>
      </p:pic>
      <p:sp>
        <p:nvSpPr>
          <p:cNvPr id="8" name="Content Placeholder 2">
            <a:extLst>
              <a:ext uri="{FF2B5EF4-FFF2-40B4-BE49-F238E27FC236}">
                <a16:creationId xmlns:a16="http://schemas.microsoft.com/office/drawing/2014/main" id="{02350AF4-6EAA-F081-CC4F-A6FA628CF3FF}"/>
              </a:ext>
            </a:extLst>
          </p:cNvPr>
          <p:cNvSpPr>
            <a:spLocks noGrp="1"/>
          </p:cNvSpPr>
          <p:nvPr>
            <p:ph idx="12" hasCustomPrompt="1"/>
          </p:nvPr>
        </p:nvSpPr>
        <p:spPr>
          <a:xfrm>
            <a:off x="1759974" y="3776445"/>
            <a:ext cx="4173687" cy="993399"/>
          </a:xfr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100" baseline="0">
                <a:solidFill>
                  <a:schemeClr val="tx2"/>
                </a:solidFill>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r>
              <a:rPr lang="en-GB" b="1">
                <a:solidFill>
                  <a:srgbClr val="3A3B3C"/>
                </a:solidFill>
                <a:effectLst/>
                <a:latin typeface="Cera Pro" pitchFamily="2" charset="0"/>
              </a:rPr>
              <a:t>Trustworthy –</a:t>
            </a:r>
            <a:r>
              <a:rPr lang="en-GB">
                <a:solidFill>
                  <a:srgbClr val="3A3B3C"/>
                </a:solidFill>
                <a:effectLst/>
                <a:latin typeface="CeraPro-Light" pitchFamily="2" charset="0"/>
              </a:rPr>
              <a:t> </a:t>
            </a:r>
            <a:r>
              <a:rPr lang="en-GB">
                <a:solidFill>
                  <a:srgbClr val="3A3B3C"/>
                </a:solidFill>
                <a:effectLst/>
                <a:latin typeface="CeraGR-Light" pitchFamily="2" charset="0"/>
              </a:rPr>
              <a:t>We are committed to transparency and integrity. Stakeholders can rely on us to uphold high ethical standards, deliver on promises, and safeguard the interests of the community.</a:t>
            </a:r>
          </a:p>
        </p:txBody>
      </p:sp>
      <p:pic>
        <p:nvPicPr>
          <p:cNvPr id="9" name="Picture 8">
            <a:extLst>
              <a:ext uri="{FF2B5EF4-FFF2-40B4-BE49-F238E27FC236}">
                <a16:creationId xmlns:a16="http://schemas.microsoft.com/office/drawing/2014/main" id="{2E8C8EC6-7DE7-DDF8-EA0B-B22172410FD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38199" y="3776445"/>
            <a:ext cx="921775" cy="921775"/>
          </a:xfrm>
          <a:prstGeom prst="rect">
            <a:avLst/>
          </a:prstGeom>
        </p:spPr>
      </p:pic>
      <p:pic>
        <p:nvPicPr>
          <p:cNvPr id="11" name="Picture 10">
            <a:extLst>
              <a:ext uri="{FF2B5EF4-FFF2-40B4-BE49-F238E27FC236}">
                <a16:creationId xmlns:a16="http://schemas.microsoft.com/office/drawing/2014/main" id="{6DE7E86D-A552-9FFD-D693-6501D4481DD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38199" y="4933359"/>
            <a:ext cx="921775" cy="921775"/>
          </a:xfrm>
          <a:prstGeom prst="rect">
            <a:avLst/>
          </a:prstGeom>
        </p:spPr>
      </p:pic>
      <p:sp>
        <p:nvSpPr>
          <p:cNvPr id="12" name="Content Placeholder 2">
            <a:extLst>
              <a:ext uri="{FF2B5EF4-FFF2-40B4-BE49-F238E27FC236}">
                <a16:creationId xmlns:a16="http://schemas.microsoft.com/office/drawing/2014/main" id="{E86612AC-730F-9F22-3586-7031C57AC7F0}"/>
              </a:ext>
            </a:extLst>
          </p:cNvPr>
          <p:cNvSpPr>
            <a:spLocks noGrp="1"/>
          </p:cNvSpPr>
          <p:nvPr>
            <p:ph idx="13" hasCustomPrompt="1"/>
          </p:nvPr>
        </p:nvSpPr>
        <p:spPr>
          <a:xfrm>
            <a:off x="1759973" y="4933359"/>
            <a:ext cx="4173687" cy="993399"/>
          </a:xfr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100" baseline="0">
                <a:solidFill>
                  <a:schemeClr val="tx2"/>
                </a:solidFill>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r>
              <a:rPr lang="en-GB" b="1">
                <a:solidFill>
                  <a:srgbClr val="3A3B3C"/>
                </a:solidFill>
                <a:effectLst/>
                <a:latin typeface="Cera Pro" pitchFamily="2" charset="0"/>
              </a:rPr>
              <a:t>Innovative – </a:t>
            </a:r>
            <a:r>
              <a:rPr lang="en-GB">
                <a:solidFill>
                  <a:srgbClr val="3A3B3C"/>
                </a:solidFill>
                <a:effectLst/>
                <a:latin typeface="CeraGR-Light" pitchFamily="2" charset="0"/>
              </a:rPr>
              <a:t>We are at the forefront of change, leveraging forward-thinking strategies and cutting edge technology to pioneer new initiatives that propel the Cambridgeshire and Peterborough region towards greater prosperity and sustainability.</a:t>
            </a:r>
          </a:p>
        </p:txBody>
      </p:sp>
      <p:sp>
        <p:nvSpPr>
          <p:cNvPr id="13" name="Content Placeholder 2">
            <a:extLst>
              <a:ext uri="{FF2B5EF4-FFF2-40B4-BE49-F238E27FC236}">
                <a16:creationId xmlns:a16="http://schemas.microsoft.com/office/drawing/2014/main" id="{1E6077D0-1CB1-786E-A498-A560E67E4767}"/>
              </a:ext>
            </a:extLst>
          </p:cNvPr>
          <p:cNvSpPr>
            <a:spLocks noGrp="1"/>
          </p:cNvSpPr>
          <p:nvPr>
            <p:ph idx="14" hasCustomPrompt="1"/>
          </p:nvPr>
        </p:nvSpPr>
        <p:spPr>
          <a:xfrm>
            <a:off x="7187380" y="2619531"/>
            <a:ext cx="4173687" cy="993399"/>
          </a:xfrm>
        </p:spPr>
        <p:txBody>
          <a:bodyPr>
            <a:normAutofit/>
          </a:bodyPr>
          <a:lstStyle>
            <a:lvl1pPr marL="0" indent="0">
              <a:lnSpc>
                <a:spcPct val="100000"/>
              </a:lnSpc>
              <a:buNone/>
              <a:defRPr sz="1100" baseline="0">
                <a:solidFill>
                  <a:schemeClr val="tx2"/>
                </a:solidFill>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r>
              <a:rPr lang="en-GB" b="1">
                <a:solidFill>
                  <a:srgbClr val="3A3B3C"/>
                </a:solidFill>
                <a:effectLst/>
                <a:latin typeface="Cera Pro" pitchFamily="2" charset="0"/>
              </a:rPr>
              <a:t>Ambitious – </a:t>
            </a:r>
            <a:r>
              <a:rPr lang="en-GB">
                <a:solidFill>
                  <a:srgbClr val="3A3B3C"/>
                </a:solidFill>
                <a:effectLst/>
                <a:latin typeface="CeraGR-Light" pitchFamily="2" charset="0"/>
              </a:rPr>
              <a:t>Fuelled by a bold vision for the future, we embrace challenges as opportunities for growth, setting ambitious goals and pursuing innovative approaches to drive progress, foster economic development, and enhance the quality of life for all residents within our region.</a:t>
            </a:r>
          </a:p>
        </p:txBody>
      </p:sp>
      <p:pic>
        <p:nvPicPr>
          <p:cNvPr id="14" name="Picture 13">
            <a:extLst>
              <a:ext uri="{FF2B5EF4-FFF2-40B4-BE49-F238E27FC236}">
                <a16:creationId xmlns:a16="http://schemas.microsoft.com/office/drawing/2014/main" id="{DA342903-91FB-469F-CE34-8F81FD4F4B18}"/>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265605" y="2619531"/>
            <a:ext cx="921775" cy="921775"/>
          </a:xfrm>
          <a:prstGeom prst="rect">
            <a:avLst/>
          </a:prstGeom>
        </p:spPr>
      </p:pic>
      <p:sp>
        <p:nvSpPr>
          <p:cNvPr id="15" name="Content Placeholder 2">
            <a:extLst>
              <a:ext uri="{FF2B5EF4-FFF2-40B4-BE49-F238E27FC236}">
                <a16:creationId xmlns:a16="http://schemas.microsoft.com/office/drawing/2014/main" id="{5CC562FB-9D70-8008-9659-1670CC15ADF2}"/>
              </a:ext>
            </a:extLst>
          </p:cNvPr>
          <p:cNvSpPr>
            <a:spLocks noGrp="1"/>
          </p:cNvSpPr>
          <p:nvPr>
            <p:ph idx="15" hasCustomPrompt="1"/>
          </p:nvPr>
        </p:nvSpPr>
        <p:spPr>
          <a:xfrm>
            <a:off x="7187380" y="3776445"/>
            <a:ext cx="4173687" cy="993399"/>
          </a:xfr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100" baseline="0">
                <a:solidFill>
                  <a:schemeClr val="tx2"/>
                </a:solidFill>
                <a:latin typeface="☞CERA GR LIGHT" pitchFamily="2" charset="0"/>
              </a:defRPr>
            </a:lvl1pPr>
            <a:lvl2pPr marL="457200" indent="0">
              <a:buNone/>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r>
              <a:rPr lang="en-GB" b="1">
                <a:solidFill>
                  <a:srgbClr val="3A3B3C"/>
                </a:solidFill>
                <a:effectLst/>
                <a:latin typeface="Cera Pro" pitchFamily="2" charset="0"/>
              </a:rPr>
              <a:t>Effective –</a:t>
            </a:r>
            <a:r>
              <a:rPr lang="en-GB">
                <a:solidFill>
                  <a:srgbClr val="3A3B3C"/>
                </a:solidFill>
                <a:effectLst/>
                <a:latin typeface="CeraGR-Light" pitchFamily="2" charset="0"/>
              </a:rPr>
              <a:t> We are dedicated to achieving tangible results and making a meaningful impact. We utilise strategic planning, efficient resource allocation, and evidence-based practices to consistently deliver solutions that address the needs and priorities of our residents.</a:t>
            </a:r>
          </a:p>
        </p:txBody>
      </p:sp>
      <p:pic>
        <p:nvPicPr>
          <p:cNvPr id="16" name="Picture 15">
            <a:extLst>
              <a:ext uri="{FF2B5EF4-FFF2-40B4-BE49-F238E27FC236}">
                <a16:creationId xmlns:a16="http://schemas.microsoft.com/office/drawing/2014/main" id="{CEB7F2CB-B98C-5402-1067-2BFB18110F22}"/>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265605" y="3776445"/>
            <a:ext cx="921775" cy="921775"/>
          </a:xfrm>
          <a:prstGeom prst="rect">
            <a:avLst/>
          </a:prstGeom>
        </p:spPr>
      </p:pic>
    </p:spTree>
    <p:extLst>
      <p:ext uri="{BB962C8B-B14F-4D97-AF65-F5344CB8AC3E}">
        <p14:creationId xmlns:p14="http://schemas.microsoft.com/office/powerpoint/2010/main" val="18198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3A1858-25AA-2683-BADB-971315F1CAE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Title 1">
            <a:extLst>
              <a:ext uri="{FF2B5EF4-FFF2-40B4-BE49-F238E27FC236}">
                <a16:creationId xmlns:a16="http://schemas.microsoft.com/office/drawing/2014/main" id="{CD452F99-4D2E-4CE8-B371-9E77A535DAA5}"/>
              </a:ext>
            </a:extLst>
          </p:cNvPr>
          <p:cNvSpPr>
            <a:spLocks noGrp="1"/>
          </p:cNvSpPr>
          <p:nvPr>
            <p:ph type="title"/>
          </p:nvPr>
        </p:nvSpPr>
        <p:spPr/>
        <p:txBody>
          <a:bodyPr/>
          <a:lstStyle>
            <a:lvl1pPr>
              <a:defRPr baseline="0">
                <a:latin typeface="Cera Pro" pitchFamily="2"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6E07BE9-396D-40C5-AA00-0136BA008E7C}"/>
              </a:ext>
            </a:extLst>
          </p:cNvPr>
          <p:cNvSpPr>
            <a:spLocks noGrp="1"/>
          </p:cNvSpPr>
          <p:nvPr>
            <p:ph idx="1"/>
          </p:nvPr>
        </p:nvSpPr>
        <p:spPr/>
        <p:txBody>
          <a:bodyPr/>
          <a:lstStyle>
            <a:lvl1pPr>
              <a:defRPr baseline="0">
                <a:latin typeface="CeraGR-Light" pitchFamily="2" charset="0"/>
              </a:defRPr>
            </a:lvl1pPr>
            <a:lvl2pPr>
              <a:defRPr baseline="0">
                <a:latin typeface="CeraGR-Light" pitchFamily="2" charset="0"/>
              </a:defRPr>
            </a:lvl2pPr>
            <a:lvl3pPr>
              <a:defRPr baseline="0">
                <a:latin typeface="CeraGR-Light" pitchFamily="2" charset="0"/>
              </a:defRPr>
            </a:lvl3pPr>
            <a:lvl4pPr>
              <a:defRPr baseline="0">
                <a:latin typeface="CeraGR-Light" pitchFamily="2" charset="0"/>
              </a:defRPr>
            </a:lvl4pPr>
            <a:lvl5pPr>
              <a:defRPr baseline="0">
                <a:latin typeface="CeraGR-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57170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FBFA37E0-D487-C518-2335-BA5CA261BD09}"/>
              </a:ext>
            </a:extLst>
          </p:cNvPr>
          <p:cNvSpPr>
            <a:spLocks noGrp="1"/>
          </p:cNvSpPr>
          <p:nvPr>
            <p:ph idx="1" hasCustomPrompt="1"/>
          </p:nvPr>
        </p:nvSpPr>
        <p:spPr>
          <a:xfrm>
            <a:off x="838201" y="1625553"/>
            <a:ext cx="4370408" cy="2063469"/>
          </a:xfrm>
        </p:spPr>
        <p:txBody>
          <a:bodyPr>
            <a:normAutofit/>
          </a:bodyPr>
          <a:lstStyle>
            <a:lvl1pPr marL="0" indent="0">
              <a:buNone/>
              <a:defRPr sz="1600" baseline="0">
                <a:solidFill>
                  <a:schemeClr val="bg1"/>
                </a:solidFill>
                <a:latin typeface="Cera Pro" pitchFamily="2" charset="0"/>
              </a:defRPr>
            </a:lvl1pPr>
            <a:lvl2pPr>
              <a:defRPr baseline="0">
                <a:latin typeface="Cera Pro" pitchFamily="2" charset="0"/>
              </a:defRPr>
            </a:lvl2pPr>
            <a:lvl3pPr>
              <a:defRPr baseline="0">
                <a:latin typeface="Cera Pro" pitchFamily="2" charset="0"/>
              </a:defRPr>
            </a:lvl3pPr>
            <a:lvl4pPr>
              <a:defRPr baseline="0">
                <a:latin typeface="Cera Pro" pitchFamily="2" charset="0"/>
              </a:defRPr>
            </a:lvl4pPr>
            <a:lvl5pPr>
              <a:defRPr baseline="0">
                <a:latin typeface="Cera Pro" pitchFamily="2"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effectLst/>
                <a:latin typeface="CeraGR-Light" pitchFamily="2" charset="0"/>
              </a:rPr>
              <a:t>A prosperous and sustainable Cambridgeshire and Peterborough. </a:t>
            </a:r>
            <a:r>
              <a:rPr lang="en-GB">
                <a:solidFill>
                  <a:srgbClr val="3A3B3C"/>
                </a:solidFill>
                <a:effectLst/>
                <a:latin typeface="CeraGR-Light" pitchFamily="2" charset="0"/>
              </a:rPr>
              <a:t>Driven by our values and using our collective voice and strengths, we seek inclusive good growth for an equitable, resilient, healthier, and connected region.</a:t>
            </a:r>
          </a:p>
        </p:txBody>
      </p:sp>
      <p:sp>
        <p:nvSpPr>
          <p:cNvPr id="4" name="Title 1">
            <a:extLst>
              <a:ext uri="{FF2B5EF4-FFF2-40B4-BE49-F238E27FC236}">
                <a16:creationId xmlns:a16="http://schemas.microsoft.com/office/drawing/2014/main" id="{72F84B81-163E-F837-A613-3028FC911DB9}"/>
              </a:ext>
            </a:extLst>
          </p:cNvPr>
          <p:cNvSpPr>
            <a:spLocks noGrp="1"/>
          </p:cNvSpPr>
          <p:nvPr>
            <p:ph type="title"/>
          </p:nvPr>
        </p:nvSpPr>
        <p:spPr>
          <a:xfrm>
            <a:off x="838200" y="365126"/>
            <a:ext cx="10515600" cy="952398"/>
          </a:xfrm>
        </p:spPr>
        <p:txBody>
          <a:bodyPr/>
          <a:lstStyle>
            <a:lvl1pPr>
              <a:defRPr baseline="0">
                <a:latin typeface="Cera Pro" pitchFamily="2" charset="0"/>
              </a:defRPr>
            </a:lvl1pPr>
          </a:lstStyle>
          <a:p>
            <a:r>
              <a:rPr lang="en-US"/>
              <a:t>Click to edit Master title style</a:t>
            </a:r>
            <a:endParaRPr lang="en-GB"/>
          </a:p>
        </p:txBody>
      </p:sp>
    </p:spTree>
    <p:extLst>
      <p:ext uri="{BB962C8B-B14F-4D97-AF65-F5344CB8AC3E}">
        <p14:creationId xmlns:p14="http://schemas.microsoft.com/office/powerpoint/2010/main" val="2540644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F42863-1E31-1C89-BF94-3F6B8258B96B}"/>
              </a:ext>
            </a:extLst>
          </p:cNvPr>
          <p:cNvSpPr/>
          <p:nvPr userDrawn="1"/>
        </p:nvSpPr>
        <p:spPr>
          <a:xfrm>
            <a:off x="0" y="0"/>
            <a:ext cx="2544417" cy="6858000"/>
          </a:xfrm>
          <a:prstGeom prst="rect">
            <a:avLst/>
          </a:prstGeom>
          <a:solidFill>
            <a:srgbClr val="FCF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BBE770-D127-43C9-9AC6-125C366B1216}"/>
              </a:ext>
            </a:extLst>
          </p:cNvPr>
          <p:cNvSpPr>
            <a:spLocks noGrp="1"/>
          </p:cNvSpPr>
          <p:nvPr>
            <p:ph type="title"/>
          </p:nvPr>
        </p:nvSpPr>
        <p:spPr>
          <a:xfrm>
            <a:off x="2782956" y="365125"/>
            <a:ext cx="8570843"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45C9803-D463-45FF-B0B3-B855DB343329}"/>
              </a:ext>
            </a:extLst>
          </p:cNvPr>
          <p:cNvSpPr>
            <a:spLocks noGrp="1"/>
          </p:cNvSpPr>
          <p:nvPr>
            <p:ph sz="half" idx="1"/>
          </p:nvPr>
        </p:nvSpPr>
        <p:spPr>
          <a:xfrm>
            <a:off x="2782956" y="1825625"/>
            <a:ext cx="4214192" cy="4351338"/>
          </a:xfrm>
        </p:spPr>
        <p:txBody>
          <a:bodyPr/>
          <a:lstStyle>
            <a:lvl1pPr>
              <a:defRPr baseline="0">
                <a:latin typeface="CeraGR-Light" pitchFamily="2" charset="0"/>
              </a:defRPr>
            </a:lvl1pPr>
            <a:lvl2pPr>
              <a:defRPr baseline="0">
                <a:latin typeface="CeraGR-Light" pitchFamily="2" charset="0"/>
              </a:defRPr>
            </a:lvl2pPr>
            <a:lvl3pPr>
              <a:defRPr baseline="0">
                <a:latin typeface="CeraGR-Light" pitchFamily="2" charset="0"/>
              </a:defRPr>
            </a:lvl3pPr>
            <a:lvl4pPr>
              <a:defRPr baseline="0">
                <a:latin typeface="CeraGR-Light" pitchFamily="2" charset="0"/>
              </a:defRPr>
            </a:lvl4pPr>
            <a:lvl5pPr>
              <a:defRPr baseline="0">
                <a:latin typeface="CeraGR-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4639908-C283-43EF-BE3B-8BB72F2A1C32}"/>
              </a:ext>
            </a:extLst>
          </p:cNvPr>
          <p:cNvSpPr>
            <a:spLocks noGrp="1"/>
          </p:cNvSpPr>
          <p:nvPr>
            <p:ph sz="half" idx="2"/>
          </p:nvPr>
        </p:nvSpPr>
        <p:spPr>
          <a:xfrm>
            <a:off x="7235688" y="1825625"/>
            <a:ext cx="4118112" cy="4351338"/>
          </a:xfrm>
        </p:spPr>
        <p:txBody>
          <a:bodyPr/>
          <a:lstStyle>
            <a:lvl1pPr>
              <a:defRPr baseline="0">
                <a:latin typeface="CeraGR-Light" pitchFamily="2" charset="0"/>
              </a:defRPr>
            </a:lvl1pPr>
            <a:lvl2pPr>
              <a:defRPr baseline="0">
                <a:latin typeface="CeraGR-Light" pitchFamily="2" charset="0"/>
              </a:defRPr>
            </a:lvl2pPr>
            <a:lvl3pPr>
              <a:defRPr baseline="0">
                <a:latin typeface="CeraGR-Light" pitchFamily="2" charset="0"/>
              </a:defRPr>
            </a:lvl3pPr>
            <a:lvl4pPr>
              <a:defRPr baseline="0">
                <a:latin typeface="CeraGR-Light" pitchFamily="2" charset="0"/>
              </a:defRPr>
            </a:lvl4pPr>
            <a:lvl5pPr>
              <a:defRPr baseline="0">
                <a:latin typeface="CeraGR-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
            <a:extLst>
              <a:ext uri="{FF2B5EF4-FFF2-40B4-BE49-F238E27FC236}">
                <a16:creationId xmlns:a16="http://schemas.microsoft.com/office/drawing/2014/main" id="{32FE5CB0-2F42-ADD3-0893-A9F409BC0ED8}"/>
              </a:ext>
            </a:extLst>
          </p:cNvPr>
          <p:cNvSpPr txBox="1">
            <a:spLocks/>
          </p:cNvSpPr>
          <p:nvPr userDrawn="1"/>
        </p:nvSpPr>
        <p:spPr>
          <a:xfrm>
            <a:off x="221975" y="230188"/>
            <a:ext cx="199445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200" b="1" i="0" kern="1200" cap="all" baseline="0">
                <a:solidFill>
                  <a:srgbClr val="0D1F57"/>
                </a:solidFill>
                <a:latin typeface="Cera Pro" pitchFamily="2" charset="0"/>
                <a:ea typeface="+mj-ea"/>
                <a:cs typeface="+mj-cs"/>
              </a:defRPr>
            </a:lvl1pPr>
          </a:lstStyle>
          <a:p>
            <a:r>
              <a:rPr lang="en-US" sz="1600" baseline="0"/>
              <a:t>Side information</a:t>
            </a:r>
            <a:endParaRPr lang="en-GB" sz="1600" baseline="0"/>
          </a:p>
        </p:txBody>
      </p:sp>
      <p:sp>
        <p:nvSpPr>
          <p:cNvPr id="8" name="Content Placeholder 2">
            <a:extLst>
              <a:ext uri="{FF2B5EF4-FFF2-40B4-BE49-F238E27FC236}">
                <a16:creationId xmlns:a16="http://schemas.microsoft.com/office/drawing/2014/main" id="{029979E1-4D78-DE1D-3BBE-F6FB64113813}"/>
              </a:ext>
            </a:extLst>
          </p:cNvPr>
          <p:cNvSpPr>
            <a:spLocks noGrp="1"/>
          </p:cNvSpPr>
          <p:nvPr>
            <p:ph sz="half" idx="10" hasCustomPrompt="1"/>
          </p:nvPr>
        </p:nvSpPr>
        <p:spPr>
          <a:xfrm>
            <a:off x="231913" y="1825625"/>
            <a:ext cx="2133600" cy="4351338"/>
          </a:xfrm>
        </p:spPr>
        <p:txBody>
          <a:bodyPr>
            <a:normAutofit/>
          </a:bodyPr>
          <a:lstStyle>
            <a:lvl1pPr marL="0" indent="0">
              <a:buNone/>
              <a:defRPr sz="1100" baseline="0">
                <a:solidFill>
                  <a:schemeClr val="tx2"/>
                </a:solidFill>
                <a:latin typeface="Cera Pro" pitchFamily="2" charset="0"/>
              </a:defRPr>
            </a:lvl1pPr>
            <a:lvl2pPr>
              <a:defRPr sz="1200" baseline="0">
                <a:solidFill>
                  <a:schemeClr val="tx2"/>
                </a:solidFill>
                <a:latin typeface="Cera Pro" pitchFamily="2" charset="0"/>
              </a:defRPr>
            </a:lvl2pPr>
            <a:lvl3pPr>
              <a:defRPr sz="1200" baseline="0">
                <a:solidFill>
                  <a:schemeClr val="tx2"/>
                </a:solidFill>
                <a:latin typeface="Cera Pro" pitchFamily="2" charset="0"/>
              </a:defRPr>
            </a:lvl3pPr>
            <a:lvl4pPr>
              <a:defRPr sz="1200" baseline="0">
                <a:solidFill>
                  <a:schemeClr val="tx2"/>
                </a:solidFill>
                <a:latin typeface="Cera Pro" pitchFamily="2" charset="0"/>
              </a:defRPr>
            </a:lvl4pPr>
            <a:lvl5pPr>
              <a:defRPr sz="1200" baseline="0">
                <a:solidFill>
                  <a:schemeClr val="tx2"/>
                </a:solidFill>
                <a:latin typeface="Cera Pro" pitchFamily="2" charset="0"/>
              </a:defRPr>
            </a:lvl5pPr>
          </a:lstStyle>
          <a:p>
            <a:pPr lvl="0"/>
            <a:r>
              <a:rPr lang="en-US"/>
              <a:t>Body text information</a:t>
            </a:r>
          </a:p>
        </p:txBody>
      </p:sp>
      <p:sp>
        <p:nvSpPr>
          <p:cNvPr id="9" name="Rectangle 8">
            <a:extLst>
              <a:ext uri="{FF2B5EF4-FFF2-40B4-BE49-F238E27FC236}">
                <a16:creationId xmlns:a16="http://schemas.microsoft.com/office/drawing/2014/main" id="{88167F65-5E2E-44FA-C0F9-B717171A7382}"/>
              </a:ext>
            </a:extLst>
          </p:cNvPr>
          <p:cNvSpPr/>
          <p:nvPr userDrawn="1"/>
        </p:nvSpPr>
        <p:spPr>
          <a:xfrm>
            <a:off x="2544417" y="5781675"/>
            <a:ext cx="1217958" cy="9429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128926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51E174D-8914-4905-B005-E6BB5AB8E033}"/>
              </a:ext>
            </a:extLst>
          </p:cNvPr>
          <p:cNvSpPr>
            <a:spLocks noGrp="1"/>
          </p:cNvSpPr>
          <p:nvPr>
            <p:ph type="body" idx="1"/>
          </p:nvPr>
        </p:nvSpPr>
        <p:spPr>
          <a:xfrm>
            <a:off x="839788" y="1499343"/>
            <a:ext cx="5157787" cy="823912"/>
          </a:xfrm>
        </p:spPr>
        <p:txBody>
          <a:bodyPr anchor="b"/>
          <a:lstStyle>
            <a:lvl1pPr marL="0" indent="0">
              <a:buNone/>
              <a:defRPr sz="2400" b="1" baseline="0">
                <a:latin typeface="CeraGR-Light"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78C0B3-714F-4C8F-8F0F-21D901604710}"/>
              </a:ext>
            </a:extLst>
          </p:cNvPr>
          <p:cNvSpPr>
            <a:spLocks noGrp="1"/>
          </p:cNvSpPr>
          <p:nvPr>
            <p:ph sz="half" idx="2"/>
          </p:nvPr>
        </p:nvSpPr>
        <p:spPr>
          <a:xfrm>
            <a:off x="839788" y="2505075"/>
            <a:ext cx="5157787" cy="3684588"/>
          </a:xfrm>
        </p:spPr>
        <p:txBody>
          <a:bodyPr/>
          <a:lstStyle>
            <a:lvl1pPr>
              <a:defRPr baseline="0">
                <a:latin typeface="CeraGR-Light" pitchFamily="2" charset="0"/>
              </a:defRPr>
            </a:lvl1pPr>
            <a:lvl2pPr>
              <a:defRPr baseline="0">
                <a:latin typeface="CeraGR-Light" pitchFamily="2" charset="0"/>
              </a:defRPr>
            </a:lvl2pPr>
            <a:lvl3pPr>
              <a:defRPr baseline="0">
                <a:latin typeface="CeraGR-Light" pitchFamily="2" charset="0"/>
              </a:defRPr>
            </a:lvl3pPr>
            <a:lvl4pPr>
              <a:defRPr baseline="0">
                <a:latin typeface="CeraGR-Light" pitchFamily="2" charset="0"/>
              </a:defRPr>
            </a:lvl4pPr>
            <a:lvl5pPr>
              <a:defRPr baseline="0">
                <a:latin typeface="CeraGR-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823643C-3243-49CE-8D09-41061DF65DA2}"/>
              </a:ext>
            </a:extLst>
          </p:cNvPr>
          <p:cNvSpPr>
            <a:spLocks noGrp="1"/>
          </p:cNvSpPr>
          <p:nvPr>
            <p:ph type="body" sz="quarter" idx="3"/>
          </p:nvPr>
        </p:nvSpPr>
        <p:spPr>
          <a:xfrm>
            <a:off x="6172200" y="1499343"/>
            <a:ext cx="5183188" cy="823912"/>
          </a:xfrm>
        </p:spPr>
        <p:txBody>
          <a:bodyPr anchor="b"/>
          <a:lstStyle>
            <a:lvl1pPr marL="0" indent="0">
              <a:buNone/>
              <a:defRPr sz="2400" b="1" baseline="0">
                <a:latin typeface="CeraGR-Light"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B39A12-7637-4209-B864-B52A10B71E18}"/>
              </a:ext>
            </a:extLst>
          </p:cNvPr>
          <p:cNvSpPr>
            <a:spLocks noGrp="1"/>
          </p:cNvSpPr>
          <p:nvPr>
            <p:ph sz="quarter" idx="4"/>
          </p:nvPr>
        </p:nvSpPr>
        <p:spPr>
          <a:xfrm>
            <a:off x="6172200" y="2505075"/>
            <a:ext cx="5183188" cy="3684588"/>
          </a:xfrm>
        </p:spPr>
        <p:txBody>
          <a:bodyPr/>
          <a:lstStyle>
            <a:lvl1pPr>
              <a:defRPr baseline="0">
                <a:latin typeface="CeraGR-Light" pitchFamily="2" charset="0"/>
              </a:defRPr>
            </a:lvl1pPr>
            <a:lvl2pPr>
              <a:defRPr baseline="0">
                <a:latin typeface="CeraGR-Light" pitchFamily="2" charset="0"/>
              </a:defRPr>
            </a:lvl2pPr>
            <a:lvl3pPr>
              <a:defRPr baseline="0">
                <a:latin typeface="CeraGR-Light" pitchFamily="2" charset="0"/>
              </a:defRPr>
            </a:lvl3pPr>
            <a:lvl4pPr>
              <a:defRPr baseline="0">
                <a:latin typeface="CeraGR-Light" pitchFamily="2" charset="0"/>
              </a:defRPr>
            </a:lvl4pPr>
            <a:lvl5pPr>
              <a:defRPr baseline="0">
                <a:latin typeface="CeraGR-Ligh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itle 1">
            <a:extLst>
              <a:ext uri="{FF2B5EF4-FFF2-40B4-BE49-F238E27FC236}">
                <a16:creationId xmlns:a16="http://schemas.microsoft.com/office/drawing/2014/main" id="{8142AC27-F76E-79B5-A6ED-9C7290C95B33}"/>
              </a:ext>
            </a:extLst>
          </p:cNvPr>
          <p:cNvSpPr>
            <a:spLocks noGrp="1"/>
          </p:cNvSpPr>
          <p:nvPr>
            <p:ph type="title"/>
          </p:nvPr>
        </p:nvSpPr>
        <p:spPr>
          <a:xfrm>
            <a:off x="838200" y="365126"/>
            <a:ext cx="10515600" cy="952398"/>
          </a:xfrm>
        </p:spPr>
        <p:txBody>
          <a:bodyPr/>
          <a:lstStyle/>
          <a:p>
            <a:r>
              <a:rPr lang="en-US"/>
              <a:t>Click to edit Master title style</a:t>
            </a:r>
            <a:endParaRPr lang="en-GB"/>
          </a:p>
        </p:txBody>
      </p:sp>
    </p:spTree>
    <p:extLst>
      <p:ext uri="{BB962C8B-B14F-4D97-AF65-F5344CB8AC3E}">
        <p14:creationId xmlns:p14="http://schemas.microsoft.com/office/powerpoint/2010/main" val="23640815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7C165-08B9-4151-94C5-F57867C3234D}"/>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038182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11" name="Picture 10" descr="A windmill in a field&#10;&#10;Description automatically generated">
            <a:extLst>
              <a:ext uri="{FF2B5EF4-FFF2-40B4-BE49-F238E27FC236}">
                <a16:creationId xmlns:a16="http://schemas.microsoft.com/office/drawing/2014/main" id="{D1755477-37F5-8E31-D8A1-FEC6AC4A51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pic>
        <p:nvPicPr>
          <p:cNvPr id="14" name="Picture 13" descr="A black and white background&#10;&#10;Description automatically generated">
            <a:extLst>
              <a:ext uri="{FF2B5EF4-FFF2-40B4-BE49-F238E27FC236}">
                <a16:creationId xmlns:a16="http://schemas.microsoft.com/office/drawing/2014/main" id="{ECFEFC57-8146-11B8-55C5-8917C836CA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217400" cy="6872288"/>
          </a:xfrm>
          <a:prstGeom prst="rect">
            <a:avLst/>
          </a:prstGeom>
        </p:spPr>
      </p:pic>
      <p:pic>
        <p:nvPicPr>
          <p:cNvPr id="6" name="Picture 5" descr="A black and white background&#10;&#10;Description automatically generated">
            <a:extLst>
              <a:ext uri="{FF2B5EF4-FFF2-40B4-BE49-F238E27FC236}">
                <a16:creationId xmlns:a16="http://schemas.microsoft.com/office/drawing/2014/main" id="{1727A52E-81EC-F98F-5C5E-0745064A1C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400" y="0"/>
            <a:ext cx="12217400" cy="6872288"/>
          </a:xfrm>
          <a:prstGeom prst="rect">
            <a:avLst/>
          </a:prstGeom>
        </p:spPr>
      </p:pic>
      <p:sp>
        <p:nvSpPr>
          <p:cNvPr id="2" name="Title 1">
            <a:extLst>
              <a:ext uri="{FF2B5EF4-FFF2-40B4-BE49-F238E27FC236}">
                <a16:creationId xmlns:a16="http://schemas.microsoft.com/office/drawing/2014/main" id="{1C0586B1-00B6-4319-BE18-D43B48E4BE8B}"/>
              </a:ext>
            </a:extLst>
          </p:cNvPr>
          <p:cNvSpPr>
            <a:spLocks noGrp="1"/>
          </p:cNvSpPr>
          <p:nvPr>
            <p:ph type="title" hasCustomPrompt="1"/>
          </p:nvPr>
        </p:nvSpPr>
        <p:spPr>
          <a:xfrm>
            <a:off x="7421563" y="457200"/>
            <a:ext cx="3932237" cy="1600200"/>
          </a:xfrm>
        </p:spPr>
        <p:txBody>
          <a:bodyPr anchor="b"/>
          <a:lstStyle>
            <a:lvl1pPr fontAlgn="t">
              <a:defRPr sz="3200"/>
            </a:lvl1pPr>
          </a:lstStyle>
          <a:p>
            <a:r>
              <a:rPr lang="en-US"/>
              <a:t>Slide with image </a:t>
            </a:r>
            <a:br>
              <a:rPr lang="en-US"/>
            </a:br>
            <a:r>
              <a:rPr lang="en-US"/>
              <a:t>to the left</a:t>
            </a:r>
            <a:endParaRPr lang="en-GB"/>
          </a:p>
        </p:txBody>
      </p:sp>
      <p:sp>
        <p:nvSpPr>
          <p:cNvPr id="4" name="Text Placeholder 3">
            <a:extLst>
              <a:ext uri="{FF2B5EF4-FFF2-40B4-BE49-F238E27FC236}">
                <a16:creationId xmlns:a16="http://schemas.microsoft.com/office/drawing/2014/main" id="{824A7120-9428-44CD-A327-CA989C45C17D}"/>
              </a:ext>
            </a:extLst>
          </p:cNvPr>
          <p:cNvSpPr>
            <a:spLocks noGrp="1"/>
          </p:cNvSpPr>
          <p:nvPr>
            <p:ph type="body" sz="half" idx="2" hasCustomPrompt="1"/>
          </p:nvPr>
        </p:nvSpPr>
        <p:spPr>
          <a:xfrm>
            <a:off x="7421563" y="2202708"/>
            <a:ext cx="3932237" cy="3811588"/>
          </a:xfrm>
        </p:spPr>
        <p:txBody>
          <a:bodyPr/>
          <a:lstStyle>
            <a:lvl1pPr marL="0" indent="0">
              <a:buNone/>
              <a:defRPr sz="1600" baseline="0">
                <a:latin typeface="CeraGR-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There is a background image to replace. Leave the white circle image on top. </a:t>
            </a:r>
          </a:p>
        </p:txBody>
      </p:sp>
      <p:pic>
        <p:nvPicPr>
          <p:cNvPr id="3" name="Picture 2">
            <a:extLst>
              <a:ext uri="{FF2B5EF4-FFF2-40B4-BE49-F238E27FC236}">
                <a16:creationId xmlns:a16="http://schemas.microsoft.com/office/drawing/2014/main" id="{F56ED3D0-B23C-DD70-CDB9-3A214B5C163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80840" y="6201004"/>
            <a:ext cx="2059694" cy="516790"/>
          </a:xfrm>
          <a:prstGeom prst="rect">
            <a:avLst/>
          </a:prstGeom>
        </p:spPr>
      </p:pic>
    </p:spTree>
    <p:extLst>
      <p:ext uri="{BB962C8B-B14F-4D97-AF65-F5344CB8AC3E}">
        <p14:creationId xmlns:p14="http://schemas.microsoft.com/office/powerpoint/2010/main" val="3836325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1" name="Picture 10" descr="A black and white background&#10;&#10;Description automatically generated">
            <a:extLst>
              <a:ext uri="{FF2B5EF4-FFF2-40B4-BE49-F238E27FC236}">
                <a16:creationId xmlns:a16="http://schemas.microsoft.com/office/drawing/2014/main" id="{9384B900-BAEF-4185-4267-19A78C0E4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3961" y="-2458"/>
            <a:ext cx="12196370" cy="6860458"/>
          </a:xfrm>
          <a:prstGeom prst="rect">
            <a:avLst/>
          </a:prstGeom>
        </p:spPr>
      </p:pic>
      <p:pic>
        <p:nvPicPr>
          <p:cNvPr id="5" name="Picture 4" descr="A windmill in a field&#10;&#10;Description automatically generated">
            <a:extLst>
              <a:ext uri="{FF2B5EF4-FFF2-40B4-BE49-F238E27FC236}">
                <a16:creationId xmlns:a16="http://schemas.microsoft.com/office/drawing/2014/main" id="{B9756266-7905-2EBA-5179-2F693991EEA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96000" y="0"/>
            <a:ext cx="6096000" cy="6858000"/>
          </a:xfrm>
          <a:prstGeom prst="rect">
            <a:avLst/>
          </a:prstGeom>
        </p:spPr>
      </p:pic>
      <p:sp>
        <p:nvSpPr>
          <p:cNvPr id="2" name="Title 1">
            <a:extLst>
              <a:ext uri="{FF2B5EF4-FFF2-40B4-BE49-F238E27FC236}">
                <a16:creationId xmlns:a16="http://schemas.microsoft.com/office/drawing/2014/main" id="{F7E0C68C-B937-4E04-BDD5-38DD495980EC}"/>
              </a:ext>
            </a:extLst>
          </p:cNvPr>
          <p:cNvSpPr>
            <a:spLocks noGrp="1"/>
          </p:cNvSpPr>
          <p:nvPr>
            <p:ph type="title" hasCustomPrompt="1"/>
          </p:nvPr>
        </p:nvSpPr>
        <p:spPr>
          <a:xfrm>
            <a:off x="839788" y="457200"/>
            <a:ext cx="3932237" cy="1600200"/>
          </a:xfrm>
        </p:spPr>
        <p:txBody>
          <a:bodyPr anchor="b"/>
          <a:lstStyle>
            <a:lvl1pPr>
              <a:defRPr sz="3200"/>
            </a:lvl1pPr>
          </a:lstStyle>
          <a:p>
            <a:r>
              <a:rPr lang="en-US"/>
              <a:t>Slide with image </a:t>
            </a:r>
            <a:br>
              <a:rPr lang="en-US"/>
            </a:br>
            <a:r>
              <a:rPr lang="en-US"/>
              <a:t>to the right</a:t>
            </a:r>
            <a:endParaRPr lang="en-GB"/>
          </a:p>
        </p:txBody>
      </p:sp>
      <p:sp>
        <p:nvSpPr>
          <p:cNvPr id="4" name="Text Placeholder 3">
            <a:extLst>
              <a:ext uri="{FF2B5EF4-FFF2-40B4-BE49-F238E27FC236}">
                <a16:creationId xmlns:a16="http://schemas.microsoft.com/office/drawing/2014/main" id="{2536F221-ACBF-4C86-BAB8-9AD034241EBC}"/>
              </a:ext>
            </a:extLst>
          </p:cNvPr>
          <p:cNvSpPr>
            <a:spLocks noGrp="1"/>
          </p:cNvSpPr>
          <p:nvPr>
            <p:ph type="body" sz="half" idx="2" hasCustomPrompt="1"/>
          </p:nvPr>
        </p:nvSpPr>
        <p:spPr>
          <a:xfrm>
            <a:off x="839788" y="2202708"/>
            <a:ext cx="3932237" cy="3811588"/>
          </a:xfrm>
        </p:spPr>
        <p:txBody>
          <a:bodyPr/>
          <a:lstStyle>
            <a:lvl1pPr marL="0" indent="0">
              <a:buNone/>
              <a:defRPr sz="1600" baseline="0">
                <a:latin typeface="CeraGR-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There is a background image to replace. Leave the white circle image on top. </a:t>
            </a:r>
          </a:p>
        </p:txBody>
      </p:sp>
      <p:sp>
        <p:nvSpPr>
          <p:cNvPr id="8" name="Footer Placeholder 7">
            <a:extLst>
              <a:ext uri="{FF2B5EF4-FFF2-40B4-BE49-F238E27FC236}">
                <a16:creationId xmlns:a16="http://schemas.microsoft.com/office/drawing/2014/main" id="{747F9053-9D08-91BC-F49F-2B95E7FC860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4801F54-0F47-2632-DE26-72D7175C8A1A}"/>
              </a:ext>
            </a:extLst>
          </p:cNvPr>
          <p:cNvSpPr>
            <a:spLocks noGrp="1"/>
          </p:cNvSpPr>
          <p:nvPr>
            <p:ph type="sldNum" sz="quarter" idx="12"/>
          </p:nvPr>
        </p:nvSpPr>
        <p:spPr/>
        <p:txBody>
          <a:bodyPr/>
          <a:lstStyle/>
          <a:p>
            <a:fld id="{657BB7F5-B36A-4963-BD50-E4F4F306BAAE}" type="slidenum">
              <a:rPr lang="en-GB" smtClean="0"/>
              <a:pPr/>
              <a:t>‹#›</a:t>
            </a:fld>
            <a:endParaRPr lang="en-GB"/>
          </a:p>
        </p:txBody>
      </p:sp>
      <p:sp>
        <p:nvSpPr>
          <p:cNvPr id="14" name="Rectangle 13">
            <a:extLst>
              <a:ext uri="{FF2B5EF4-FFF2-40B4-BE49-F238E27FC236}">
                <a16:creationId xmlns:a16="http://schemas.microsoft.com/office/drawing/2014/main" id="{88E69290-D67B-F456-4E5C-1CF32CDD6C9F}"/>
              </a:ext>
            </a:extLst>
          </p:cNvPr>
          <p:cNvSpPr/>
          <p:nvPr userDrawn="1"/>
        </p:nvSpPr>
        <p:spPr>
          <a:xfrm>
            <a:off x="552450" y="5743575"/>
            <a:ext cx="1438275" cy="977900"/>
          </a:xfrm>
          <a:prstGeom prst="rect">
            <a:avLst/>
          </a:prstGeom>
          <a:solidFill>
            <a:srgbClr val="FEFCF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26426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EFCF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565CBE-1BE1-48D1-8F48-9FAEE4278F5C}"/>
              </a:ext>
            </a:extLst>
          </p:cNvPr>
          <p:cNvSpPr>
            <a:spLocks noGrp="1"/>
          </p:cNvSpPr>
          <p:nvPr>
            <p:ph type="title"/>
          </p:nvPr>
        </p:nvSpPr>
        <p:spPr>
          <a:xfrm>
            <a:off x="838200" y="365126"/>
            <a:ext cx="10515600" cy="952398"/>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DFEF1D9-B6E1-4B5E-8616-0B52CD3E9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4F8903-7A91-4757-98E1-A92F59F0DD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Nova Cond Light" panose="020B0306020202020204" pitchFamily="34" charset="0"/>
              </a:defRPr>
            </a:lvl1pPr>
          </a:lstStyle>
          <a:p>
            <a:fld id="{70B2DA8C-12F0-4FA4-A4A5-ADB58EE7D6B8}" type="datetimeFigureOut">
              <a:rPr lang="en-GB" smtClean="0"/>
              <a:pPr/>
              <a:t>03/03/2026</a:t>
            </a:fld>
            <a:endParaRPr lang="en-GB"/>
          </a:p>
        </p:txBody>
      </p:sp>
      <p:sp>
        <p:nvSpPr>
          <p:cNvPr id="5" name="Footer Placeholder 4">
            <a:extLst>
              <a:ext uri="{FF2B5EF4-FFF2-40B4-BE49-F238E27FC236}">
                <a16:creationId xmlns:a16="http://schemas.microsoft.com/office/drawing/2014/main" id="{F6600271-522F-4D74-8C96-849F62894D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Nova Cond Light" panose="020B0306020202020204" pitchFamily="34" charset="0"/>
              </a:defRPr>
            </a:lvl1pPr>
          </a:lstStyle>
          <a:p>
            <a:endParaRPr lang="en-GB"/>
          </a:p>
        </p:txBody>
      </p:sp>
      <p:sp>
        <p:nvSpPr>
          <p:cNvPr id="6" name="Slide Number Placeholder 5">
            <a:extLst>
              <a:ext uri="{FF2B5EF4-FFF2-40B4-BE49-F238E27FC236}">
                <a16:creationId xmlns:a16="http://schemas.microsoft.com/office/drawing/2014/main" id="{8C3A82ED-A80C-4F30-A607-BDD0DD2435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Nova Cond Light" panose="020B0306020202020204" pitchFamily="34" charset="0"/>
              </a:defRPr>
            </a:lvl1pPr>
          </a:lstStyle>
          <a:p>
            <a:fld id="{657BB7F5-B36A-4963-BD50-E4F4F306BAAE}" type="slidenum">
              <a:rPr lang="en-GB" smtClean="0"/>
              <a:pPr/>
              <a:t>‹#›</a:t>
            </a:fld>
            <a:endParaRPr lang="en-GB"/>
          </a:p>
        </p:txBody>
      </p:sp>
      <p:pic>
        <p:nvPicPr>
          <p:cNvPr id="10" name="Picture 9">
            <a:extLst>
              <a:ext uri="{FF2B5EF4-FFF2-40B4-BE49-F238E27FC236}">
                <a16:creationId xmlns:a16="http://schemas.microsoft.com/office/drawing/2014/main" id="{81D87F9D-F496-D62D-8117-FB45C0BDD88E}"/>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p:blipFill>
        <p:spPr>
          <a:xfrm>
            <a:off x="580839" y="5895975"/>
            <a:ext cx="3228029" cy="808177"/>
          </a:xfrm>
          <a:prstGeom prst="rect">
            <a:avLst/>
          </a:prstGeom>
        </p:spPr>
      </p:pic>
    </p:spTree>
    <p:extLst>
      <p:ext uri="{BB962C8B-B14F-4D97-AF65-F5344CB8AC3E}">
        <p14:creationId xmlns:p14="http://schemas.microsoft.com/office/powerpoint/2010/main" val="37199866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200" b="1" i="0" kern="1200" cap="all" baseline="0">
          <a:solidFill>
            <a:srgbClr val="0D1F57"/>
          </a:solidFill>
          <a:latin typeface="Cera Pro"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 Pro"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 Pro"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 Pro"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 Pro"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 Pro"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67D99C2D-3503-75DD-383B-F39D0DF2D77C}"/>
              </a:ext>
            </a:extLst>
          </p:cNvPr>
          <p:cNvSpPr>
            <a:spLocks noGrp="1"/>
          </p:cNvSpPr>
          <p:nvPr>
            <p:ph type="subTitle" idx="1"/>
          </p:nvPr>
        </p:nvSpPr>
        <p:spPr/>
        <p:txBody>
          <a:bodyPr/>
          <a:lstStyle/>
          <a:p>
            <a:r>
              <a:rPr lang="en-US"/>
              <a:t>CPCA </a:t>
            </a:r>
            <a:r>
              <a:rPr lang="en-US" err="1"/>
              <a:t>WiDER</a:t>
            </a:r>
            <a:r>
              <a:rPr lang="en-US"/>
              <a:t> OUCOMES FRAMEWORK </a:t>
            </a:r>
          </a:p>
        </p:txBody>
      </p:sp>
      <p:sp>
        <p:nvSpPr>
          <p:cNvPr id="14" name="Subtitle 2">
            <a:extLst>
              <a:ext uri="{FF2B5EF4-FFF2-40B4-BE49-F238E27FC236}">
                <a16:creationId xmlns:a16="http://schemas.microsoft.com/office/drawing/2014/main" id="{800C7067-0FA1-6D8B-FBDB-8E70AF2C4A26}"/>
              </a:ext>
            </a:extLst>
          </p:cNvPr>
          <p:cNvSpPr txBox="1">
            <a:spLocks/>
          </p:cNvSpPr>
          <p:nvPr/>
        </p:nvSpPr>
        <p:spPr>
          <a:xfrm>
            <a:off x="1265582" y="2864004"/>
            <a:ext cx="9144000" cy="165576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4800" b="1" i="0" kern="1200" baseline="0">
                <a:solidFill>
                  <a:schemeClr val="accent5"/>
                </a:solidFill>
                <a:latin typeface="Cera Pro"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Cera Pro"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Cera Pro"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baseline="0">
                <a:solidFill>
                  <a:schemeClr val="tx1"/>
                </a:solidFill>
                <a:latin typeface="Cera Pro"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baseline="0">
                <a:solidFill>
                  <a:schemeClr val="tx1"/>
                </a:solidFill>
                <a:latin typeface="Cera Pro"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4000"/>
              </a:lnSpc>
            </a:pPr>
            <a:r>
              <a:rPr lang="en-GB" sz="3200">
                <a:latin typeface="Arial Nova Light" panose="020F0502020204030204" pitchFamily="34" charset="0"/>
              </a:rPr>
              <a:t>Jaki Bradley</a:t>
            </a:r>
          </a:p>
          <a:p>
            <a:pPr>
              <a:lnSpc>
                <a:spcPct val="134000"/>
              </a:lnSpc>
            </a:pPr>
            <a:r>
              <a:rPr lang="en-GB" sz="3200">
                <a:latin typeface="Arial Nova Light" panose="020F0502020204030204" pitchFamily="34" charset="0"/>
              </a:rPr>
              <a:t>Wednesday 13th August 2025</a:t>
            </a:r>
          </a:p>
        </p:txBody>
      </p:sp>
    </p:spTree>
    <p:extLst>
      <p:ext uri="{BB962C8B-B14F-4D97-AF65-F5344CB8AC3E}">
        <p14:creationId xmlns:p14="http://schemas.microsoft.com/office/powerpoint/2010/main" val="427696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F941B-FFC1-06F4-97D1-78B63A7F4A1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3774D55-7D25-5DC3-3BBE-7535142E1B7D}"/>
              </a:ext>
            </a:extLst>
          </p:cNvPr>
          <p:cNvSpPr>
            <a:spLocks noGrp="1"/>
          </p:cNvSpPr>
          <p:nvPr>
            <p:ph type="title"/>
          </p:nvPr>
        </p:nvSpPr>
        <p:spPr/>
        <p:txBody>
          <a:bodyPr>
            <a:normAutofit/>
          </a:bodyPr>
          <a:lstStyle/>
          <a:p>
            <a:r>
              <a:rPr lang="en-US"/>
              <a:t>the CPCA context</a:t>
            </a:r>
          </a:p>
        </p:txBody>
      </p:sp>
      <p:sp>
        <p:nvSpPr>
          <p:cNvPr id="6" name="Content Placeholder 5">
            <a:extLst>
              <a:ext uri="{FF2B5EF4-FFF2-40B4-BE49-F238E27FC236}">
                <a16:creationId xmlns:a16="http://schemas.microsoft.com/office/drawing/2014/main" id="{A4A74845-76F0-192C-0203-25301F1D14F9}"/>
              </a:ext>
            </a:extLst>
          </p:cNvPr>
          <p:cNvSpPr>
            <a:spLocks noGrp="1"/>
          </p:cNvSpPr>
          <p:nvPr>
            <p:ph idx="10"/>
          </p:nvPr>
        </p:nvSpPr>
        <p:spPr>
          <a:xfrm>
            <a:off x="838200" y="1472184"/>
            <a:ext cx="10167257" cy="4435557"/>
          </a:xfrm>
        </p:spPr>
        <p:txBody>
          <a:bodyPr>
            <a:normAutofit/>
          </a:bodyPr>
          <a:lstStyle/>
          <a:p>
            <a:pPr>
              <a:lnSpc>
                <a:spcPct val="120000"/>
              </a:lnSpc>
              <a:spcBef>
                <a:spcPts val="600"/>
              </a:spcBef>
            </a:pPr>
            <a:r>
              <a:rPr lang="en-US" sz="2800"/>
              <a:t>Devolved Adult Skills budget – approx. £12 million</a:t>
            </a:r>
          </a:p>
          <a:p>
            <a:pPr marL="457200" indent="-457200">
              <a:lnSpc>
                <a:spcPct val="120000"/>
              </a:lnSpc>
              <a:spcBef>
                <a:spcPts val="600"/>
              </a:spcBef>
              <a:buFont typeface="Arial" panose="020B0604020202020204" pitchFamily="34" charset="0"/>
              <a:buChar char="•"/>
            </a:pPr>
            <a:r>
              <a:rPr lang="en-US" sz="2800"/>
              <a:t>Adult Skills Fund – 79% - approx. £8.6m</a:t>
            </a:r>
          </a:p>
          <a:p>
            <a:pPr marL="457200" indent="-457200">
              <a:lnSpc>
                <a:spcPct val="120000"/>
              </a:lnSpc>
              <a:spcBef>
                <a:spcPts val="600"/>
              </a:spcBef>
              <a:buFont typeface="Arial" panose="020B0604020202020204" pitchFamily="34" charset="0"/>
              <a:buChar char="•"/>
            </a:pPr>
            <a:r>
              <a:rPr lang="en-US" sz="2800"/>
              <a:t>Tailored Learning (Community Learning) – 21% - approx. £2.3m</a:t>
            </a:r>
          </a:p>
          <a:p>
            <a:pPr marL="457200" indent="-457200">
              <a:lnSpc>
                <a:spcPct val="120000"/>
              </a:lnSpc>
              <a:spcBef>
                <a:spcPts val="600"/>
              </a:spcBef>
              <a:buFont typeface="Arial" panose="020B0604020202020204" pitchFamily="34" charset="0"/>
              <a:buChar char="•"/>
            </a:pPr>
            <a:r>
              <a:rPr lang="en-US" sz="2800"/>
              <a:t>8 Grant funded providers – 5 FE colleges, 2 local authority providers, WEA</a:t>
            </a:r>
          </a:p>
          <a:p>
            <a:pPr marL="457200" indent="-457200">
              <a:lnSpc>
                <a:spcPct val="120000"/>
              </a:lnSpc>
              <a:spcBef>
                <a:spcPts val="600"/>
              </a:spcBef>
              <a:buFont typeface="Arial" panose="020B0604020202020204" pitchFamily="34" charset="0"/>
              <a:buChar char="•"/>
            </a:pPr>
            <a:r>
              <a:rPr lang="en-US" sz="2800"/>
              <a:t>3 Independent Training Providers</a:t>
            </a:r>
          </a:p>
        </p:txBody>
      </p:sp>
    </p:spTree>
    <p:extLst>
      <p:ext uri="{BB962C8B-B14F-4D97-AF65-F5344CB8AC3E}">
        <p14:creationId xmlns:p14="http://schemas.microsoft.com/office/powerpoint/2010/main" val="1725782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54CC3-81BC-5281-09E9-5C3E8E480BE5}"/>
            </a:ext>
          </a:extLst>
        </p:cNvPr>
        <p:cNvGrpSpPr/>
        <p:nvPr/>
      </p:nvGrpSpPr>
      <p:grpSpPr>
        <a:xfrm>
          <a:off x="0" y="0"/>
          <a:ext cx="0" cy="0"/>
          <a:chOff x="0" y="0"/>
          <a:chExt cx="0" cy="0"/>
        </a:xfrm>
      </p:grpSpPr>
      <p:sp>
        <p:nvSpPr>
          <p:cNvPr id="4" name="Subtitle 2">
            <a:extLst>
              <a:ext uri="{FF2B5EF4-FFF2-40B4-BE49-F238E27FC236}">
                <a16:creationId xmlns:a16="http://schemas.microsoft.com/office/drawing/2014/main" id="{DD3F412D-8978-C5D1-AAFD-5BE82A757F13}"/>
              </a:ext>
            </a:extLst>
          </p:cNvPr>
          <p:cNvSpPr txBox="1">
            <a:spLocks/>
          </p:cNvSpPr>
          <p:nvPr/>
        </p:nvSpPr>
        <p:spPr>
          <a:xfrm>
            <a:off x="1265582" y="2356521"/>
            <a:ext cx="9144000" cy="1655762"/>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4800" b="1" i="0" kern="1200" cap="all" baseline="0">
                <a:solidFill>
                  <a:srgbClr val="0D1F57"/>
                </a:solidFill>
                <a:latin typeface="Cera Pro"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Cera Pro"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Cera Pro"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baseline="0">
                <a:solidFill>
                  <a:schemeClr val="tx1"/>
                </a:solidFill>
                <a:latin typeface="Cera Pro"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baseline="0">
                <a:solidFill>
                  <a:schemeClr val="tx1"/>
                </a:solidFill>
                <a:latin typeface="Cera Pro"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CPCA wider outcomes framework</a:t>
            </a:r>
            <a:endParaRPr lang="en-GB"/>
          </a:p>
        </p:txBody>
      </p:sp>
    </p:spTree>
    <p:extLst>
      <p:ext uri="{BB962C8B-B14F-4D97-AF65-F5344CB8AC3E}">
        <p14:creationId xmlns:p14="http://schemas.microsoft.com/office/powerpoint/2010/main" val="2781114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92E8B-4F1D-384E-CDE0-53E3330516E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E444444-6E26-0EBE-C4A6-08DA72CB8EA3}"/>
              </a:ext>
            </a:extLst>
          </p:cNvPr>
          <p:cNvSpPr>
            <a:spLocks noGrp="1"/>
          </p:cNvSpPr>
          <p:nvPr>
            <p:ph type="title"/>
          </p:nvPr>
        </p:nvSpPr>
        <p:spPr/>
        <p:txBody>
          <a:bodyPr>
            <a:normAutofit/>
          </a:bodyPr>
          <a:lstStyle/>
          <a:p>
            <a:r>
              <a:rPr lang="en-US"/>
              <a:t>the CPCA wider outcomes framework</a:t>
            </a:r>
          </a:p>
        </p:txBody>
      </p:sp>
      <p:sp>
        <p:nvSpPr>
          <p:cNvPr id="6" name="Content Placeholder 5">
            <a:extLst>
              <a:ext uri="{FF2B5EF4-FFF2-40B4-BE49-F238E27FC236}">
                <a16:creationId xmlns:a16="http://schemas.microsoft.com/office/drawing/2014/main" id="{AB9BA0B2-49FD-50AD-0D52-B44E06712D59}"/>
              </a:ext>
            </a:extLst>
          </p:cNvPr>
          <p:cNvSpPr>
            <a:spLocks noGrp="1"/>
          </p:cNvSpPr>
          <p:nvPr>
            <p:ph idx="10"/>
          </p:nvPr>
        </p:nvSpPr>
        <p:spPr>
          <a:xfrm>
            <a:off x="838200" y="1472184"/>
            <a:ext cx="10167257" cy="4435557"/>
          </a:xfrm>
        </p:spPr>
        <p:txBody>
          <a:bodyPr>
            <a:normAutofit fontScale="70000" lnSpcReduction="20000"/>
          </a:bodyPr>
          <a:lstStyle/>
          <a:p>
            <a:pPr>
              <a:lnSpc>
                <a:spcPct val="120000"/>
              </a:lnSpc>
              <a:spcBef>
                <a:spcPts val="600"/>
              </a:spcBef>
            </a:pPr>
            <a:r>
              <a:rPr lang="en-US" sz="3200" b="1"/>
              <a:t>Introduces a consistent, evidence-based model to collect, </a:t>
            </a:r>
            <a:r>
              <a:rPr lang="en-US" sz="3200" b="1" err="1"/>
              <a:t>analyse</a:t>
            </a:r>
            <a:r>
              <a:rPr lang="en-US" sz="3200" b="1"/>
              <a:t>, report and use evidence on the outcomes </a:t>
            </a:r>
            <a:r>
              <a:rPr lang="en-US" sz="3200"/>
              <a:t>that adults experience in different areas of life as a result of their learning.  </a:t>
            </a:r>
          </a:p>
          <a:p>
            <a:pPr>
              <a:lnSpc>
                <a:spcPct val="120000"/>
              </a:lnSpc>
              <a:spcBef>
                <a:spcPts val="600"/>
              </a:spcBef>
            </a:pPr>
            <a:r>
              <a:rPr lang="en-US" sz="3200" b="1">
                <a:solidFill>
                  <a:schemeClr val="accent1"/>
                </a:solidFill>
              </a:rPr>
              <a:t>Commissioned by Cambridgeshire &amp; Peterborough Combined Authority (CPCA), </a:t>
            </a:r>
            <a:r>
              <a:rPr lang="en-US" sz="3200"/>
              <a:t>the devolved combined authority which supports adult learning in the region through the Adult Skills Fund (ASF).   </a:t>
            </a:r>
          </a:p>
          <a:p>
            <a:pPr>
              <a:lnSpc>
                <a:spcPct val="120000"/>
              </a:lnSpc>
              <a:spcBef>
                <a:spcPts val="600"/>
              </a:spcBef>
            </a:pPr>
            <a:r>
              <a:rPr lang="en-US" sz="3200" b="1"/>
              <a:t>Will </a:t>
            </a:r>
            <a:r>
              <a:rPr lang="en-US" sz="3200" b="1">
                <a:solidFill>
                  <a:schemeClr val="accent1"/>
                </a:solidFill>
              </a:rPr>
              <a:t>provide insights into the difference that ASF-funded learning makes </a:t>
            </a:r>
            <a:r>
              <a:rPr lang="en-US" sz="3200">
                <a:solidFill>
                  <a:schemeClr val="accent1"/>
                </a:solidFill>
              </a:rPr>
              <a:t>to the lives of residents</a:t>
            </a:r>
            <a:r>
              <a:rPr lang="en-US" sz="3200"/>
              <a:t> in the CPCA area. </a:t>
            </a:r>
          </a:p>
          <a:p>
            <a:pPr>
              <a:lnSpc>
                <a:spcPct val="120000"/>
              </a:lnSpc>
              <a:spcBef>
                <a:spcPts val="600"/>
              </a:spcBef>
            </a:pPr>
            <a:r>
              <a:rPr lang="en-US" sz="3200" b="1"/>
              <a:t>Co-designed and co-owned by CPCA and its commissioned providers of adult learning. </a:t>
            </a:r>
          </a:p>
          <a:p>
            <a:pPr>
              <a:lnSpc>
                <a:spcPct val="120000"/>
              </a:lnSpc>
              <a:spcBef>
                <a:spcPts val="600"/>
              </a:spcBef>
            </a:pPr>
            <a:r>
              <a:rPr lang="en-US" sz="3200" b="1"/>
              <a:t>Piloted with some ASF Tailored Learning courses </a:t>
            </a:r>
            <a:r>
              <a:rPr lang="en-US" sz="3200"/>
              <a:t>in the 2024/25 academic year and is being rolled out across provision for 2025/26. </a:t>
            </a:r>
          </a:p>
        </p:txBody>
      </p:sp>
    </p:spTree>
    <p:extLst>
      <p:ext uri="{BB962C8B-B14F-4D97-AF65-F5344CB8AC3E}">
        <p14:creationId xmlns:p14="http://schemas.microsoft.com/office/powerpoint/2010/main" val="2064547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FF780-D32F-ADD4-7915-8BB0AC8C83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B063E8-0EC7-5B8E-A6FC-E8DB89377D86}"/>
              </a:ext>
            </a:extLst>
          </p:cNvPr>
          <p:cNvSpPr>
            <a:spLocks noGrp="1"/>
          </p:cNvSpPr>
          <p:nvPr>
            <p:ph type="title"/>
          </p:nvPr>
        </p:nvSpPr>
        <p:spPr>
          <a:xfrm>
            <a:off x="4751614" y="320593"/>
            <a:ext cx="6712404" cy="1116321"/>
          </a:xfrm>
        </p:spPr>
        <p:txBody>
          <a:bodyPr>
            <a:normAutofit fontScale="90000"/>
          </a:bodyPr>
          <a:lstStyle/>
          <a:p>
            <a:r>
              <a:rPr lang="en-US"/>
              <a:t>The wider outcomes of adult learning</a:t>
            </a:r>
          </a:p>
        </p:txBody>
      </p:sp>
      <p:pic>
        <p:nvPicPr>
          <p:cNvPr id="11" name="Content Placeholder 10" descr="A black background with a black square&#10;&#10;AI-generated content may be incorrect.">
            <a:extLst>
              <a:ext uri="{FF2B5EF4-FFF2-40B4-BE49-F238E27FC236}">
                <a16:creationId xmlns:a16="http://schemas.microsoft.com/office/drawing/2014/main" id="{AA077B3B-A636-848C-C7E0-4F56345E06AC}"/>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75462" y="5892752"/>
            <a:ext cx="3246491" cy="812800"/>
          </a:xfrm>
        </p:spPr>
      </p:pic>
      <p:sp>
        <p:nvSpPr>
          <p:cNvPr id="5" name="Content Placeholder 4">
            <a:extLst>
              <a:ext uri="{FF2B5EF4-FFF2-40B4-BE49-F238E27FC236}">
                <a16:creationId xmlns:a16="http://schemas.microsoft.com/office/drawing/2014/main" id="{9D025927-F695-997A-4CF1-F981742E60BE}"/>
              </a:ext>
            </a:extLst>
          </p:cNvPr>
          <p:cNvSpPr>
            <a:spLocks noGrp="1"/>
          </p:cNvSpPr>
          <p:nvPr>
            <p:ph sz="half" idx="2"/>
          </p:nvPr>
        </p:nvSpPr>
        <p:spPr>
          <a:xfrm>
            <a:off x="6294664" y="1825625"/>
            <a:ext cx="5059136" cy="4351338"/>
          </a:xfrm>
        </p:spPr>
        <p:txBody>
          <a:bodyPr>
            <a:normAutofit fontScale="92500" lnSpcReduction="10000"/>
          </a:bodyPr>
          <a:lstStyle/>
          <a:p>
            <a:r>
              <a:rPr lang="en-US"/>
              <a:t>A well-researched area over the last twenty years</a:t>
            </a:r>
          </a:p>
          <a:p>
            <a:endParaRPr lang="en-US"/>
          </a:p>
          <a:p>
            <a:r>
              <a:rPr lang="en-US"/>
              <a:t>Learning has a positive impact on a </a:t>
            </a:r>
            <a:r>
              <a:rPr lang="en-US" b="1"/>
              <a:t>range of aspects</a:t>
            </a:r>
            <a:r>
              <a:rPr lang="en-US"/>
              <a:t> of adults’ lives</a:t>
            </a:r>
          </a:p>
          <a:p>
            <a:endParaRPr lang="en-US"/>
          </a:p>
          <a:p>
            <a:r>
              <a:rPr lang="en-US"/>
              <a:t>…however, funders </a:t>
            </a:r>
            <a:r>
              <a:rPr lang="en-US" b="1" err="1"/>
              <a:t>prioritise</a:t>
            </a:r>
            <a:r>
              <a:rPr lang="en-US" b="1"/>
              <a:t> </a:t>
            </a:r>
            <a:r>
              <a:rPr lang="en-US" b="1" err="1"/>
              <a:t>labour</a:t>
            </a:r>
            <a:r>
              <a:rPr lang="en-US" b="1"/>
              <a:t> market</a:t>
            </a:r>
            <a:r>
              <a:rPr lang="en-US"/>
              <a:t> measurements (job outcomes, productivity </a:t>
            </a:r>
            <a:r>
              <a:rPr lang="en-US" err="1"/>
              <a:t>etc</a:t>
            </a:r>
            <a:r>
              <a:rPr lang="en-US"/>
              <a:t>…)</a:t>
            </a:r>
          </a:p>
        </p:txBody>
      </p:sp>
      <p:sp>
        <p:nvSpPr>
          <p:cNvPr id="4" name="Rectangle 3">
            <a:extLst>
              <a:ext uri="{FF2B5EF4-FFF2-40B4-BE49-F238E27FC236}">
                <a16:creationId xmlns:a16="http://schemas.microsoft.com/office/drawing/2014/main" id="{926F7561-3D85-16D0-BC8A-15F79911C187}"/>
              </a:ext>
            </a:extLst>
          </p:cNvPr>
          <p:cNvSpPr/>
          <p:nvPr/>
        </p:nvSpPr>
        <p:spPr>
          <a:xfrm>
            <a:off x="3281171" y="4807937"/>
            <a:ext cx="3224214" cy="812800"/>
          </a:xfrm>
          <a:prstGeom prst="rect">
            <a:avLst/>
          </a:prstGeom>
          <a:solidFill>
            <a:srgbClr val="FEFC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Content Placeholder 5" descr="A screenshot of a cell phone&#10;&#10;Description automatically generated">
            <a:extLst>
              <a:ext uri="{FF2B5EF4-FFF2-40B4-BE49-F238E27FC236}">
                <a16:creationId xmlns:a16="http://schemas.microsoft.com/office/drawing/2014/main" id="{0C1B2E4A-3744-3F42-A97D-553EC25C0322}"/>
              </a:ext>
            </a:extLst>
          </p:cNvPr>
          <p:cNvPicPr>
            <a:picLocks noGrp="1" noChangeAspect="1"/>
          </p:cNvPicPr>
          <p:nvPr>
            <p:ph sz="half" idx="10"/>
          </p:nvPr>
        </p:nvPicPr>
        <p:blipFill>
          <a:blip r:embed="rId4"/>
          <a:stretch>
            <a:fillRect/>
          </a:stretch>
        </p:blipFill>
        <p:spPr>
          <a:xfrm>
            <a:off x="233484" y="320592"/>
            <a:ext cx="4089248" cy="537807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Tree>
    <p:extLst>
      <p:ext uri="{BB962C8B-B14F-4D97-AF65-F5344CB8AC3E}">
        <p14:creationId xmlns:p14="http://schemas.microsoft.com/office/powerpoint/2010/main" val="2466683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65211-0C09-6600-8314-695EEAEFF2BD}"/>
            </a:ext>
          </a:extLst>
        </p:cNvPr>
        <p:cNvGrpSpPr/>
        <p:nvPr/>
      </p:nvGrpSpPr>
      <p:grpSpPr>
        <a:xfrm>
          <a:off x="0" y="0"/>
          <a:ext cx="0" cy="0"/>
          <a:chOff x="0" y="0"/>
          <a:chExt cx="0" cy="0"/>
        </a:xfrm>
      </p:grpSpPr>
      <p:pic>
        <p:nvPicPr>
          <p:cNvPr id="11" name="Content Placeholder 10" descr="A black background with a black square&#10;&#10;AI-generated content may be incorrect.">
            <a:extLst>
              <a:ext uri="{FF2B5EF4-FFF2-40B4-BE49-F238E27FC236}">
                <a16:creationId xmlns:a16="http://schemas.microsoft.com/office/drawing/2014/main" id="{7A0468EE-9C39-E7BB-827A-D1F99818776B}"/>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75462" y="5892752"/>
            <a:ext cx="3246491" cy="812800"/>
          </a:xfrm>
        </p:spPr>
      </p:pic>
      <p:pic>
        <p:nvPicPr>
          <p:cNvPr id="3" name="Content Placeholder 7">
            <a:extLst>
              <a:ext uri="{FF2B5EF4-FFF2-40B4-BE49-F238E27FC236}">
                <a16:creationId xmlns:a16="http://schemas.microsoft.com/office/drawing/2014/main" id="{44DC1F00-3C01-65FE-0847-9C7DAB809ED8}"/>
              </a:ext>
            </a:extLst>
          </p:cNvPr>
          <p:cNvPicPr>
            <a:picLocks noGrp="1" noChangeAspect="1"/>
          </p:cNvPicPr>
          <p:nvPr>
            <p:ph sz="half" idx="10"/>
          </p:nvPr>
        </p:nvPicPr>
        <p:blipFill>
          <a:blip r:embed="rId4"/>
          <a:stretch>
            <a:fillRect/>
          </a:stretch>
        </p:blipFill>
        <p:spPr>
          <a:xfrm>
            <a:off x="313417" y="277586"/>
            <a:ext cx="5024455" cy="2637064"/>
          </a:xfrm>
          <a:custGeom>
            <a:avLst/>
            <a:gdLst/>
            <a:ahLst/>
            <a:cxnLst/>
            <a:rect l="l" t="t" r="r" b="b"/>
            <a:pathLst>
              <a:path w="4555700" h="2733294">
                <a:moveTo>
                  <a:pt x="82217" y="0"/>
                </a:moveTo>
                <a:lnTo>
                  <a:pt x="4473483" y="0"/>
                </a:lnTo>
                <a:cubicBezTo>
                  <a:pt x="4518890" y="0"/>
                  <a:pt x="4555700" y="36810"/>
                  <a:pt x="4555700" y="82217"/>
                </a:cubicBezTo>
                <a:lnTo>
                  <a:pt x="4555700" y="2651077"/>
                </a:lnTo>
                <a:cubicBezTo>
                  <a:pt x="4555700" y="2696484"/>
                  <a:pt x="4518890" y="2733294"/>
                  <a:pt x="4473483" y="2733294"/>
                </a:cubicBezTo>
                <a:lnTo>
                  <a:pt x="82217" y="2733294"/>
                </a:lnTo>
                <a:cubicBezTo>
                  <a:pt x="36810" y="2733294"/>
                  <a:pt x="0" y="2696484"/>
                  <a:pt x="0" y="2651077"/>
                </a:cubicBezTo>
                <a:lnTo>
                  <a:pt x="0" y="82217"/>
                </a:lnTo>
                <a:cubicBezTo>
                  <a:pt x="0" y="36810"/>
                  <a:pt x="36810" y="0"/>
                  <a:pt x="82217" y="0"/>
                </a:cubicBezTo>
                <a:close/>
              </a:path>
            </a:pathLst>
          </a:custGeom>
        </p:spPr>
      </p:pic>
      <p:sp>
        <p:nvSpPr>
          <p:cNvPr id="6" name="TextBox 5">
            <a:extLst>
              <a:ext uri="{FF2B5EF4-FFF2-40B4-BE49-F238E27FC236}">
                <a16:creationId xmlns:a16="http://schemas.microsoft.com/office/drawing/2014/main" id="{8D422466-8CF2-F23B-A205-DA986E8F588B}"/>
              </a:ext>
            </a:extLst>
          </p:cNvPr>
          <p:cNvSpPr txBox="1"/>
          <p:nvPr/>
        </p:nvSpPr>
        <p:spPr>
          <a:xfrm>
            <a:off x="313416" y="2899242"/>
            <a:ext cx="5024455" cy="529758"/>
          </a:xfrm>
          <a:prstGeom prst="rect">
            <a:avLst/>
          </a:prstGeom>
          <a:solidFill>
            <a:srgbClr val="000000">
              <a:alpha val="50000"/>
            </a:srgbClr>
          </a:solidFill>
          <a:ln>
            <a:noFill/>
          </a:ln>
        </p:spPr>
        <p:txBody>
          <a:bodyPr wrap="square" rtlCol="0">
            <a:noAutofit/>
          </a:bodyPr>
          <a:lstStyle/>
          <a:p>
            <a:pPr algn="ctr">
              <a:spcAft>
                <a:spcPts val="600"/>
              </a:spcAft>
            </a:pPr>
            <a:r>
              <a:rPr lang="en-GB" sz="1000" i="1">
                <a:solidFill>
                  <a:srgbClr val="FFFFFF"/>
                </a:solidFill>
              </a:rPr>
              <a:t>Third Global Report on Adult Learning and Education </a:t>
            </a:r>
            <a:r>
              <a:rPr lang="en-GB" sz="1000">
                <a:solidFill>
                  <a:srgbClr val="FFFFFF"/>
                </a:solidFill>
              </a:rPr>
              <a:t>(2016)</a:t>
            </a:r>
          </a:p>
        </p:txBody>
      </p:sp>
      <p:pic>
        <p:nvPicPr>
          <p:cNvPr id="8" name="Content Placeholder 6">
            <a:extLst>
              <a:ext uri="{FF2B5EF4-FFF2-40B4-BE49-F238E27FC236}">
                <a16:creationId xmlns:a16="http://schemas.microsoft.com/office/drawing/2014/main" id="{46130188-2361-BC40-575D-CF8CA9F6E11B}"/>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8309784" y="2141537"/>
            <a:ext cx="3129386" cy="4351338"/>
          </a:xfrm>
          <a:custGeom>
            <a:avLst/>
            <a:gdLst/>
            <a:ahLst/>
            <a:cxnLst/>
            <a:rect l="l" t="t" r="r" b="b"/>
            <a:pathLst>
              <a:path w="4438338" h="2323972">
                <a:moveTo>
                  <a:pt x="69905" y="0"/>
                </a:moveTo>
                <a:lnTo>
                  <a:pt x="4368433" y="0"/>
                </a:lnTo>
                <a:cubicBezTo>
                  <a:pt x="4407040" y="0"/>
                  <a:pt x="4438338" y="31298"/>
                  <a:pt x="4438338" y="69905"/>
                </a:cubicBezTo>
                <a:lnTo>
                  <a:pt x="4438338" y="2254067"/>
                </a:lnTo>
                <a:cubicBezTo>
                  <a:pt x="4438338" y="2292674"/>
                  <a:pt x="4407040" y="2323972"/>
                  <a:pt x="4368433" y="2323972"/>
                </a:cubicBezTo>
                <a:lnTo>
                  <a:pt x="69905" y="2323972"/>
                </a:lnTo>
                <a:cubicBezTo>
                  <a:pt x="31298" y="2323972"/>
                  <a:pt x="0" y="2292674"/>
                  <a:pt x="0" y="2254067"/>
                </a:cubicBezTo>
                <a:lnTo>
                  <a:pt x="0" y="69905"/>
                </a:lnTo>
                <a:cubicBezTo>
                  <a:pt x="0" y="31298"/>
                  <a:pt x="31298" y="0"/>
                  <a:pt x="69905" y="0"/>
                </a:cubicBezTo>
                <a:close/>
              </a:path>
            </a:pathLst>
          </a:custGeom>
        </p:spPr>
      </p:pic>
      <p:sp>
        <p:nvSpPr>
          <p:cNvPr id="9" name="Title 1">
            <a:extLst>
              <a:ext uri="{FF2B5EF4-FFF2-40B4-BE49-F238E27FC236}">
                <a16:creationId xmlns:a16="http://schemas.microsoft.com/office/drawing/2014/main" id="{8B5716E1-0271-0904-1E46-91A2232B9088}"/>
              </a:ext>
            </a:extLst>
          </p:cNvPr>
          <p:cNvSpPr txBox="1">
            <a:spLocks/>
          </p:cNvSpPr>
          <p:nvPr/>
        </p:nvSpPr>
        <p:spPr>
          <a:xfrm>
            <a:off x="6316436" y="517525"/>
            <a:ext cx="5189763" cy="132556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200" b="1" i="0" kern="1200" cap="all" baseline="0">
                <a:solidFill>
                  <a:srgbClr val="0D1F57"/>
                </a:solidFill>
                <a:latin typeface="Cera Pro" pitchFamily="2" charset="0"/>
                <a:ea typeface="+mj-ea"/>
                <a:cs typeface="+mj-cs"/>
              </a:defRPr>
            </a:lvl1pPr>
          </a:lstStyle>
          <a:p>
            <a:r>
              <a:rPr lang="en-US"/>
              <a:t>Overlapping benefits of adult learning</a:t>
            </a:r>
          </a:p>
        </p:txBody>
      </p:sp>
      <p:sp>
        <p:nvSpPr>
          <p:cNvPr id="10" name="Content Placeholder 4">
            <a:extLst>
              <a:ext uri="{FF2B5EF4-FFF2-40B4-BE49-F238E27FC236}">
                <a16:creationId xmlns:a16="http://schemas.microsoft.com/office/drawing/2014/main" id="{8A049792-B5E6-6618-F831-042A4964B994}"/>
              </a:ext>
            </a:extLst>
          </p:cNvPr>
          <p:cNvSpPr txBox="1">
            <a:spLocks/>
          </p:cNvSpPr>
          <p:nvPr/>
        </p:nvSpPr>
        <p:spPr>
          <a:xfrm>
            <a:off x="313416" y="3943351"/>
            <a:ext cx="7581448" cy="15929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t>“…no matter where in the world they live, adult learning and education helps people become </a:t>
            </a:r>
            <a:r>
              <a:rPr lang="en-US" sz="2400" b="1" u="sng"/>
              <a:t>healthier</a:t>
            </a:r>
            <a:r>
              <a:rPr lang="en-US" sz="2400"/>
              <a:t>, to </a:t>
            </a:r>
            <a:r>
              <a:rPr lang="en-US" sz="2400" b="1" u="sng"/>
              <a:t>improve their economic prospects</a:t>
            </a:r>
            <a:r>
              <a:rPr lang="en-US" sz="2400"/>
              <a:t> and to be more informed and </a:t>
            </a:r>
            <a:r>
              <a:rPr lang="en-US" sz="2400" b="1" u="sng"/>
              <a:t>active citizens</a:t>
            </a:r>
            <a:r>
              <a:rPr lang="en-US" sz="2400"/>
              <a:t>.”</a:t>
            </a:r>
          </a:p>
        </p:txBody>
      </p:sp>
    </p:spTree>
    <p:extLst>
      <p:ext uri="{BB962C8B-B14F-4D97-AF65-F5344CB8AC3E}">
        <p14:creationId xmlns:p14="http://schemas.microsoft.com/office/powerpoint/2010/main" val="3644616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0118A-29D2-53FF-9C3B-91FCF460B8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987215-C623-331E-74C8-0FDF46053CAD}"/>
              </a:ext>
            </a:extLst>
          </p:cNvPr>
          <p:cNvSpPr>
            <a:spLocks noGrp="1"/>
          </p:cNvSpPr>
          <p:nvPr>
            <p:ph type="title"/>
          </p:nvPr>
        </p:nvSpPr>
        <p:spPr>
          <a:xfrm>
            <a:off x="838200" y="365126"/>
            <a:ext cx="4556313" cy="952398"/>
          </a:xfrm>
        </p:spPr>
        <p:txBody>
          <a:bodyPr>
            <a:normAutofit fontScale="90000"/>
          </a:bodyPr>
          <a:lstStyle/>
          <a:p>
            <a:r>
              <a:rPr lang="en-US"/>
              <a:t>Underpinning research</a:t>
            </a:r>
          </a:p>
        </p:txBody>
      </p:sp>
      <p:pic>
        <p:nvPicPr>
          <p:cNvPr id="3" name="Picture 2" descr="A person with a scarf on her head&#10;&#10;Description automatically generated">
            <a:extLst>
              <a:ext uri="{FF2B5EF4-FFF2-40B4-BE49-F238E27FC236}">
                <a16:creationId xmlns:a16="http://schemas.microsoft.com/office/drawing/2014/main" id="{E8E724BC-F935-9C55-3F34-CBDBDD510147}"/>
              </a:ext>
            </a:extLst>
          </p:cNvPr>
          <p:cNvPicPr>
            <a:picLocks noChangeAspect="1"/>
          </p:cNvPicPr>
          <p:nvPr/>
        </p:nvPicPr>
        <p:blipFill>
          <a:blip r:embed="rId3"/>
          <a:stretch>
            <a:fillRect/>
          </a:stretch>
        </p:blipFill>
        <p:spPr>
          <a:xfrm>
            <a:off x="4634017" y="512082"/>
            <a:ext cx="2991426" cy="4140383"/>
          </a:xfrm>
          <a:prstGeom prst="rect">
            <a:avLst/>
          </a:prstGeom>
        </p:spPr>
      </p:pic>
      <p:pic>
        <p:nvPicPr>
          <p:cNvPr id="4" name="Content Placeholder 14" descr="A group of men sitting at a table&#10;&#10;Description automatically generated">
            <a:extLst>
              <a:ext uri="{FF2B5EF4-FFF2-40B4-BE49-F238E27FC236}">
                <a16:creationId xmlns:a16="http://schemas.microsoft.com/office/drawing/2014/main" id="{8027B97E-CA97-9CEC-C63B-E04AB9EA5DB8}"/>
              </a:ext>
            </a:extLst>
          </p:cNvPr>
          <p:cNvPicPr>
            <a:picLocks noChangeAspect="1"/>
          </p:cNvPicPr>
          <p:nvPr/>
        </p:nvPicPr>
        <p:blipFill>
          <a:blip r:embed="rId4"/>
          <a:stretch>
            <a:fillRect/>
          </a:stretch>
        </p:blipFill>
        <p:spPr>
          <a:xfrm>
            <a:off x="8661264" y="2527531"/>
            <a:ext cx="2991426" cy="3685363"/>
          </a:xfrm>
          <a:prstGeom prst="rect">
            <a:avLst/>
          </a:prstGeom>
        </p:spPr>
      </p:pic>
      <p:pic>
        <p:nvPicPr>
          <p:cNvPr id="5" name="Picture 4" descr="A blue and white background with text&#10;&#10;Description automatically generated">
            <a:extLst>
              <a:ext uri="{FF2B5EF4-FFF2-40B4-BE49-F238E27FC236}">
                <a16:creationId xmlns:a16="http://schemas.microsoft.com/office/drawing/2014/main" id="{8F2CC044-7ECD-A417-A617-EEAF2AAD81AB}"/>
              </a:ext>
            </a:extLst>
          </p:cNvPr>
          <p:cNvPicPr>
            <a:picLocks noChangeAspect="1"/>
          </p:cNvPicPr>
          <p:nvPr/>
        </p:nvPicPr>
        <p:blipFill>
          <a:blip r:embed="rId5"/>
          <a:stretch>
            <a:fillRect/>
          </a:stretch>
        </p:blipFill>
        <p:spPr>
          <a:xfrm>
            <a:off x="7870370" y="512083"/>
            <a:ext cx="3782319" cy="1388450"/>
          </a:xfrm>
          <a:prstGeom prst="rect">
            <a:avLst/>
          </a:prstGeom>
        </p:spPr>
      </p:pic>
      <p:pic>
        <p:nvPicPr>
          <p:cNvPr id="6" name="Content Placeholder 8" descr="A screenshot of a computer&#10;&#10;Description automatically generated">
            <a:extLst>
              <a:ext uri="{FF2B5EF4-FFF2-40B4-BE49-F238E27FC236}">
                <a16:creationId xmlns:a16="http://schemas.microsoft.com/office/drawing/2014/main" id="{167C6DFC-A5BA-7F77-76F2-5CD1C925545C}"/>
              </a:ext>
            </a:extLst>
          </p:cNvPr>
          <p:cNvPicPr>
            <a:picLocks noChangeAspect="1"/>
          </p:cNvPicPr>
          <p:nvPr/>
        </p:nvPicPr>
        <p:blipFill>
          <a:blip r:embed="rId6"/>
          <a:stretch>
            <a:fillRect/>
          </a:stretch>
        </p:blipFill>
        <p:spPr>
          <a:xfrm>
            <a:off x="4634017" y="4957469"/>
            <a:ext cx="3611912" cy="1255425"/>
          </a:xfrm>
          <a:prstGeom prst="rect">
            <a:avLst/>
          </a:prstGeom>
        </p:spPr>
      </p:pic>
      <p:sp>
        <p:nvSpPr>
          <p:cNvPr id="7" name="Content Placeholder 4">
            <a:extLst>
              <a:ext uri="{FF2B5EF4-FFF2-40B4-BE49-F238E27FC236}">
                <a16:creationId xmlns:a16="http://schemas.microsoft.com/office/drawing/2014/main" id="{B9B93864-3D36-5A60-40DE-4BFB00F88BBE}"/>
              </a:ext>
            </a:extLst>
          </p:cNvPr>
          <p:cNvSpPr txBox="1">
            <a:spLocks/>
          </p:cNvSpPr>
          <p:nvPr/>
        </p:nvSpPr>
        <p:spPr>
          <a:xfrm>
            <a:off x="838200" y="1949592"/>
            <a:ext cx="3322864" cy="3822558"/>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Centre for the Wider Benefits of Lifelong Learning (199-2007)</a:t>
            </a:r>
          </a:p>
          <a:p>
            <a:endParaRPr lang="en-US"/>
          </a:p>
          <a:p>
            <a:r>
              <a:rPr lang="en-US"/>
              <a:t>Longitudinal household surveys</a:t>
            </a:r>
          </a:p>
          <a:p>
            <a:endParaRPr lang="en-US"/>
          </a:p>
          <a:p>
            <a:r>
              <a:rPr lang="en-US"/>
              <a:t>National adult learning surveys</a:t>
            </a:r>
          </a:p>
          <a:p>
            <a:endParaRPr lang="en-US"/>
          </a:p>
          <a:p>
            <a:r>
              <a:rPr lang="en-US"/>
              <a:t>International surveys</a:t>
            </a:r>
          </a:p>
        </p:txBody>
      </p:sp>
    </p:spTree>
    <p:extLst>
      <p:ext uri="{BB962C8B-B14F-4D97-AF65-F5344CB8AC3E}">
        <p14:creationId xmlns:p14="http://schemas.microsoft.com/office/powerpoint/2010/main" val="1585933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E588A-4559-5EC3-AC35-8A53E1C717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52F12A-3020-6949-1D2B-9F4E5E63B56F}"/>
              </a:ext>
            </a:extLst>
          </p:cNvPr>
          <p:cNvSpPr>
            <a:spLocks noGrp="1"/>
          </p:cNvSpPr>
          <p:nvPr>
            <p:ph type="title"/>
          </p:nvPr>
        </p:nvSpPr>
        <p:spPr/>
        <p:txBody>
          <a:bodyPr/>
          <a:lstStyle/>
          <a:p>
            <a:r>
              <a:rPr lang="en-US" dirty="0"/>
              <a:t>The wider benefits of learning</a:t>
            </a:r>
          </a:p>
        </p:txBody>
      </p:sp>
      <p:pic>
        <p:nvPicPr>
          <p:cNvPr id="1028" name="Picture 4" descr="A diagram of a diagram&#10;&#10;Description automatically generated">
            <a:extLst>
              <a:ext uri="{FF2B5EF4-FFF2-40B4-BE49-F238E27FC236}">
                <a16:creationId xmlns:a16="http://schemas.microsoft.com/office/drawing/2014/main" id="{1D19050C-727E-98DB-5C0D-22F496E555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6811" y="1317524"/>
            <a:ext cx="6659064" cy="5011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788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1E474-FCAE-3C92-ED3E-7D70DDB5E3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9D5EB1-BD5E-3047-536A-5CE1B218F19D}"/>
              </a:ext>
            </a:extLst>
          </p:cNvPr>
          <p:cNvSpPr>
            <a:spLocks noGrp="1"/>
          </p:cNvSpPr>
          <p:nvPr>
            <p:ph type="title"/>
          </p:nvPr>
        </p:nvSpPr>
        <p:spPr/>
        <p:txBody>
          <a:bodyPr/>
          <a:lstStyle/>
          <a:p>
            <a:r>
              <a:rPr lang="en-US"/>
              <a:t>The </a:t>
            </a:r>
            <a:r>
              <a:rPr lang="en-US" err="1"/>
              <a:t>cpca</a:t>
            </a:r>
            <a:r>
              <a:rPr lang="en-US"/>
              <a:t> wider outcomes framework</a:t>
            </a:r>
          </a:p>
        </p:txBody>
      </p:sp>
      <p:sp>
        <p:nvSpPr>
          <p:cNvPr id="3" name="Content Placeholder 4">
            <a:extLst>
              <a:ext uri="{FF2B5EF4-FFF2-40B4-BE49-F238E27FC236}">
                <a16:creationId xmlns:a16="http://schemas.microsoft.com/office/drawing/2014/main" id="{98639828-4842-6186-B15F-451344465ADC}"/>
              </a:ext>
            </a:extLst>
          </p:cNvPr>
          <p:cNvSpPr txBox="1">
            <a:spLocks/>
          </p:cNvSpPr>
          <p:nvPr/>
        </p:nvSpPr>
        <p:spPr>
          <a:xfrm>
            <a:off x="838200" y="1518557"/>
            <a:ext cx="8526236" cy="37301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t>The Framework consists of five sections:</a:t>
            </a:r>
          </a:p>
          <a:p>
            <a:pPr marL="0" indent="0">
              <a:lnSpc>
                <a:spcPct val="120000"/>
              </a:lnSpc>
              <a:buNone/>
            </a:pPr>
            <a:r>
              <a:rPr lang="en-US" sz="2400"/>
              <a:t>Section 1: Introduction, design process and principles</a:t>
            </a:r>
          </a:p>
          <a:p>
            <a:pPr marL="0" indent="0">
              <a:lnSpc>
                <a:spcPct val="120000"/>
              </a:lnSpc>
              <a:buNone/>
            </a:pPr>
            <a:r>
              <a:rPr lang="en-US" sz="2400"/>
              <a:t>Section 2: CPCA strategic intent</a:t>
            </a:r>
          </a:p>
          <a:p>
            <a:pPr marL="0" indent="0">
              <a:lnSpc>
                <a:spcPct val="120000"/>
              </a:lnSpc>
              <a:buNone/>
            </a:pPr>
            <a:r>
              <a:rPr lang="en-US" sz="2400"/>
              <a:t>Section 3: CPCA model—logic chain, indicators, and evidence sources </a:t>
            </a:r>
          </a:p>
          <a:p>
            <a:pPr marL="0" indent="0">
              <a:lnSpc>
                <a:spcPct val="120000"/>
              </a:lnSpc>
              <a:buNone/>
            </a:pPr>
            <a:r>
              <a:rPr lang="en-US" sz="2400"/>
              <a:t>Section 4: Data collection, collation, analysis and reporting</a:t>
            </a:r>
          </a:p>
          <a:p>
            <a:pPr marL="0" indent="0">
              <a:lnSpc>
                <a:spcPct val="120000"/>
              </a:lnSpc>
              <a:buNone/>
            </a:pPr>
            <a:r>
              <a:rPr lang="en-US" sz="2400"/>
              <a:t>Section 5: Timescales and lead responsibilities</a:t>
            </a:r>
          </a:p>
        </p:txBody>
      </p:sp>
    </p:spTree>
    <p:extLst>
      <p:ext uri="{BB962C8B-B14F-4D97-AF65-F5344CB8AC3E}">
        <p14:creationId xmlns:p14="http://schemas.microsoft.com/office/powerpoint/2010/main" val="151408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F185F-CE57-21C4-438C-B841A49D5C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E79B3F-44F4-8329-E692-3EC98B97CB2E}"/>
              </a:ext>
            </a:extLst>
          </p:cNvPr>
          <p:cNvSpPr>
            <a:spLocks noGrp="1"/>
          </p:cNvSpPr>
          <p:nvPr>
            <p:ph type="title"/>
          </p:nvPr>
        </p:nvSpPr>
        <p:spPr>
          <a:xfrm>
            <a:off x="838200" y="191390"/>
            <a:ext cx="10515600" cy="952398"/>
          </a:xfrm>
        </p:spPr>
        <p:txBody>
          <a:bodyPr/>
          <a:lstStyle/>
          <a:p>
            <a:r>
              <a:rPr lang="en-US"/>
              <a:t>Design principles </a:t>
            </a:r>
          </a:p>
        </p:txBody>
      </p:sp>
      <p:sp>
        <p:nvSpPr>
          <p:cNvPr id="3" name="Content Placeholder 4">
            <a:extLst>
              <a:ext uri="{FF2B5EF4-FFF2-40B4-BE49-F238E27FC236}">
                <a16:creationId xmlns:a16="http://schemas.microsoft.com/office/drawing/2014/main" id="{BE7C34A8-CB44-C310-9CD3-E40A01754145}"/>
              </a:ext>
            </a:extLst>
          </p:cNvPr>
          <p:cNvSpPr txBox="1">
            <a:spLocks/>
          </p:cNvSpPr>
          <p:nvPr/>
        </p:nvSpPr>
        <p:spPr>
          <a:xfrm>
            <a:off x="838199" y="1062009"/>
            <a:ext cx="9593179" cy="4442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lnSpc>
                <a:spcPct val="115000"/>
              </a:lnSpc>
              <a:buNone/>
            </a:pPr>
            <a:r>
              <a:rPr lang="en-GB" sz="1800" b="1" kern="100">
                <a:solidFill>
                  <a:srgbClr val="000000"/>
                </a:solidFill>
                <a:ea typeface="Aptos" panose="020B0004020202020204" pitchFamily="34" charset="0"/>
              </a:rPr>
              <a:t>Joint ownership and responsibility </a:t>
            </a:r>
          </a:p>
          <a:p>
            <a:pPr marL="0" lvl="2" indent="0">
              <a:lnSpc>
                <a:spcPct val="115000"/>
              </a:lnSpc>
              <a:buNone/>
            </a:pPr>
            <a:r>
              <a:rPr lang="en-GB" sz="1800" kern="100">
                <a:solidFill>
                  <a:srgbClr val="000000"/>
                </a:solidFill>
                <a:ea typeface="Aptos" panose="020B0004020202020204" pitchFamily="34" charset="0"/>
              </a:rPr>
              <a:t>Commissioners and providers work in partnership to implement the  Framework</a:t>
            </a:r>
          </a:p>
          <a:p>
            <a:pPr marL="0" indent="0">
              <a:lnSpc>
                <a:spcPct val="115000"/>
              </a:lnSpc>
              <a:buNone/>
            </a:pPr>
            <a:r>
              <a:rPr lang="en-GB" sz="1800" b="1" kern="100">
                <a:solidFill>
                  <a:srgbClr val="000000"/>
                </a:solidFill>
                <a:ea typeface="Aptos" panose="020B0004020202020204" pitchFamily="34" charset="0"/>
              </a:rPr>
              <a:t>Evidence-led approach</a:t>
            </a:r>
          </a:p>
          <a:p>
            <a:pPr lvl="0">
              <a:lnSpc>
                <a:spcPct val="115000"/>
              </a:lnSpc>
              <a:spcBef>
                <a:spcPts val="500"/>
              </a:spcBef>
            </a:pPr>
            <a:r>
              <a:rPr lang="en-GB" sz="1800" kern="100">
                <a:solidFill>
                  <a:srgbClr val="000000"/>
                </a:solidFill>
                <a:ea typeface="Aptos" panose="020B0004020202020204" pitchFamily="34" charset="0"/>
              </a:rPr>
              <a:t>The Framework is based on underpinning theory and effective practice derived from national and international research.  </a:t>
            </a:r>
          </a:p>
          <a:p>
            <a:pPr lvl="0">
              <a:lnSpc>
                <a:spcPct val="115000"/>
              </a:lnSpc>
              <a:spcBef>
                <a:spcPts val="500"/>
              </a:spcBef>
            </a:pPr>
            <a:r>
              <a:rPr lang="en-GB" sz="1800" kern="100">
                <a:solidFill>
                  <a:srgbClr val="000000"/>
                </a:solidFill>
                <a:ea typeface="Aptos" panose="020B0004020202020204" pitchFamily="34" charset="0"/>
              </a:rPr>
              <a:t>Valid and reliable methods of evidence-gathering will be applied in a consistent manner.</a:t>
            </a:r>
          </a:p>
          <a:p>
            <a:pPr lvl="0">
              <a:lnSpc>
                <a:spcPct val="115000"/>
              </a:lnSpc>
              <a:spcBef>
                <a:spcPts val="500"/>
              </a:spcBef>
            </a:pPr>
            <a:r>
              <a:rPr lang="en-GB" sz="1800" kern="100">
                <a:solidFill>
                  <a:srgbClr val="000000"/>
                </a:solidFill>
                <a:ea typeface="Aptos" panose="020B0004020202020204" pitchFamily="34" charset="0"/>
              </a:rPr>
              <a:t>The Framework will triangulate data from a range of sources to provide a broad view of the outcomes of adult learning.</a:t>
            </a:r>
          </a:p>
          <a:p>
            <a:pPr lvl="0">
              <a:lnSpc>
                <a:spcPct val="115000"/>
              </a:lnSpc>
              <a:spcBef>
                <a:spcPts val="500"/>
              </a:spcBef>
            </a:pPr>
            <a:r>
              <a:rPr lang="en-GB" sz="1800" kern="100">
                <a:solidFill>
                  <a:srgbClr val="000000"/>
                </a:solidFill>
                <a:ea typeface="Aptos" panose="020B0004020202020204" pitchFamily="34" charset="0"/>
              </a:rPr>
              <a:t>Baseline data on the outcomes of learning will be collected to enable benchmarking and inform judgements about the performance of CPCA ASF provision over time and in relation to the picture nationally and other devolved areas. </a:t>
            </a:r>
            <a:endParaRPr lang="en-US" sz="1800"/>
          </a:p>
        </p:txBody>
      </p:sp>
    </p:spTree>
    <p:extLst>
      <p:ext uri="{BB962C8B-B14F-4D97-AF65-F5344CB8AC3E}">
        <p14:creationId xmlns:p14="http://schemas.microsoft.com/office/powerpoint/2010/main" val="2857119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E446C-0328-914D-03A8-017F5B3932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6183A5-0AD8-B2D4-594C-5032D29E200D}"/>
              </a:ext>
            </a:extLst>
          </p:cNvPr>
          <p:cNvSpPr>
            <a:spLocks noGrp="1"/>
          </p:cNvSpPr>
          <p:nvPr>
            <p:ph type="title"/>
          </p:nvPr>
        </p:nvSpPr>
        <p:spPr>
          <a:xfrm>
            <a:off x="838200" y="191390"/>
            <a:ext cx="10515600" cy="952398"/>
          </a:xfrm>
        </p:spPr>
        <p:txBody>
          <a:bodyPr/>
          <a:lstStyle/>
          <a:p>
            <a:r>
              <a:rPr lang="en-US"/>
              <a:t>Design principles (</a:t>
            </a:r>
            <a:r>
              <a:rPr lang="en-US" err="1"/>
              <a:t>cont</a:t>
            </a:r>
            <a:r>
              <a:rPr lang="en-US"/>
              <a:t>)</a:t>
            </a:r>
          </a:p>
        </p:txBody>
      </p:sp>
      <p:sp>
        <p:nvSpPr>
          <p:cNvPr id="3" name="Content Placeholder 4">
            <a:extLst>
              <a:ext uri="{FF2B5EF4-FFF2-40B4-BE49-F238E27FC236}">
                <a16:creationId xmlns:a16="http://schemas.microsoft.com/office/drawing/2014/main" id="{7C60B493-9CEB-94A5-9C65-4FAD46BBB2EC}"/>
              </a:ext>
            </a:extLst>
          </p:cNvPr>
          <p:cNvSpPr txBox="1">
            <a:spLocks/>
          </p:cNvSpPr>
          <p:nvPr/>
        </p:nvSpPr>
        <p:spPr>
          <a:xfrm>
            <a:off x="838199" y="1062009"/>
            <a:ext cx="9593179" cy="35841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buNone/>
            </a:pPr>
            <a:r>
              <a:rPr lang="en-GB" sz="1800" b="1" kern="100" dirty="0">
                <a:solidFill>
                  <a:srgbClr val="000000"/>
                </a:solidFill>
                <a:ea typeface="Aptos" panose="020B0004020202020204" pitchFamily="34" charset="0"/>
              </a:rPr>
              <a:t>Continuous review and development</a:t>
            </a:r>
          </a:p>
          <a:p>
            <a:pPr marL="0" lvl="0" indent="0">
              <a:lnSpc>
                <a:spcPct val="115000"/>
              </a:lnSpc>
              <a:buNone/>
            </a:pPr>
            <a:r>
              <a:rPr lang="en-GB" sz="1800" kern="100" dirty="0">
                <a:solidFill>
                  <a:srgbClr val="000000"/>
                </a:solidFill>
                <a:ea typeface="Aptos" panose="020B0004020202020204" pitchFamily="34" charset="0"/>
              </a:rPr>
              <a:t>The Framework will be  continually reviewed with stakeholders as circumstances change, to ensure that it remains fit for purpose.  I</a:t>
            </a:r>
          </a:p>
          <a:p>
            <a:pPr marL="0" indent="0">
              <a:lnSpc>
                <a:spcPct val="115000"/>
              </a:lnSpc>
              <a:buNone/>
            </a:pPr>
            <a:r>
              <a:rPr lang="en-GB" sz="1800" b="1" kern="100" dirty="0">
                <a:solidFill>
                  <a:srgbClr val="000000"/>
                </a:solidFill>
                <a:ea typeface="Aptos" panose="020B0004020202020204" pitchFamily="34" charset="0"/>
              </a:rPr>
              <a:t>Proportionate </a:t>
            </a:r>
          </a:p>
          <a:p>
            <a:pPr marL="0" indent="0">
              <a:lnSpc>
                <a:spcPct val="115000"/>
              </a:lnSpc>
              <a:buNone/>
            </a:pPr>
            <a:r>
              <a:rPr lang="en-GB" sz="1800" kern="100" dirty="0">
                <a:solidFill>
                  <a:srgbClr val="000000"/>
                </a:solidFill>
                <a:ea typeface="Aptos" panose="020B0004020202020204" pitchFamily="34" charset="0"/>
              </a:rPr>
              <a:t>The Framework will not impose an excessive burden on providers and its application will be proportionate to the level of investment made.  </a:t>
            </a:r>
          </a:p>
          <a:p>
            <a:pPr marL="0" indent="0">
              <a:lnSpc>
                <a:spcPct val="115000"/>
              </a:lnSpc>
              <a:buNone/>
            </a:pPr>
            <a:r>
              <a:rPr lang="en-GB" sz="1800" b="1" kern="100" dirty="0">
                <a:solidFill>
                  <a:srgbClr val="000000"/>
                </a:solidFill>
                <a:ea typeface="Aptos" panose="020B0004020202020204" pitchFamily="34" charset="0"/>
              </a:rPr>
              <a:t>Transparent </a:t>
            </a:r>
          </a:p>
          <a:p>
            <a:pPr marL="0" indent="0">
              <a:lnSpc>
                <a:spcPct val="115000"/>
              </a:lnSpc>
              <a:buNone/>
            </a:pPr>
            <a:r>
              <a:rPr lang="en-GB" sz="1800" kern="100" dirty="0">
                <a:solidFill>
                  <a:srgbClr val="000000"/>
                </a:solidFill>
                <a:ea typeface="Aptos" panose="020B0004020202020204" pitchFamily="34" charset="0"/>
              </a:rPr>
              <a:t>Findings on the outcomes of adult learning will be published annually and reviewed by CPCA’s Employment and Skills Committee. </a:t>
            </a:r>
          </a:p>
          <a:p>
            <a:pPr marL="0" indent="0">
              <a:lnSpc>
                <a:spcPct val="120000"/>
              </a:lnSpc>
              <a:buNone/>
            </a:pPr>
            <a:endParaRPr lang="en-US" dirty="0"/>
          </a:p>
        </p:txBody>
      </p:sp>
    </p:spTree>
    <p:extLst>
      <p:ext uri="{BB962C8B-B14F-4D97-AF65-F5344CB8AC3E}">
        <p14:creationId xmlns:p14="http://schemas.microsoft.com/office/powerpoint/2010/main" val="322492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558C0-A278-5C05-8602-575A3F2062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4C9669-6AAE-29EC-7BCA-D811EAFEEACC}"/>
              </a:ext>
            </a:extLst>
          </p:cNvPr>
          <p:cNvSpPr>
            <a:spLocks noGrp="1"/>
          </p:cNvSpPr>
          <p:nvPr>
            <p:ph type="title"/>
          </p:nvPr>
        </p:nvSpPr>
        <p:spPr/>
        <p:txBody>
          <a:bodyPr/>
          <a:lstStyle/>
          <a:p>
            <a:r>
              <a:rPr lang="en-US" err="1"/>
              <a:t>Cpca</a:t>
            </a:r>
            <a:r>
              <a:rPr lang="en-US"/>
              <a:t> strategic intent (1)</a:t>
            </a:r>
          </a:p>
        </p:txBody>
      </p:sp>
      <p:sp>
        <p:nvSpPr>
          <p:cNvPr id="3" name="Content Placeholder 4">
            <a:extLst>
              <a:ext uri="{FF2B5EF4-FFF2-40B4-BE49-F238E27FC236}">
                <a16:creationId xmlns:a16="http://schemas.microsoft.com/office/drawing/2014/main" id="{25D5EF7E-5360-9AAD-8820-BAFFF1D14D0D}"/>
              </a:ext>
            </a:extLst>
          </p:cNvPr>
          <p:cNvSpPr txBox="1">
            <a:spLocks/>
          </p:cNvSpPr>
          <p:nvPr/>
        </p:nvSpPr>
        <p:spPr>
          <a:xfrm>
            <a:off x="838201" y="1226179"/>
            <a:ext cx="10515599" cy="44056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200" b="1"/>
              <a:t>ASF will contribute to addressing a range of policy challenges </a:t>
            </a:r>
            <a:r>
              <a:rPr lang="en-US" sz="2200"/>
              <a:t>identified in the region.  </a:t>
            </a:r>
          </a:p>
          <a:p>
            <a:pPr marL="0" indent="0">
              <a:lnSpc>
                <a:spcPct val="120000"/>
              </a:lnSpc>
              <a:buNone/>
            </a:pPr>
            <a:r>
              <a:rPr lang="en-US" sz="2200" b="1"/>
              <a:t>Geographical disparities </a:t>
            </a:r>
            <a:r>
              <a:rPr lang="en-US" sz="2200"/>
              <a:t>exist in relation to residents’ skills, employment, income and health, with Fenland and Peterborough experiencing clusters of multiple deprivation. </a:t>
            </a:r>
          </a:p>
          <a:p>
            <a:pPr marL="0" indent="0">
              <a:lnSpc>
                <a:spcPct val="120000"/>
              </a:lnSpc>
              <a:buNone/>
            </a:pPr>
            <a:r>
              <a:rPr lang="en-US" sz="2200" b="1"/>
              <a:t>Health inequalities </a:t>
            </a:r>
            <a:r>
              <a:rPr lang="en-US" sz="2200"/>
              <a:t>are apparent and an increase in economic inactivity rates linked to poor mental and physical health.  Healthy life expectancy in Fenland and Peterborough are below the national average.</a:t>
            </a:r>
          </a:p>
          <a:p>
            <a:pPr marL="0" indent="0">
              <a:lnSpc>
                <a:spcPct val="120000"/>
              </a:lnSpc>
              <a:buNone/>
            </a:pPr>
            <a:r>
              <a:rPr lang="en-US" sz="2200"/>
              <a:t>CPCA policymakers recognise the role that ASF-funded learning can play in </a:t>
            </a:r>
            <a:r>
              <a:rPr lang="en-US" sz="2200" b="1"/>
              <a:t>tackling inequalities and contributing to delivering strategic objectives </a:t>
            </a:r>
            <a:r>
              <a:rPr lang="en-US" sz="2200"/>
              <a:t>across a other policy areas. </a:t>
            </a:r>
          </a:p>
        </p:txBody>
      </p:sp>
    </p:spTree>
    <p:extLst>
      <p:ext uri="{BB962C8B-B14F-4D97-AF65-F5344CB8AC3E}">
        <p14:creationId xmlns:p14="http://schemas.microsoft.com/office/powerpoint/2010/main" val="718247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136C9-BAF3-F691-12AF-D4EE4E23DC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3DEE24-385D-8D7C-AAAC-D41902129CF7}"/>
              </a:ext>
            </a:extLst>
          </p:cNvPr>
          <p:cNvSpPr>
            <a:spLocks noGrp="1"/>
          </p:cNvSpPr>
          <p:nvPr>
            <p:ph type="title"/>
          </p:nvPr>
        </p:nvSpPr>
        <p:spPr/>
        <p:txBody>
          <a:bodyPr/>
          <a:lstStyle/>
          <a:p>
            <a:r>
              <a:rPr lang="en-US" err="1"/>
              <a:t>Cpca</a:t>
            </a:r>
            <a:r>
              <a:rPr lang="en-US"/>
              <a:t> strategic intent (2)</a:t>
            </a:r>
          </a:p>
        </p:txBody>
      </p:sp>
      <p:sp>
        <p:nvSpPr>
          <p:cNvPr id="3" name="Content Placeholder 4">
            <a:extLst>
              <a:ext uri="{FF2B5EF4-FFF2-40B4-BE49-F238E27FC236}">
                <a16:creationId xmlns:a16="http://schemas.microsoft.com/office/drawing/2014/main" id="{AA470FA9-70CA-5B94-C207-86E489A965D2}"/>
              </a:ext>
            </a:extLst>
          </p:cNvPr>
          <p:cNvSpPr txBox="1">
            <a:spLocks/>
          </p:cNvSpPr>
          <p:nvPr/>
        </p:nvSpPr>
        <p:spPr>
          <a:xfrm>
            <a:off x="838200" y="1317524"/>
            <a:ext cx="10515599" cy="44056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400" b="1"/>
              <a:t>CPCA’s Funding Rules for the </a:t>
            </a:r>
            <a:r>
              <a:rPr lang="en-US" sz="2400" b="1">
                <a:solidFill>
                  <a:schemeClr val="accent1"/>
                </a:solidFill>
              </a:rPr>
              <a:t>devolved ASF for 2024/25 </a:t>
            </a:r>
            <a:r>
              <a:rPr lang="en-US" sz="2400"/>
              <a:t>state:</a:t>
            </a:r>
          </a:p>
          <a:p>
            <a:pPr marL="0" indent="0">
              <a:lnSpc>
                <a:spcPct val="120000"/>
              </a:lnSpc>
              <a:buNone/>
            </a:pPr>
            <a:r>
              <a:rPr lang="en-US" sz="2400"/>
              <a:t>“The purpose of the ASF is to support adult learners to gain skills which will lead them to meaningful, sustained, and relevant employment, or enable them to progress to further learning which will deliver that outcome.”</a:t>
            </a:r>
          </a:p>
          <a:p>
            <a:pPr marL="0" indent="0">
              <a:lnSpc>
                <a:spcPct val="120000"/>
              </a:lnSpc>
              <a:buNone/>
            </a:pPr>
            <a:r>
              <a:rPr lang="en-US" sz="2400"/>
              <a:t>“Within the ASF, further provision for learning is available that supports wider outcomes such as to improve health and wellbeing, equip parents/carers to support their child’s learning, and develop stronger communities (Tailored Learning/Community Learning).”</a:t>
            </a:r>
          </a:p>
        </p:txBody>
      </p:sp>
    </p:spTree>
    <p:extLst>
      <p:ext uri="{BB962C8B-B14F-4D97-AF65-F5344CB8AC3E}">
        <p14:creationId xmlns:p14="http://schemas.microsoft.com/office/powerpoint/2010/main" val="168513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70646-FC50-8453-19A2-73311CCFC2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AD402B-5B2E-A414-A40F-FA7AA019CD60}"/>
              </a:ext>
            </a:extLst>
          </p:cNvPr>
          <p:cNvSpPr>
            <a:spLocks noGrp="1"/>
          </p:cNvSpPr>
          <p:nvPr>
            <p:ph type="title"/>
          </p:nvPr>
        </p:nvSpPr>
        <p:spPr/>
        <p:txBody>
          <a:bodyPr>
            <a:normAutofit/>
          </a:bodyPr>
          <a:lstStyle/>
          <a:p>
            <a:r>
              <a:rPr lang="en-US"/>
              <a:t>Adult skills fund aims 2025-26</a:t>
            </a:r>
          </a:p>
        </p:txBody>
      </p:sp>
      <p:sp>
        <p:nvSpPr>
          <p:cNvPr id="3" name="Content Placeholder 4">
            <a:extLst>
              <a:ext uri="{FF2B5EF4-FFF2-40B4-BE49-F238E27FC236}">
                <a16:creationId xmlns:a16="http://schemas.microsoft.com/office/drawing/2014/main" id="{572E26D9-0810-9B60-7305-62D0DB6B86D0}"/>
              </a:ext>
            </a:extLst>
          </p:cNvPr>
          <p:cNvSpPr txBox="1">
            <a:spLocks/>
          </p:cNvSpPr>
          <p:nvPr/>
        </p:nvSpPr>
        <p:spPr>
          <a:xfrm>
            <a:off x="838200" y="1317524"/>
            <a:ext cx="10515599" cy="48465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000" b="1"/>
              <a:t>1. Provision that reduces regional skills shortages</a:t>
            </a:r>
          </a:p>
          <a:p>
            <a:pPr marL="0" indent="0">
              <a:lnSpc>
                <a:spcPct val="100000"/>
              </a:lnSpc>
              <a:buNone/>
            </a:pPr>
            <a:r>
              <a:rPr lang="en-US" sz="2000"/>
              <a:t>ASF must be used to deliver provision that aims to reduce regional skills shortages in foundation and priority sectors. Provision can also be delivered that seeks to address national skills shortages.</a:t>
            </a:r>
          </a:p>
          <a:p>
            <a:pPr marL="0" indent="0">
              <a:lnSpc>
                <a:spcPct val="100000"/>
              </a:lnSpc>
              <a:buNone/>
            </a:pPr>
            <a:r>
              <a:rPr lang="en-US" sz="2000" b="1"/>
              <a:t>2. Delivery of the four legal entitlements</a:t>
            </a:r>
          </a:p>
          <a:p>
            <a:pPr marL="0" indent="0">
              <a:lnSpc>
                <a:spcPct val="100000"/>
              </a:lnSpc>
              <a:buNone/>
            </a:pPr>
            <a:r>
              <a:rPr lang="en-US" sz="2000"/>
              <a:t>ASF must be used to deliver the ‘4 Legal Entitlements’. These entitlements are set out in the Apprenticeships, Skills and Children Learning Act 2009, and enable eligible learners to be fully funded for specific English, </a:t>
            </a:r>
            <a:r>
              <a:rPr lang="en-US" sz="2000" err="1"/>
              <a:t>Maths</a:t>
            </a:r>
            <a:r>
              <a:rPr lang="en-US" sz="2000"/>
              <a:t>, ESOL and Digital Skills learning aims.</a:t>
            </a:r>
          </a:p>
          <a:p>
            <a:pPr marL="0" indent="0">
              <a:lnSpc>
                <a:spcPct val="100000"/>
              </a:lnSpc>
              <a:buNone/>
            </a:pPr>
            <a:r>
              <a:rPr lang="en-US" sz="2000" b="1"/>
              <a:t>3. Provision that develops transferable skills </a:t>
            </a:r>
          </a:p>
          <a:p>
            <a:pPr marL="0" indent="0">
              <a:lnSpc>
                <a:spcPct val="100000"/>
              </a:lnSpc>
              <a:buNone/>
            </a:pPr>
            <a:r>
              <a:rPr lang="en-US" sz="2000"/>
              <a:t>ASF must be used to deliver skills to develop the individual’s employability, confidence and self-esteem, health and mental wellbeing, financial awareness, independent living skills, and broader awareness of sustainability and carbon literacy.</a:t>
            </a:r>
          </a:p>
          <a:p>
            <a:pPr marL="0" indent="0">
              <a:lnSpc>
                <a:spcPct val="120000"/>
              </a:lnSpc>
              <a:buNone/>
            </a:pPr>
            <a:endParaRPr lang="en-US" sz="2000"/>
          </a:p>
        </p:txBody>
      </p:sp>
    </p:spTree>
    <p:extLst>
      <p:ext uri="{BB962C8B-B14F-4D97-AF65-F5344CB8AC3E}">
        <p14:creationId xmlns:p14="http://schemas.microsoft.com/office/powerpoint/2010/main" val="1579159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D67DA-9A89-860E-E64A-6C9248B05B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41C773-49E5-1336-502D-2323FDF0E3E5}"/>
              </a:ext>
            </a:extLst>
          </p:cNvPr>
          <p:cNvSpPr>
            <a:spLocks noGrp="1"/>
          </p:cNvSpPr>
          <p:nvPr>
            <p:ph type="title"/>
          </p:nvPr>
        </p:nvSpPr>
        <p:spPr>
          <a:xfrm>
            <a:off x="838200" y="365126"/>
            <a:ext cx="10515600" cy="702357"/>
          </a:xfrm>
        </p:spPr>
        <p:txBody>
          <a:bodyPr/>
          <a:lstStyle/>
          <a:p>
            <a:r>
              <a:rPr lang="en-US"/>
              <a:t>The </a:t>
            </a:r>
            <a:r>
              <a:rPr lang="en-US" err="1"/>
              <a:t>cpca</a:t>
            </a:r>
            <a:r>
              <a:rPr lang="en-US"/>
              <a:t> wider outcomes framework</a:t>
            </a:r>
          </a:p>
        </p:txBody>
      </p:sp>
      <p:graphicFrame>
        <p:nvGraphicFramePr>
          <p:cNvPr id="3" name="Content Placeholder 7">
            <a:extLst>
              <a:ext uri="{FF2B5EF4-FFF2-40B4-BE49-F238E27FC236}">
                <a16:creationId xmlns:a16="http://schemas.microsoft.com/office/drawing/2014/main" id="{8FE57201-24BA-5FAF-4A18-C867E00102DD}"/>
              </a:ext>
            </a:extLst>
          </p:cNvPr>
          <p:cNvGraphicFramePr>
            <a:graphicFrameLocks/>
          </p:cNvGraphicFramePr>
          <p:nvPr/>
        </p:nvGraphicFramePr>
        <p:xfrm>
          <a:off x="838200" y="2144991"/>
          <a:ext cx="10515599" cy="3614801"/>
        </p:xfrm>
        <a:graphic>
          <a:graphicData uri="http://schemas.openxmlformats.org/drawingml/2006/table">
            <a:tbl>
              <a:tblPr firstRow="1" firstCol="1" bandRow="1">
                <a:tableStyleId>{5C22544A-7EE6-4342-B048-85BDC9FD1C3A}</a:tableStyleId>
              </a:tblPr>
              <a:tblGrid>
                <a:gridCol w="1699321">
                  <a:extLst>
                    <a:ext uri="{9D8B030D-6E8A-4147-A177-3AD203B41FA5}">
                      <a16:colId xmlns:a16="http://schemas.microsoft.com/office/drawing/2014/main" val="494722168"/>
                    </a:ext>
                  </a:extLst>
                </a:gridCol>
                <a:gridCol w="1732971">
                  <a:extLst>
                    <a:ext uri="{9D8B030D-6E8A-4147-A177-3AD203B41FA5}">
                      <a16:colId xmlns:a16="http://schemas.microsoft.com/office/drawing/2014/main" val="1475772949"/>
                    </a:ext>
                  </a:extLst>
                </a:gridCol>
                <a:gridCol w="1739280">
                  <a:extLst>
                    <a:ext uri="{9D8B030D-6E8A-4147-A177-3AD203B41FA5}">
                      <a16:colId xmlns:a16="http://schemas.microsoft.com/office/drawing/2014/main" val="2598203332"/>
                    </a:ext>
                  </a:extLst>
                </a:gridCol>
                <a:gridCol w="1760311">
                  <a:extLst>
                    <a:ext uri="{9D8B030D-6E8A-4147-A177-3AD203B41FA5}">
                      <a16:colId xmlns:a16="http://schemas.microsoft.com/office/drawing/2014/main" val="3700648651"/>
                    </a:ext>
                  </a:extLst>
                </a:gridCol>
                <a:gridCol w="1825508">
                  <a:extLst>
                    <a:ext uri="{9D8B030D-6E8A-4147-A177-3AD203B41FA5}">
                      <a16:colId xmlns:a16="http://schemas.microsoft.com/office/drawing/2014/main" val="218954069"/>
                    </a:ext>
                  </a:extLst>
                </a:gridCol>
                <a:gridCol w="1758208">
                  <a:extLst>
                    <a:ext uri="{9D8B030D-6E8A-4147-A177-3AD203B41FA5}">
                      <a16:colId xmlns:a16="http://schemas.microsoft.com/office/drawing/2014/main" val="395964139"/>
                    </a:ext>
                  </a:extLst>
                </a:gridCol>
              </a:tblGrid>
              <a:tr h="0">
                <a:tc>
                  <a:txBody>
                    <a:bodyPr/>
                    <a:lstStyle/>
                    <a:p>
                      <a:pPr algn="ctr">
                        <a:lnSpc>
                          <a:spcPct val="107000"/>
                        </a:lnSpc>
                        <a:spcAft>
                          <a:spcPts val="800"/>
                        </a:spcAft>
                      </a:pPr>
                      <a:r>
                        <a:rPr lang="en-GB" sz="1800" kern="100">
                          <a:effectLst/>
                          <a:latin typeface="Aptos" panose="020B0004020202020204" pitchFamily="34" charset="0"/>
                        </a:rPr>
                        <a:t> </a:t>
                      </a:r>
                    </a:p>
                    <a:p>
                      <a:pPr algn="ctr">
                        <a:lnSpc>
                          <a:spcPct val="107000"/>
                        </a:lnSpc>
                        <a:spcAft>
                          <a:spcPts val="800"/>
                        </a:spcAft>
                      </a:pPr>
                      <a:r>
                        <a:rPr lang="en-GB" sz="1800" kern="100">
                          <a:effectLst/>
                          <a:latin typeface="Aptos" panose="020B0004020202020204" pitchFamily="34" charset="0"/>
                        </a:rPr>
                        <a:t>Inputs</a:t>
                      </a:r>
                    </a:p>
                    <a:p>
                      <a:pPr algn="ctr">
                        <a:lnSpc>
                          <a:spcPct val="107000"/>
                        </a:lnSpc>
                        <a:spcAft>
                          <a:spcPts val="800"/>
                        </a:spcAft>
                      </a:pPr>
                      <a:r>
                        <a:rPr lang="en-GB" sz="1800" kern="100">
                          <a:effectLst/>
                          <a:latin typeface="Aptos" panose="020B0004020202020204" pitchFamily="34" charset="0"/>
                        </a:rPr>
                        <a:t> </a:t>
                      </a:r>
                      <a:endParaRPr lang="en-GB" sz="1800" kern="100">
                        <a:solidFill>
                          <a:srgbClr val="000000"/>
                        </a:solidFill>
                        <a:effectLst/>
                        <a:latin typeface="Aptos" panose="020B0004020202020204" pitchFamily="34" charset="0"/>
                        <a:ea typeface="Aptos" panose="020B0004020202020204" pitchFamily="34" charset="0"/>
                      </a:endParaRPr>
                    </a:p>
                  </a:txBody>
                  <a:tcPr marL="68580" marR="68580" marT="0" marB="0"/>
                </a:tc>
                <a:tc>
                  <a:txBody>
                    <a:bodyPr/>
                    <a:lstStyle/>
                    <a:p>
                      <a:pPr algn="ctr">
                        <a:lnSpc>
                          <a:spcPct val="107000"/>
                        </a:lnSpc>
                        <a:spcAft>
                          <a:spcPts val="800"/>
                        </a:spcAft>
                      </a:pPr>
                      <a:r>
                        <a:rPr lang="en-GB" sz="1800" kern="100">
                          <a:effectLst/>
                          <a:latin typeface="Aptos" panose="020B0004020202020204" pitchFamily="34" charset="0"/>
                        </a:rPr>
                        <a:t> </a:t>
                      </a:r>
                    </a:p>
                    <a:p>
                      <a:pPr algn="ctr">
                        <a:lnSpc>
                          <a:spcPct val="107000"/>
                        </a:lnSpc>
                        <a:spcAft>
                          <a:spcPts val="800"/>
                        </a:spcAft>
                      </a:pPr>
                      <a:r>
                        <a:rPr lang="en-GB" sz="1800" kern="100">
                          <a:effectLst/>
                          <a:latin typeface="Aptos" panose="020B0004020202020204" pitchFamily="34" charset="0"/>
                        </a:rPr>
                        <a:t>Activities</a:t>
                      </a:r>
                      <a:endParaRPr lang="en-GB" sz="1800" kern="100">
                        <a:solidFill>
                          <a:srgbClr val="000000"/>
                        </a:solidFill>
                        <a:effectLst/>
                        <a:latin typeface="Aptos" panose="020B0004020202020204" pitchFamily="34" charset="0"/>
                        <a:ea typeface="Aptos" panose="020B0004020202020204" pitchFamily="34" charset="0"/>
                      </a:endParaRPr>
                    </a:p>
                  </a:txBody>
                  <a:tcPr marL="68580" marR="68580" marT="0" marB="0"/>
                </a:tc>
                <a:tc>
                  <a:txBody>
                    <a:bodyPr/>
                    <a:lstStyle/>
                    <a:p>
                      <a:pPr algn="ctr">
                        <a:lnSpc>
                          <a:spcPct val="107000"/>
                        </a:lnSpc>
                        <a:spcAft>
                          <a:spcPts val="800"/>
                        </a:spcAft>
                      </a:pPr>
                      <a:r>
                        <a:rPr lang="en-GB" sz="1800" kern="100">
                          <a:effectLst/>
                          <a:latin typeface="Aptos" panose="020B0004020202020204" pitchFamily="34" charset="0"/>
                        </a:rPr>
                        <a:t> </a:t>
                      </a:r>
                    </a:p>
                    <a:p>
                      <a:pPr algn="ctr">
                        <a:lnSpc>
                          <a:spcPct val="107000"/>
                        </a:lnSpc>
                        <a:spcAft>
                          <a:spcPts val="800"/>
                        </a:spcAft>
                      </a:pPr>
                      <a:r>
                        <a:rPr lang="en-GB" sz="1800" kern="100">
                          <a:effectLst/>
                          <a:latin typeface="Aptos" panose="020B0004020202020204" pitchFamily="34" charset="0"/>
                        </a:rPr>
                        <a:t>Outputs</a:t>
                      </a:r>
                      <a:endParaRPr lang="en-GB" sz="1800" kern="100">
                        <a:solidFill>
                          <a:srgbClr val="000000"/>
                        </a:solidFill>
                        <a:effectLst/>
                        <a:latin typeface="Aptos" panose="020B0004020202020204" pitchFamily="34" charset="0"/>
                        <a:ea typeface="Aptos" panose="020B0004020202020204" pitchFamily="34" charset="0"/>
                      </a:endParaRPr>
                    </a:p>
                  </a:txBody>
                  <a:tcPr marL="68580" marR="68580" marT="0" marB="0"/>
                </a:tc>
                <a:tc>
                  <a:txBody>
                    <a:bodyPr/>
                    <a:lstStyle/>
                    <a:p>
                      <a:pPr algn="ctr">
                        <a:lnSpc>
                          <a:spcPct val="107000"/>
                        </a:lnSpc>
                        <a:spcAft>
                          <a:spcPts val="800"/>
                        </a:spcAft>
                      </a:pPr>
                      <a:r>
                        <a:rPr lang="en-GB" sz="1800" kern="100">
                          <a:effectLst/>
                          <a:latin typeface="Aptos" panose="020B0004020202020204" pitchFamily="34" charset="0"/>
                        </a:rPr>
                        <a:t> </a:t>
                      </a:r>
                    </a:p>
                    <a:p>
                      <a:pPr algn="ctr">
                        <a:lnSpc>
                          <a:spcPct val="107000"/>
                        </a:lnSpc>
                        <a:spcAft>
                          <a:spcPts val="800"/>
                        </a:spcAft>
                      </a:pPr>
                      <a:r>
                        <a:rPr lang="en-GB" sz="1800" kern="100">
                          <a:effectLst/>
                          <a:latin typeface="Aptos" panose="020B0004020202020204" pitchFamily="34" charset="0"/>
                        </a:rPr>
                        <a:t>Outcomes</a:t>
                      </a:r>
                      <a:endParaRPr lang="en-GB" sz="1800" kern="100">
                        <a:solidFill>
                          <a:srgbClr val="000000"/>
                        </a:solidFill>
                        <a:effectLst/>
                        <a:latin typeface="Aptos" panose="020B0004020202020204" pitchFamily="34" charset="0"/>
                        <a:ea typeface="Aptos" panose="020B0004020202020204" pitchFamily="34" charset="0"/>
                      </a:endParaRPr>
                    </a:p>
                  </a:txBody>
                  <a:tcPr marL="68580" marR="68580" marT="0" marB="0"/>
                </a:tc>
                <a:tc>
                  <a:txBody>
                    <a:bodyPr/>
                    <a:lstStyle/>
                    <a:p>
                      <a:pPr algn="ctr">
                        <a:lnSpc>
                          <a:spcPct val="107000"/>
                        </a:lnSpc>
                        <a:spcAft>
                          <a:spcPts val="800"/>
                        </a:spcAft>
                      </a:pPr>
                      <a:r>
                        <a:rPr lang="en-GB" sz="1800" kern="100">
                          <a:effectLst/>
                          <a:latin typeface="Aptos" panose="020B0004020202020204" pitchFamily="34" charset="0"/>
                        </a:rPr>
                        <a:t> </a:t>
                      </a:r>
                    </a:p>
                    <a:p>
                      <a:pPr algn="ctr">
                        <a:lnSpc>
                          <a:spcPct val="107000"/>
                        </a:lnSpc>
                        <a:spcAft>
                          <a:spcPts val="800"/>
                        </a:spcAft>
                      </a:pPr>
                      <a:r>
                        <a:rPr lang="en-GB" sz="1800" kern="100">
                          <a:effectLst/>
                          <a:latin typeface="Aptos" panose="020B0004020202020204" pitchFamily="34" charset="0"/>
                        </a:rPr>
                        <a:t>Benefits</a:t>
                      </a:r>
                      <a:endParaRPr lang="en-GB" sz="1800" kern="100">
                        <a:solidFill>
                          <a:srgbClr val="000000"/>
                        </a:solidFill>
                        <a:effectLst/>
                        <a:latin typeface="Aptos" panose="020B0004020202020204" pitchFamily="34" charset="0"/>
                        <a:ea typeface="Aptos" panose="020B0004020202020204" pitchFamily="34" charset="0"/>
                      </a:endParaRPr>
                    </a:p>
                  </a:txBody>
                  <a:tcPr marL="68580" marR="68580" marT="0" marB="0"/>
                </a:tc>
                <a:tc>
                  <a:txBody>
                    <a:bodyPr/>
                    <a:lstStyle/>
                    <a:p>
                      <a:pPr algn="ctr">
                        <a:lnSpc>
                          <a:spcPct val="107000"/>
                        </a:lnSpc>
                        <a:spcAft>
                          <a:spcPts val="800"/>
                        </a:spcAft>
                      </a:pPr>
                      <a:r>
                        <a:rPr lang="en-GB" sz="1800" kern="100">
                          <a:effectLst/>
                          <a:latin typeface="Aptos" panose="020B0004020202020204" pitchFamily="34" charset="0"/>
                        </a:rPr>
                        <a:t> </a:t>
                      </a:r>
                    </a:p>
                    <a:p>
                      <a:pPr algn="ctr">
                        <a:lnSpc>
                          <a:spcPct val="107000"/>
                        </a:lnSpc>
                        <a:spcAft>
                          <a:spcPts val="800"/>
                        </a:spcAft>
                      </a:pPr>
                      <a:r>
                        <a:rPr lang="en-GB" sz="1800" kern="100">
                          <a:effectLst/>
                          <a:latin typeface="Aptos" panose="020B0004020202020204" pitchFamily="34" charset="0"/>
                        </a:rPr>
                        <a:t>Impact</a:t>
                      </a:r>
                      <a:endParaRPr lang="en-GB" sz="1800" kern="100">
                        <a:solidFill>
                          <a:srgbClr val="000000"/>
                        </a:solidFill>
                        <a:effectLst/>
                        <a:latin typeface="Aptos" panose="020B0004020202020204" pitchFamily="34" charset="0"/>
                        <a:ea typeface="Aptos" panose="020B0004020202020204" pitchFamily="34" charset="0"/>
                      </a:endParaRPr>
                    </a:p>
                  </a:txBody>
                  <a:tcPr marL="68580" marR="68580" marT="0" marB="0"/>
                </a:tc>
                <a:extLst>
                  <a:ext uri="{0D108BD9-81ED-4DB2-BD59-A6C34878D82A}">
                    <a16:rowId xmlns:a16="http://schemas.microsoft.com/office/drawing/2014/main" val="1624547634"/>
                  </a:ext>
                </a:extLst>
              </a:tr>
              <a:tr h="1116965">
                <a:tc>
                  <a:txBody>
                    <a:bodyPr/>
                    <a:lstStyle/>
                    <a:p>
                      <a:pPr>
                        <a:lnSpc>
                          <a:spcPct val="107000"/>
                        </a:lnSpc>
                        <a:spcAft>
                          <a:spcPts val="800"/>
                        </a:spcAft>
                      </a:pPr>
                      <a:r>
                        <a:rPr lang="en-GB" sz="1800" kern="100">
                          <a:effectLst/>
                          <a:latin typeface="Aptos" panose="020B0004020202020204" pitchFamily="34" charset="0"/>
                        </a:rPr>
                        <a:t> </a:t>
                      </a:r>
                    </a:p>
                    <a:p>
                      <a:pPr>
                        <a:lnSpc>
                          <a:spcPct val="107000"/>
                        </a:lnSpc>
                        <a:spcAft>
                          <a:spcPts val="800"/>
                        </a:spcAft>
                      </a:pPr>
                      <a:r>
                        <a:rPr lang="en-GB" sz="1800" kern="100">
                          <a:effectLst/>
                          <a:latin typeface="Aptos" panose="020B0004020202020204" pitchFamily="34" charset="0"/>
                        </a:rPr>
                        <a:t>What financial resource will we commit in the region?</a:t>
                      </a:r>
                    </a:p>
                    <a:p>
                      <a:pPr>
                        <a:lnSpc>
                          <a:spcPct val="107000"/>
                        </a:lnSpc>
                        <a:spcAft>
                          <a:spcPts val="800"/>
                        </a:spcAft>
                      </a:pPr>
                      <a:r>
                        <a:rPr lang="en-GB" sz="1800" kern="100">
                          <a:effectLst/>
                          <a:latin typeface="Aptos" panose="020B0004020202020204" pitchFamily="34" charset="0"/>
                        </a:rPr>
                        <a:t> </a:t>
                      </a:r>
                      <a:endParaRPr lang="en-GB" sz="1800" kern="100">
                        <a:solidFill>
                          <a:srgbClr val="000000"/>
                        </a:solidFill>
                        <a:effectLst/>
                        <a:latin typeface="Aptos" panose="020B0004020202020204" pitchFamily="34" charset="0"/>
                        <a:ea typeface="Aptos" panose="020B0004020202020204" pitchFamily="34" charset="0"/>
                      </a:endParaRPr>
                    </a:p>
                  </a:txBody>
                  <a:tcPr marL="68580" marR="68580" marT="0" marB="0"/>
                </a:tc>
                <a:tc>
                  <a:txBody>
                    <a:bodyPr/>
                    <a:lstStyle/>
                    <a:p>
                      <a:pPr>
                        <a:lnSpc>
                          <a:spcPct val="107000"/>
                        </a:lnSpc>
                        <a:spcAft>
                          <a:spcPts val="800"/>
                        </a:spcAft>
                      </a:pPr>
                      <a:r>
                        <a:rPr lang="en-GB" sz="1800" kern="100">
                          <a:effectLst/>
                          <a:latin typeface="Aptos" panose="020B0004020202020204" pitchFamily="34" charset="0"/>
                        </a:rPr>
                        <a:t> </a:t>
                      </a:r>
                    </a:p>
                    <a:p>
                      <a:pPr>
                        <a:lnSpc>
                          <a:spcPct val="107000"/>
                        </a:lnSpc>
                        <a:spcAft>
                          <a:spcPts val="800"/>
                        </a:spcAft>
                      </a:pPr>
                      <a:r>
                        <a:rPr lang="en-GB" sz="1800" kern="100">
                          <a:effectLst/>
                          <a:latin typeface="Aptos" panose="020B0004020202020204" pitchFamily="34" charset="0"/>
                        </a:rPr>
                        <a:t>What learning will we  provide to achieve change?</a:t>
                      </a:r>
                      <a:endParaRPr lang="en-GB" sz="1800" kern="100">
                        <a:solidFill>
                          <a:srgbClr val="000000"/>
                        </a:solidFill>
                        <a:effectLst/>
                        <a:latin typeface="Aptos" panose="020B0004020202020204" pitchFamily="34" charset="0"/>
                        <a:ea typeface="Aptos" panose="020B0004020202020204" pitchFamily="34" charset="0"/>
                      </a:endParaRPr>
                    </a:p>
                  </a:txBody>
                  <a:tcPr marL="68580" marR="68580" marT="0" marB="0"/>
                </a:tc>
                <a:tc>
                  <a:txBody>
                    <a:bodyPr/>
                    <a:lstStyle/>
                    <a:p>
                      <a:pPr>
                        <a:lnSpc>
                          <a:spcPct val="107000"/>
                        </a:lnSpc>
                        <a:spcAft>
                          <a:spcPts val="800"/>
                        </a:spcAft>
                      </a:pPr>
                      <a:r>
                        <a:rPr lang="en-GB" sz="1800" kern="100">
                          <a:effectLst/>
                          <a:latin typeface="Aptos" panose="020B0004020202020204" pitchFamily="34" charset="0"/>
                        </a:rPr>
                        <a:t> </a:t>
                      </a:r>
                    </a:p>
                    <a:p>
                      <a:pPr>
                        <a:lnSpc>
                          <a:spcPct val="107000"/>
                        </a:lnSpc>
                        <a:spcAft>
                          <a:spcPts val="800"/>
                        </a:spcAft>
                      </a:pPr>
                      <a:r>
                        <a:rPr lang="en-GB" sz="1800" kern="100">
                          <a:effectLst/>
                          <a:latin typeface="Aptos" panose="020B0004020202020204" pitchFamily="34" charset="0"/>
                        </a:rPr>
                        <a:t>What do we expect from our provision?</a:t>
                      </a:r>
                      <a:endParaRPr lang="en-GB" sz="1800" kern="100">
                        <a:solidFill>
                          <a:srgbClr val="000000"/>
                        </a:solidFill>
                        <a:effectLst/>
                        <a:latin typeface="Aptos" panose="020B0004020202020204" pitchFamily="34" charset="0"/>
                        <a:ea typeface="Aptos" panose="020B0004020202020204" pitchFamily="34" charset="0"/>
                      </a:endParaRPr>
                    </a:p>
                  </a:txBody>
                  <a:tcPr marL="68580" marR="68580" marT="0" marB="0"/>
                </a:tc>
                <a:tc>
                  <a:txBody>
                    <a:bodyPr/>
                    <a:lstStyle/>
                    <a:p>
                      <a:pPr>
                        <a:lnSpc>
                          <a:spcPct val="107000"/>
                        </a:lnSpc>
                        <a:spcAft>
                          <a:spcPts val="800"/>
                        </a:spcAft>
                      </a:pPr>
                      <a:r>
                        <a:rPr lang="en-GB" sz="1800" kern="100">
                          <a:effectLst/>
                          <a:latin typeface="Aptos" panose="020B0004020202020204" pitchFamily="34" charset="0"/>
                        </a:rPr>
                        <a:t> </a:t>
                      </a:r>
                    </a:p>
                    <a:p>
                      <a:pPr>
                        <a:lnSpc>
                          <a:spcPct val="107000"/>
                        </a:lnSpc>
                        <a:spcAft>
                          <a:spcPts val="800"/>
                        </a:spcAft>
                      </a:pPr>
                      <a:r>
                        <a:rPr lang="en-GB" sz="1800" kern="100">
                          <a:effectLst/>
                          <a:latin typeface="Aptos" panose="020B0004020202020204" pitchFamily="34" charset="0"/>
                        </a:rPr>
                        <a:t>What are the  learning and progression  outcomes learners will get?</a:t>
                      </a:r>
                      <a:endParaRPr lang="en-GB" sz="1800" kern="100">
                        <a:solidFill>
                          <a:srgbClr val="000000"/>
                        </a:solidFill>
                        <a:effectLst/>
                        <a:latin typeface="Aptos" panose="020B0004020202020204" pitchFamily="34" charset="0"/>
                        <a:ea typeface="Aptos" panose="020B0004020202020204" pitchFamily="34" charset="0"/>
                      </a:endParaRPr>
                    </a:p>
                  </a:txBody>
                  <a:tcPr marL="68580" marR="68580" marT="0" marB="0"/>
                </a:tc>
                <a:tc>
                  <a:txBody>
                    <a:bodyPr/>
                    <a:lstStyle/>
                    <a:p>
                      <a:pPr>
                        <a:lnSpc>
                          <a:spcPct val="107000"/>
                        </a:lnSpc>
                        <a:spcAft>
                          <a:spcPts val="800"/>
                        </a:spcAft>
                      </a:pPr>
                      <a:r>
                        <a:rPr lang="en-GB" sz="1800" kern="100">
                          <a:effectLst/>
                          <a:latin typeface="Aptos" panose="020B0004020202020204" pitchFamily="34" charset="0"/>
                        </a:rPr>
                        <a:t> </a:t>
                      </a:r>
                    </a:p>
                    <a:p>
                      <a:pPr>
                        <a:lnSpc>
                          <a:spcPct val="107000"/>
                        </a:lnSpc>
                        <a:spcAft>
                          <a:spcPts val="800"/>
                        </a:spcAft>
                      </a:pPr>
                      <a:r>
                        <a:rPr lang="en-GB" sz="1800" kern="100">
                          <a:effectLst/>
                          <a:latin typeface="Aptos" panose="020B0004020202020204" pitchFamily="34" charset="0"/>
                        </a:rPr>
                        <a:t>What are the benefits to learners’ health, working life, and community participation?</a:t>
                      </a:r>
                    </a:p>
                    <a:p>
                      <a:pPr>
                        <a:lnSpc>
                          <a:spcPct val="107000"/>
                        </a:lnSpc>
                        <a:spcAft>
                          <a:spcPts val="800"/>
                        </a:spcAft>
                      </a:pPr>
                      <a:r>
                        <a:rPr lang="en-GB" sz="1800" kern="100">
                          <a:effectLst/>
                          <a:latin typeface="Aptos" panose="020B0004020202020204" pitchFamily="34" charset="0"/>
                        </a:rPr>
                        <a:t> </a:t>
                      </a:r>
                      <a:endParaRPr lang="en-GB" sz="1800" kern="100">
                        <a:solidFill>
                          <a:srgbClr val="000000"/>
                        </a:solidFill>
                        <a:effectLst/>
                        <a:latin typeface="Aptos" panose="020B0004020202020204" pitchFamily="34" charset="0"/>
                        <a:ea typeface="Aptos" panose="020B0004020202020204" pitchFamily="34" charset="0"/>
                      </a:endParaRPr>
                    </a:p>
                  </a:txBody>
                  <a:tcPr marL="68580" marR="68580" marT="0" marB="0"/>
                </a:tc>
                <a:tc>
                  <a:txBody>
                    <a:bodyPr/>
                    <a:lstStyle/>
                    <a:p>
                      <a:pPr>
                        <a:lnSpc>
                          <a:spcPct val="107000"/>
                        </a:lnSpc>
                        <a:spcAft>
                          <a:spcPts val="800"/>
                        </a:spcAft>
                      </a:pPr>
                      <a:r>
                        <a:rPr lang="en-GB" sz="1800" kern="100">
                          <a:effectLst/>
                          <a:latin typeface="Aptos" panose="020B0004020202020204" pitchFamily="34" charset="0"/>
                        </a:rPr>
                        <a:t> </a:t>
                      </a:r>
                    </a:p>
                    <a:p>
                      <a:pPr>
                        <a:lnSpc>
                          <a:spcPct val="107000"/>
                        </a:lnSpc>
                        <a:spcAft>
                          <a:spcPts val="800"/>
                        </a:spcAft>
                      </a:pPr>
                      <a:r>
                        <a:rPr lang="en-GB" sz="1800" kern="100">
                          <a:effectLst/>
                          <a:latin typeface="Aptos" panose="020B0004020202020204" pitchFamily="34" charset="0"/>
                        </a:rPr>
                        <a:t>How will the CPCA region and wider community benefit?</a:t>
                      </a:r>
                      <a:endParaRPr lang="en-GB" sz="1800" kern="100">
                        <a:solidFill>
                          <a:srgbClr val="000000"/>
                        </a:solidFill>
                        <a:effectLst/>
                        <a:latin typeface="Aptos" panose="020B0004020202020204" pitchFamily="34" charset="0"/>
                        <a:ea typeface="Aptos" panose="020B0004020202020204" pitchFamily="34" charset="0"/>
                      </a:endParaRPr>
                    </a:p>
                  </a:txBody>
                  <a:tcPr marL="68580" marR="68580" marT="0" marB="0"/>
                </a:tc>
                <a:extLst>
                  <a:ext uri="{0D108BD9-81ED-4DB2-BD59-A6C34878D82A}">
                    <a16:rowId xmlns:a16="http://schemas.microsoft.com/office/drawing/2014/main" val="2044531265"/>
                  </a:ext>
                </a:extLst>
              </a:tr>
            </a:tbl>
          </a:graphicData>
        </a:graphic>
      </p:graphicFrame>
      <p:sp>
        <p:nvSpPr>
          <p:cNvPr id="4" name="Content Placeholder 4">
            <a:extLst>
              <a:ext uri="{FF2B5EF4-FFF2-40B4-BE49-F238E27FC236}">
                <a16:creationId xmlns:a16="http://schemas.microsoft.com/office/drawing/2014/main" id="{F12E9981-9842-1810-6A72-B7C58A8469F9}"/>
              </a:ext>
            </a:extLst>
          </p:cNvPr>
          <p:cNvSpPr txBox="1">
            <a:spLocks/>
          </p:cNvSpPr>
          <p:nvPr/>
        </p:nvSpPr>
        <p:spPr>
          <a:xfrm>
            <a:off x="838200" y="1208314"/>
            <a:ext cx="8526236" cy="79584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The framework is based on a logic chain model which shows how change happens</a:t>
            </a:r>
          </a:p>
        </p:txBody>
      </p:sp>
    </p:spTree>
    <p:extLst>
      <p:ext uri="{BB962C8B-B14F-4D97-AF65-F5344CB8AC3E}">
        <p14:creationId xmlns:p14="http://schemas.microsoft.com/office/powerpoint/2010/main" val="4085251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C3ABD-1565-8EC7-8CC4-A5C1EC8807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E51FA9-3345-34E9-48F5-B91434B6DFC7}"/>
              </a:ext>
            </a:extLst>
          </p:cNvPr>
          <p:cNvSpPr>
            <a:spLocks noGrp="1"/>
          </p:cNvSpPr>
          <p:nvPr>
            <p:ph type="title"/>
          </p:nvPr>
        </p:nvSpPr>
        <p:spPr/>
        <p:txBody>
          <a:bodyPr>
            <a:normAutofit fontScale="90000"/>
          </a:bodyPr>
          <a:lstStyle/>
          <a:p>
            <a:r>
              <a:rPr lang="en-US" dirty="0"/>
              <a:t>How does the framework define the ‘outcomes of learning?’</a:t>
            </a:r>
          </a:p>
        </p:txBody>
      </p:sp>
      <p:sp>
        <p:nvSpPr>
          <p:cNvPr id="3" name="Content Placeholder 4">
            <a:extLst>
              <a:ext uri="{FF2B5EF4-FFF2-40B4-BE49-F238E27FC236}">
                <a16:creationId xmlns:a16="http://schemas.microsoft.com/office/drawing/2014/main" id="{2B38281B-5F68-7BAD-C0E2-AA54407C34A4}"/>
              </a:ext>
            </a:extLst>
          </p:cNvPr>
          <p:cNvSpPr txBox="1">
            <a:spLocks/>
          </p:cNvSpPr>
          <p:nvPr/>
        </p:nvSpPr>
        <p:spPr>
          <a:xfrm>
            <a:off x="838200" y="1518557"/>
            <a:ext cx="8526236" cy="37301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i="1" dirty="0"/>
          </a:p>
          <a:p>
            <a:pPr marL="0" indent="0">
              <a:buNone/>
            </a:pPr>
            <a:r>
              <a:rPr lang="en-US" b="1" i="1" dirty="0"/>
              <a:t>The changes that are experienced by individuals as a consequence of taking part in learning funded through the ASF.</a:t>
            </a:r>
            <a:r>
              <a:rPr lang="en-US" dirty="0"/>
              <a:t> </a:t>
            </a:r>
          </a:p>
          <a:p>
            <a:pPr marL="0" indent="0">
              <a:buNone/>
            </a:pPr>
            <a:endParaRPr lang="en-US" dirty="0"/>
          </a:p>
          <a:p>
            <a:pPr marL="0" indent="0">
              <a:buNone/>
            </a:pPr>
            <a:r>
              <a:rPr lang="en-US" dirty="0"/>
              <a:t>Distinct from, but can contribute to, the longer term economic and social changes, or impact.</a:t>
            </a:r>
          </a:p>
          <a:p>
            <a:pPr marL="0" indent="0">
              <a:buNone/>
            </a:pPr>
            <a:endParaRPr lang="en-US" sz="2400" dirty="0"/>
          </a:p>
        </p:txBody>
      </p:sp>
    </p:spTree>
    <p:extLst>
      <p:ext uri="{BB962C8B-B14F-4D97-AF65-F5344CB8AC3E}">
        <p14:creationId xmlns:p14="http://schemas.microsoft.com/office/powerpoint/2010/main" val="509061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EC3AEF1-AB1B-B0D7-5B05-AB144FE57785}"/>
              </a:ext>
            </a:extLst>
          </p:cNvPr>
          <p:cNvSpPr>
            <a:spLocks noGrp="1"/>
          </p:cNvSpPr>
          <p:nvPr>
            <p:ph type="title"/>
          </p:nvPr>
        </p:nvSpPr>
        <p:spPr/>
        <p:txBody>
          <a:bodyPr/>
          <a:lstStyle/>
          <a:p>
            <a:r>
              <a:rPr lang="en-GB"/>
              <a:t>Outcomes to impact</a:t>
            </a:r>
          </a:p>
        </p:txBody>
      </p:sp>
      <p:sp>
        <p:nvSpPr>
          <p:cNvPr id="8" name="Content Placeholder 7">
            <a:extLst>
              <a:ext uri="{FF2B5EF4-FFF2-40B4-BE49-F238E27FC236}">
                <a16:creationId xmlns:a16="http://schemas.microsoft.com/office/drawing/2014/main" id="{B973A9AD-94B1-5007-3396-4788AE46A750}"/>
              </a:ext>
            </a:extLst>
          </p:cNvPr>
          <p:cNvSpPr>
            <a:spLocks noGrp="1"/>
          </p:cNvSpPr>
          <p:nvPr>
            <p:ph idx="1"/>
          </p:nvPr>
        </p:nvSpPr>
        <p:spPr>
          <a:xfrm>
            <a:off x="838200" y="1167064"/>
            <a:ext cx="10515600" cy="5009900"/>
          </a:xfrm>
        </p:spPr>
        <p:txBody>
          <a:bodyPr>
            <a:normAutofit/>
          </a:bodyPr>
          <a:lstStyle/>
          <a:p>
            <a:pPr>
              <a:lnSpc>
                <a:spcPct val="120000"/>
              </a:lnSpc>
              <a:spcBef>
                <a:spcPts val="600"/>
              </a:spcBef>
            </a:pPr>
            <a:r>
              <a:rPr lang="en-US" sz="2200" b="1" u="sng"/>
              <a:t>Outcomes</a:t>
            </a:r>
            <a:r>
              <a:rPr lang="en-US" sz="2200"/>
              <a:t> are the direct results of the intervention for individuals who are involved. They happen in the short to medium term</a:t>
            </a:r>
          </a:p>
          <a:p>
            <a:pPr>
              <a:lnSpc>
                <a:spcPct val="120000"/>
              </a:lnSpc>
              <a:spcBef>
                <a:spcPts val="600"/>
              </a:spcBef>
            </a:pPr>
            <a:r>
              <a:rPr lang="en-US" sz="2200" b="1" u="sng"/>
              <a:t>Impact</a:t>
            </a:r>
            <a:r>
              <a:rPr lang="en-US" sz="2200"/>
              <a:t> is the longer term, significant and measurable difference that the intervention makes for wider society.</a:t>
            </a:r>
          </a:p>
          <a:p>
            <a:pPr marL="0" indent="0">
              <a:buNone/>
            </a:pPr>
            <a:endParaRPr lang="en-GB"/>
          </a:p>
        </p:txBody>
      </p:sp>
      <p:graphicFrame>
        <p:nvGraphicFramePr>
          <p:cNvPr id="12" name="Diagram 11">
            <a:extLst>
              <a:ext uri="{FF2B5EF4-FFF2-40B4-BE49-F238E27FC236}">
                <a16:creationId xmlns:a16="http://schemas.microsoft.com/office/drawing/2014/main" id="{FDA5C44C-0FBA-7099-91B3-990CCE2E7669}"/>
              </a:ext>
            </a:extLst>
          </p:cNvPr>
          <p:cNvGraphicFramePr/>
          <p:nvPr>
            <p:extLst>
              <p:ext uri="{D42A27DB-BD31-4B8C-83A1-F6EECF244321}">
                <p14:modId xmlns:p14="http://schemas.microsoft.com/office/powerpoint/2010/main" val="1247839179"/>
              </p:ext>
            </p:extLst>
          </p:nvPr>
        </p:nvGraphicFramePr>
        <p:xfrm>
          <a:off x="2036445" y="3111500"/>
          <a:ext cx="8119110" cy="29764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3171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1469A-C72F-70FF-2B14-9F156257FB5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4D98C9B-BBD0-E185-EE68-9F6004E17238}"/>
              </a:ext>
            </a:extLst>
          </p:cNvPr>
          <p:cNvSpPr>
            <a:spLocks noGrp="1"/>
          </p:cNvSpPr>
          <p:nvPr>
            <p:ph type="title"/>
          </p:nvPr>
        </p:nvSpPr>
        <p:spPr/>
        <p:txBody>
          <a:bodyPr>
            <a:normAutofit fontScale="90000"/>
          </a:bodyPr>
          <a:lstStyle/>
          <a:p>
            <a:r>
              <a:rPr lang="en-US"/>
              <a:t>There are different types of outcomes of adult learning</a:t>
            </a:r>
          </a:p>
        </p:txBody>
      </p:sp>
      <p:graphicFrame>
        <p:nvGraphicFramePr>
          <p:cNvPr id="2" name="Content Placeholder 1">
            <a:extLst>
              <a:ext uri="{FF2B5EF4-FFF2-40B4-BE49-F238E27FC236}">
                <a16:creationId xmlns:a16="http://schemas.microsoft.com/office/drawing/2014/main" id="{27197A57-386E-9BF4-78A5-16CF56C8E28F}"/>
              </a:ext>
            </a:extLst>
          </p:cNvPr>
          <p:cNvGraphicFramePr>
            <a:graphicFrameLocks noGrp="1"/>
          </p:cNvGraphicFramePr>
          <p:nvPr>
            <p:ph idx="1"/>
            <p:extLst>
              <p:ext uri="{D42A27DB-BD31-4B8C-83A1-F6EECF244321}">
                <p14:modId xmlns:p14="http://schemas.microsoft.com/office/powerpoint/2010/main" val="330812902"/>
              </p:ext>
            </p:extLst>
          </p:nvPr>
        </p:nvGraphicFramePr>
        <p:xfrm>
          <a:off x="681789" y="1482128"/>
          <a:ext cx="10515600" cy="42809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9778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29661-AC76-A7A8-4E5E-5C65D11DE1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2C3117-FF70-01CC-3D6D-5D0F22988D77}"/>
              </a:ext>
            </a:extLst>
          </p:cNvPr>
          <p:cNvSpPr>
            <a:spLocks noGrp="1"/>
          </p:cNvSpPr>
          <p:nvPr>
            <p:ph type="title"/>
          </p:nvPr>
        </p:nvSpPr>
        <p:spPr/>
        <p:txBody>
          <a:bodyPr/>
          <a:lstStyle/>
          <a:p>
            <a:r>
              <a:rPr lang="en-US" dirty="0"/>
              <a:t>The CPCA wider outcomes framework</a:t>
            </a:r>
          </a:p>
        </p:txBody>
      </p:sp>
      <p:graphicFrame>
        <p:nvGraphicFramePr>
          <p:cNvPr id="7" name="Table 6">
            <a:extLst>
              <a:ext uri="{FF2B5EF4-FFF2-40B4-BE49-F238E27FC236}">
                <a16:creationId xmlns:a16="http://schemas.microsoft.com/office/drawing/2014/main" id="{5BC60743-19C5-67B6-3295-35884B24BF8D}"/>
              </a:ext>
            </a:extLst>
          </p:cNvPr>
          <p:cNvGraphicFramePr>
            <a:graphicFrameLocks noGrp="1"/>
          </p:cNvGraphicFramePr>
          <p:nvPr>
            <p:extLst>
              <p:ext uri="{D42A27DB-BD31-4B8C-83A1-F6EECF244321}">
                <p14:modId xmlns:p14="http://schemas.microsoft.com/office/powerpoint/2010/main" val="3626740103"/>
              </p:ext>
            </p:extLst>
          </p:nvPr>
        </p:nvGraphicFramePr>
        <p:xfrm>
          <a:off x="1216152" y="1524000"/>
          <a:ext cx="7965948" cy="4126992"/>
        </p:xfrm>
        <a:graphic>
          <a:graphicData uri="http://schemas.openxmlformats.org/drawingml/2006/table">
            <a:tbl>
              <a:tblPr/>
              <a:tblGrid>
                <a:gridCol w="1991487">
                  <a:extLst>
                    <a:ext uri="{9D8B030D-6E8A-4147-A177-3AD203B41FA5}">
                      <a16:colId xmlns:a16="http://schemas.microsoft.com/office/drawing/2014/main" val="2304709028"/>
                    </a:ext>
                  </a:extLst>
                </a:gridCol>
                <a:gridCol w="1991487">
                  <a:extLst>
                    <a:ext uri="{9D8B030D-6E8A-4147-A177-3AD203B41FA5}">
                      <a16:colId xmlns:a16="http://schemas.microsoft.com/office/drawing/2014/main" val="2401208189"/>
                    </a:ext>
                  </a:extLst>
                </a:gridCol>
                <a:gridCol w="1991487">
                  <a:extLst>
                    <a:ext uri="{9D8B030D-6E8A-4147-A177-3AD203B41FA5}">
                      <a16:colId xmlns:a16="http://schemas.microsoft.com/office/drawing/2014/main" val="1573391513"/>
                    </a:ext>
                  </a:extLst>
                </a:gridCol>
                <a:gridCol w="1991487">
                  <a:extLst>
                    <a:ext uri="{9D8B030D-6E8A-4147-A177-3AD203B41FA5}">
                      <a16:colId xmlns:a16="http://schemas.microsoft.com/office/drawing/2014/main" val="621544274"/>
                    </a:ext>
                  </a:extLst>
                </a:gridCol>
              </a:tblGrid>
              <a:tr h="480414">
                <a:tc rowSpan="2">
                  <a:txBody>
                    <a:bodyPr/>
                    <a:lstStyle/>
                    <a:p>
                      <a:pPr algn="ctr" rtl="0" fontAlgn="base">
                        <a:lnSpc>
                          <a:spcPts val="1466"/>
                        </a:lnSpc>
                        <a:buNone/>
                      </a:pPr>
                      <a:r>
                        <a:rPr lang="en-GB" sz="1400" b="1" i="0" dirty="0">
                          <a:solidFill>
                            <a:srgbClr val="000000"/>
                          </a:solidFill>
                          <a:effectLst/>
                          <a:latin typeface="Aptos" panose="020B0004020202020204" pitchFamily="34" charset="0"/>
                        </a:rPr>
                        <a:t>Progression outcomes</a:t>
                      </a:r>
                      <a:r>
                        <a:rPr lang="en-GB" sz="1400" b="0" i="0" dirty="0">
                          <a:solidFill>
                            <a:srgbClr val="000000"/>
                          </a:solidFill>
                          <a:effectLst/>
                          <a:latin typeface="Aptos" panose="020B0004020202020204" pitchFamily="34" charset="0"/>
                        </a:rPr>
                        <a:t> </a:t>
                      </a:r>
                      <a:endParaRPr lang="en-GB" sz="1400" b="0" i="0" dirty="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rtl="0" fontAlgn="base">
                        <a:lnSpc>
                          <a:spcPts val="1466"/>
                        </a:lnSpc>
                        <a:buNone/>
                      </a:pPr>
                      <a:r>
                        <a:rPr lang="en-GB" sz="1400" b="1" i="0" dirty="0">
                          <a:solidFill>
                            <a:srgbClr val="000000"/>
                          </a:solidFill>
                          <a:effectLst/>
                          <a:latin typeface="Aptos" panose="020B0004020202020204" pitchFamily="34" charset="0"/>
                        </a:rPr>
                        <a:t>Wider outcomes / benefits</a:t>
                      </a:r>
                      <a:r>
                        <a:rPr lang="en-GB" sz="1400" b="0" i="0" dirty="0">
                          <a:solidFill>
                            <a:srgbClr val="000000"/>
                          </a:solidFill>
                          <a:effectLst/>
                          <a:latin typeface="Aptos" panose="020B00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473150535"/>
                  </a:ext>
                </a:extLst>
              </a:tr>
              <a:tr h="480414">
                <a:tc vMerge="1">
                  <a:txBody>
                    <a:bodyPr/>
                    <a:lstStyle/>
                    <a:p>
                      <a:endParaRPr lang="en-GB"/>
                    </a:p>
                  </a:txBody>
                  <a:tcPr/>
                </a:tc>
                <a:tc>
                  <a:txBody>
                    <a:bodyPr/>
                    <a:lstStyle/>
                    <a:p>
                      <a:pPr algn="ctr" rtl="0" fontAlgn="base">
                        <a:lnSpc>
                          <a:spcPts val="1466"/>
                        </a:lnSpc>
                        <a:buNone/>
                      </a:pPr>
                      <a:r>
                        <a:rPr lang="en-GB" sz="1400" b="1" i="0" dirty="0">
                          <a:solidFill>
                            <a:srgbClr val="000000"/>
                          </a:solidFill>
                          <a:effectLst/>
                          <a:latin typeface="Aptos" panose="020B0004020202020204" pitchFamily="34" charset="0"/>
                        </a:rPr>
                        <a:t>Health</a:t>
                      </a:r>
                      <a:r>
                        <a:rPr lang="en-GB" sz="1400" b="0" i="0" dirty="0">
                          <a:solidFill>
                            <a:srgbClr val="000000"/>
                          </a:solidFill>
                          <a:effectLst/>
                          <a:latin typeface="Aptos" panose="020B0004020202020204" pitchFamily="34" charset="0"/>
                        </a:rPr>
                        <a:t> </a:t>
                      </a:r>
                      <a:endParaRPr lang="en-GB" sz="1400" b="0" i="0" dirty="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ase">
                        <a:lnSpc>
                          <a:spcPts val="1466"/>
                        </a:lnSpc>
                        <a:buNone/>
                      </a:pPr>
                      <a:r>
                        <a:rPr lang="en-GB" sz="1400" b="1" i="0" dirty="0">
                          <a:solidFill>
                            <a:srgbClr val="000000"/>
                          </a:solidFill>
                          <a:effectLst/>
                          <a:latin typeface="Aptos" panose="020B0004020202020204" pitchFamily="34" charset="0"/>
                        </a:rPr>
                        <a:t>Work</a:t>
                      </a:r>
                      <a:r>
                        <a:rPr lang="en-GB" sz="1400" b="0" i="0" dirty="0">
                          <a:solidFill>
                            <a:srgbClr val="000000"/>
                          </a:solidFill>
                          <a:effectLst/>
                          <a:latin typeface="Aptos" panose="020B0004020202020204" pitchFamily="34" charset="0"/>
                        </a:rPr>
                        <a:t> </a:t>
                      </a:r>
                      <a:endParaRPr lang="en-GB" sz="1400" b="0" i="0" dirty="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ase">
                        <a:lnSpc>
                          <a:spcPts val="1466"/>
                        </a:lnSpc>
                        <a:buNone/>
                      </a:pPr>
                      <a:r>
                        <a:rPr lang="en-GB" sz="1400" b="1" i="0" dirty="0">
                          <a:solidFill>
                            <a:srgbClr val="000000"/>
                          </a:solidFill>
                          <a:effectLst/>
                          <a:latin typeface="Aptos" panose="020B0004020202020204" pitchFamily="34" charset="0"/>
                        </a:rPr>
                        <a:t>Communities</a:t>
                      </a:r>
                      <a:r>
                        <a:rPr lang="en-GB" sz="1400" b="0" i="0" dirty="0">
                          <a:solidFill>
                            <a:srgbClr val="000000"/>
                          </a:solidFill>
                          <a:effectLst/>
                          <a:latin typeface="Aptos" panose="020B0004020202020204" pitchFamily="34" charset="0"/>
                        </a:rPr>
                        <a:t> </a:t>
                      </a:r>
                      <a:endParaRPr lang="en-GB" sz="1400" b="0" i="0" dirty="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4954283"/>
                  </a:ext>
                </a:extLst>
              </a:tr>
              <a:tr h="3166164">
                <a:tc>
                  <a:txBody>
                    <a:bodyPr/>
                    <a:lstStyle/>
                    <a:p>
                      <a:pPr algn="l" rtl="0" fontAlgn="base">
                        <a:lnSpc>
                          <a:spcPts val="1466"/>
                        </a:lnSpc>
                        <a:buNone/>
                      </a:pPr>
                      <a:r>
                        <a:rPr lang="en-US" sz="1400" b="1" i="0" dirty="0">
                          <a:solidFill>
                            <a:srgbClr val="000000"/>
                          </a:solidFill>
                          <a:effectLst/>
                          <a:latin typeface="Aptos" panose="020B0004020202020204" pitchFamily="34" charset="0"/>
                        </a:rPr>
                        <a:t>1.</a:t>
                      </a:r>
                      <a:r>
                        <a:rPr lang="en-US" sz="1400" b="0" i="0" dirty="0">
                          <a:solidFill>
                            <a:srgbClr val="000000"/>
                          </a:solidFill>
                          <a:effectLst/>
                          <a:latin typeface="Aptos" panose="020B0004020202020204" pitchFamily="34" charset="0"/>
                        </a:rPr>
                        <a:t> Engaging and/or building confidence </a:t>
                      </a:r>
                      <a:endParaRPr lang="en-US" sz="1400" b="0" i="0" dirty="0">
                        <a:solidFill>
                          <a:srgbClr val="000000"/>
                        </a:solidFill>
                        <a:effectLst/>
                      </a:endParaRPr>
                    </a:p>
                    <a:p>
                      <a:pPr algn="l" rtl="0" fontAlgn="base">
                        <a:lnSpc>
                          <a:spcPts val="1466"/>
                        </a:lnSpc>
                        <a:buNone/>
                      </a:pPr>
                      <a:r>
                        <a:rPr lang="en-US" sz="1400" b="0" i="0" dirty="0">
                          <a:solidFill>
                            <a:srgbClr val="000000"/>
                          </a:solidFill>
                          <a:effectLst/>
                          <a:latin typeface="Aptos" panose="020B0004020202020204" pitchFamily="34" charset="0"/>
                        </a:rPr>
                        <a:t> </a:t>
                      </a:r>
                      <a:endParaRPr lang="en-US" sz="1400" b="0" i="0" dirty="0">
                        <a:solidFill>
                          <a:srgbClr val="000000"/>
                        </a:solidFill>
                        <a:effectLst/>
                      </a:endParaRPr>
                    </a:p>
                    <a:p>
                      <a:pPr algn="l" rtl="0" fontAlgn="base">
                        <a:lnSpc>
                          <a:spcPts val="1466"/>
                        </a:lnSpc>
                        <a:buNone/>
                      </a:pPr>
                      <a:r>
                        <a:rPr lang="en-US" sz="1400" b="1" i="0" dirty="0">
                          <a:solidFill>
                            <a:srgbClr val="000000"/>
                          </a:solidFill>
                          <a:effectLst/>
                          <a:latin typeface="Aptos" panose="020B0004020202020204" pitchFamily="34" charset="0"/>
                        </a:rPr>
                        <a:t>2.</a:t>
                      </a:r>
                      <a:r>
                        <a:rPr lang="en-US" sz="1400" b="0" i="0" dirty="0">
                          <a:solidFill>
                            <a:srgbClr val="000000"/>
                          </a:solidFill>
                          <a:effectLst/>
                          <a:latin typeface="Aptos" panose="020B0004020202020204" pitchFamily="34" charset="0"/>
                        </a:rPr>
                        <a:t> Preparation for further learning </a:t>
                      </a:r>
                      <a:endParaRPr lang="en-US" sz="1400" b="0" i="0" dirty="0">
                        <a:solidFill>
                          <a:srgbClr val="000000"/>
                        </a:solidFill>
                        <a:effectLst/>
                      </a:endParaRPr>
                    </a:p>
                    <a:p>
                      <a:pPr algn="l" rtl="0" fontAlgn="base">
                        <a:lnSpc>
                          <a:spcPts val="1466"/>
                        </a:lnSpc>
                        <a:buNone/>
                      </a:pPr>
                      <a:r>
                        <a:rPr lang="en-US" sz="1400" b="0" i="0" dirty="0">
                          <a:solidFill>
                            <a:srgbClr val="000000"/>
                          </a:solidFill>
                          <a:effectLst/>
                          <a:latin typeface="Aptos" panose="020B0004020202020204" pitchFamily="34" charset="0"/>
                        </a:rPr>
                        <a:t> </a:t>
                      </a:r>
                      <a:endParaRPr lang="en-US" sz="1400" b="0" i="0" dirty="0">
                        <a:solidFill>
                          <a:srgbClr val="000000"/>
                        </a:solidFill>
                        <a:effectLst/>
                      </a:endParaRPr>
                    </a:p>
                    <a:p>
                      <a:pPr algn="l" rtl="0" fontAlgn="base">
                        <a:lnSpc>
                          <a:spcPts val="1466"/>
                        </a:lnSpc>
                        <a:buNone/>
                      </a:pPr>
                      <a:r>
                        <a:rPr lang="en-US" sz="1400" b="1" i="0" dirty="0">
                          <a:solidFill>
                            <a:srgbClr val="000000"/>
                          </a:solidFill>
                          <a:effectLst/>
                          <a:latin typeface="Aptos" panose="020B0004020202020204" pitchFamily="34" charset="0"/>
                        </a:rPr>
                        <a:t>4.</a:t>
                      </a:r>
                      <a:r>
                        <a:rPr lang="en-US" sz="1400" b="0" i="0" dirty="0">
                          <a:solidFill>
                            <a:srgbClr val="000000"/>
                          </a:solidFill>
                          <a:effectLst/>
                          <a:latin typeface="Aptos" panose="020B0004020202020204" pitchFamily="34" charset="0"/>
                        </a:rPr>
                        <a:t> Improving Essential Skills (English, </a:t>
                      </a:r>
                      <a:r>
                        <a:rPr lang="en-US" sz="1400" b="0" i="0" dirty="0" err="1">
                          <a:solidFill>
                            <a:srgbClr val="000000"/>
                          </a:solidFill>
                          <a:effectLst/>
                          <a:latin typeface="Aptos" panose="020B0004020202020204" pitchFamily="34" charset="0"/>
                        </a:rPr>
                        <a:t>maths</a:t>
                      </a:r>
                      <a:r>
                        <a:rPr lang="en-US" sz="1400" b="0" i="0" dirty="0">
                          <a:solidFill>
                            <a:srgbClr val="000000"/>
                          </a:solidFill>
                          <a:effectLst/>
                          <a:latin typeface="Aptos" panose="020B0004020202020204" pitchFamily="34" charset="0"/>
                        </a:rPr>
                        <a:t>, ESOL, digital) </a:t>
                      </a:r>
                      <a:endParaRPr lang="en-US" sz="1400" b="0" i="0" dirty="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466"/>
                        </a:lnSpc>
                        <a:buNone/>
                      </a:pPr>
                      <a:r>
                        <a:rPr lang="en-GB" sz="1400" b="1" i="0" dirty="0">
                          <a:solidFill>
                            <a:srgbClr val="000000"/>
                          </a:solidFill>
                          <a:effectLst/>
                          <a:latin typeface="Aptos" panose="020B0004020202020204" pitchFamily="34" charset="0"/>
                        </a:rPr>
                        <a:t>6.</a:t>
                      </a:r>
                      <a:r>
                        <a:rPr lang="en-GB" sz="1400" b="0" i="0" dirty="0">
                          <a:solidFill>
                            <a:srgbClr val="000000"/>
                          </a:solidFill>
                          <a:effectLst/>
                          <a:latin typeface="Aptos" panose="020B0004020202020204" pitchFamily="34" charset="0"/>
                        </a:rPr>
                        <a:t> Health and wellbeing</a:t>
                      </a:r>
                      <a:r>
                        <a:rPr lang="en-GB" sz="1400" b="0" i="0" dirty="0">
                          <a:solidFill>
                            <a:srgbClr val="000000"/>
                          </a:solidFill>
                          <a:effectLst/>
                          <a:latin typeface="Calibri" panose="020F0502020204030204" pitchFamily="34" charset="0"/>
                        </a:rPr>
                        <a:t> </a:t>
                      </a:r>
                      <a:r>
                        <a:rPr lang="en-GB" sz="1400" b="0" i="0" dirty="0">
                          <a:solidFill>
                            <a:srgbClr val="000000"/>
                          </a:solidFill>
                          <a:effectLst/>
                          <a:latin typeface="Aptos" panose="020B0004020202020204" pitchFamily="34" charset="0"/>
                        </a:rPr>
                        <a:t> </a:t>
                      </a:r>
                      <a:endParaRPr lang="en-GB" sz="1400" b="0" i="0" dirty="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466"/>
                        </a:lnSpc>
                        <a:buNone/>
                      </a:pPr>
                      <a:r>
                        <a:rPr lang="en-GB" sz="1400" b="1" i="0" dirty="0">
                          <a:solidFill>
                            <a:srgbClr val="000000"/>
                          </a:solidFill>
                          <a:effectLst/>
                          <a:latin typeface="Aptos" panose="020B0004020202020204" pitchFamily="34" charset="0"/>
                        </a:rPr>
                        <a:t>3.</a:t>
                      </a:r>
                      <a:r>
                        <a:rPr lang="en-GB" sz="1400" b="0" i="0" dirty="0">
                          <a:solidFill>
                            <a:srgbClr val="000000"/>
                          </a:solidFill>
                          <a:effectLst/>
                          <a:latin typeface="Aptos" panose="020B0004020202020204" pitchFamily="34" charset="0"/>
                        </a:rPr>
                        <a:t> Preparation for employment  </a:t>
                      </a:r>
                      <a:endParaRPr lang="en-GB" sz="1400" b="0" i="0" dirty="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466"/>
                        </a:lnSpc>
                        <a:buNone/>
                      </a:pPr>
                      <a:r>
                        <a:rPr lang="en-US" sz="1400" b="1" i="0" dirty="0">
                          <a:solidFill>
                            <a:srgbClr val="000000"/>
                          </a:solidFill>
                          <a:effectLst/>
                          <a:latin typeface="Aptos" panose="020B0004020202020204" pitchFamily="34" charset="0"/>
                        </a:rPr>
                        <a:t>5.</a:t>
                      </a:r>
                      <a:r>
                        <a:rPr lang="en-US" sz="1400" b="0" i="0" dirty="0">
                          <a:solidFill>
                            <a:srgbClr val="000000"/>
                          </a:solidFill>
                          <a:effectLst/>
                          <a:latin typeface="Aptos" panose="020B0004020202020204" pitchFamily="34" charset="0"/>
                        </a:rPr>
                        <a:t> Equipping parents and carers to support children’s learning </a:t>
                      </a:r>
                      <a:endParaRPr lang="en-US" sz="1400" b="0" i="0" dirty="0">
                        <a:solidFill>
                          <a:srgbClr val="000000"/>
                        </a:solidFill>
                        <a:effectLst/>
                      </a:endParaRPr>
                    </a:p>
                    <a:p>
                      <a:pPr algn="l" rtl="0" fontAlgn="base">
                        <a:lnSpc>
                          <a:spcPts val="1466"/>
                        </a:lnSpc>
                        <a:buNone/>
                      </a:pPr>
                      <a:r>
                        <a:rPr lang="en-US" sz="1400" b="0" i="0" dirty="0">
                          <a:solidFill>
                            <a:srgbClr val="000000"/>
                          </a:solidFill>
                          <a:effectLst/>
                          <a:latin typeface="Aptos" panose="020B0004020202020204" pitchFamily="34" charset="0"/>
                        </a:rPr>
                        <a:t> </a:t>
                      </a:r>
                      <a:endParaRPr lang="en-US" sz="1400" b="0" i="0" dirty="0">
                        <a:solidFill>
                          <a:srgbClr val="000000"/>
                        </a:solidFill>
                        <a:effectLst/>
                      </a:endParaRPr>
                    </a:p>
                    <a:p>
                      <a:pPr algn="l" rtl="0" fontAlgn="base">
                        <a:lnSpc>
                          <a:spcPts val="1466"/>
                        </a:lnSpc>
                        <a:buNone/>
                      </a:pPr>
                      <a:r>
                        <a:rPr lang="en-US" sz="1400" b="1" i="0" dirty="0">
                          <a:solidFill>
                            <a:srgbClr val="000000"/>
                          </a:solidFill>
                          <a:effectLst/>
                          <a:latin typeface="Aptos" panose="020B0004020202020204" pitchFamily="34" charset="0"/>
                        </a:rPr>
                        <a:t>7.</a:t>
                      </a:r>
                      <a:r>
                        <a:rPr lang="en-US" sz="1400" b="0" i="0" dirty="0">
                          <a:solidFill>
                            <a:srgbClr val="000000"/>
                          </a:solidFill>
                          <a:effectLst/>
                          <a:latin typeface="Aptos" panose="020B0004020202020204" pitchFamily="34" charset="0"/>
                        </a:rPr>
                        <a:t> Developing stronger communities </a:t>
                      </a:r>
                      <a:endParaRPr lang="en-US" sz="1400" b="0" i="0" dirty="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1453533"/>
                  </a:ext>
                </a:extLst>
              </a:tr>
            </a:tbl>
          </a:graphicData>
        </a:graphic>
      </p:graphicFrame>
      <p:sp>
        <p:nvSpPr>
          <p:cNvPr id="9" name="TextBox 8">
            <a:extLst>
              <a:ext uri="{FF2B5EF4-FFF2-40B4-BE49-F238E27FC236}">
                <a16:creationId xmlns:a16="http://schemas.microsoft.com/office/drawing/2014/main" id="{906D01E7-942A-E0AC-D464-0FB45E58C91C}"/>
              </a:ext>
            </a:extLst>
          </p:cNvPr>
          <p:cNvSpPr txBox="1"/>
          <p:nvPr/>
        </p:nvSpPr>
        <p:spPr>
          <a:xfrm>
            <a:off x="9290304" y="1524000"/>
            <a:ext cx="2386584" cy="1477328"/>
          </a:xfrm>
          <a:prstGeom prst="rect">
            <a:avLst/>
          </a:prstGeom>
          <a:noFill/>
        </p:spPr>
        <p:txBody>
          <a:bodyPr wrap="square" rtlCol="0">
            <a:spAutoFit/>
          </a:bodyPr>
          <a:lstStyle/>
          <a:p>
            <a:r>
              <a:rPr lang="en-US" dirty="0"/>
              <a:t>The seven purposes of learning as defined by the DfE mapped to the wider outcomes framework.</a:t>
            </a:r>
            <a:endParaRPr lang="en-GB" dirty="0"/>
          </a:p>
        </p:txBody>
      </p:sp>
    </p:spTree>
    <p:extLst>
      <p:ext uri="{BB962C8B-B14F-4D97-AF65-F5344CB8AC3E}">
        <p14:creationId xmlns:p14="http://schemas.microsoft.com/office/powerpoint/2010/main" val="893456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18809-15A4-C77C-DB96-8BBBF05E39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08B145-45F3-FE03-BD76-4A45685B8574}"/>
              </a:ext>
            </a:extLst>
          </p:cNvPr>
          <p:cNvSpPr>
            <a:spLocks noGrp="1"/>
          </p:cNvSpPr>
          <p:nvPr>
            <p:ph type="title"/>
          </p:nvPr>
        </p:nvSpPr>
        <p:spPr/>
        <p:txBody>
          <a:bodyPr/>
          <a:lstStyle/>
          <a:p>
            <a:r>
              <a:rPr lang="en-US"/>
              <a:t>The </a:t>
            </a:r>
            <a:r>
              <a:rPr lang="en-US" err="1"/>
              <a:t>cpca</a:t>
            </a:r>
            <a:r>
              <a:rPr lang="en-US"/>
              <a:t> wider outcomes framework</a:t>
            </a:r>
          </a:p>
        </p:txBody>
      </p:sp>
      <p:graphicFrame>
        <p:nvGraphicFramePr>
          <p:cNvPr id="8" name="Table 7">
            <a:extLst>
              <a:ext uri="{FF2B5EF4-FFF2-40B4-BE49-F238E27FC236}">
                <a16:creationId xmlns:a16="http://schemas.microsoft.com/office/drawing/2014/main" id="{CF4C33DC-CE75-AA41-3CF6-5EB67475D386}"/>
              </a:ext>
            </a:extLst>
          </p:cNvPr>
          <p:cNvGraphicFramePr>
            <a:graphicFrameLocks noGrp="1"/>
          </p:cNvGraphicFramePr>
          <p:nvPr>
            <p:extLst>
              <p:ext uri="{D42A27DB-BD31-4B8C-83A1-F6EECF244321}">
                <p14:modId xmlns:p14="http://schemas.microsoft.com/office/powerpoint/2010/main" val="499600954"/>
              </p:ext>
            </p:extLst>
          </p:nvPr>
        </p:nvGraphicFramePr>
        <p:xfrm>
          <a:off x="1856232" y="1317524"/>
          <a:ext cx="7508203" cy="4409508"/>
        </p:xfrm>
        <a:graphic>
          <a:graphicData uri="http://schemas.openxmlformats.org/drawingml/2006/table">
            <a:tbl>
              <a:tblPr/>
              <a:tblGrid>
                <a:gridCol w="1924298">
                  <a:extLst>
                    <a:ext uri="{9D8B030D-6E8A-4147-A177-3AD203B41FA5}">
                      <a16:colId xmlns:a16="http://schemas.microsoft.com/office/drawing/2014/main" val="1925099391"/>
                    </a:ext>
                  </a:extLst>
                </a:gridCol>
                <a:gridCol w="1880530">
                  <a:extLst>
                    <a:ext uri="{9D8B030D-6E8A-4147-A177-3AD203B41FA5}">
                      <a16:colId xmlns:a16="http://schemas.microsoft.com/office/drawing/2014/main" val="1420157037"/>
                    </a:ext>
                  </a:extLst>
                </a:gridCol>
                <a:gridCol w="1880530">
                  <a:extLst>
                    <a:ext uri="{9D8B030D-6E8A-4147-A177-3AD203B41FA5}">
                      <a16:colId xmlns:a16="http://schemas.microsoft.com/office/drawing/2014/main" val="1061891591"/>
                    </a:ext>
                  </a:extLst>
                </a:gridCol>
                <a:gridCol w="1822845">
                  <a:extLst>
                    <a:ext uri="{9D8B030D-6E8A-4147-A177-3AD203B41FA5}">
                      <a16:colId xmlns:a16="http://schemas.microsoft.com/office/drawing/2014/main" val="2991682880"/>
                    </a:ext>
                  </a:extLst>
                </a:gridCol>
              </a:tblGrid>
              <a:tr h="340489">
                <a:tc rowSpan="2">
                  <a:txBody>
                    <a:bodyPr/>
                    <a:lstStyle/>
                    <a:p>
                      <a:pPr algn="l" rtl="0" fontAlgn="base">
                        <a:lnSpc>
                          <a:spcPts val="1275"/>
                        </a:lnSpc>
                        <a:buNone/>
                      </a:pPr>
                      <a:r>
                        <a:rPr lang="en-GB" sz="1400" b="1" i="0" dirty="0">
                          <a:solidFill>
                            <a:srgbClr val="000000"/>
                          </a:solidFill>
                          <a:effectLst/>
                          <a:latin typeface="Aptos" panose="020B0004020202020204" pitchFamily="34" charset="0"/>
                        </a:rPr>
                        <a:t>Progression outcome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rtl="0" fontAlgn="base">
                        <a:lnSpc>
                          <a:spcPts val="1275"/>
                        </a:lnSpc>
                        <a:buNone/>
                      </a:pPr>
                      <a:r>
                        <a:rPr lang="en-GB" sz="1400" b="1" i="0" dirty="0">
                          <a:solidFill>
                            <a:srgbClr val="000000"/>
                          </a:solidFill>
                          <a:effectLst/>
                          <a:latin typeface="Aptos" panose="020B0004020202020204" pitchFamily="34" charset="0"/>
                        </a:rPr>
                        <a:t>Wider outcomes / benefits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515957349"/>
                  </a:ext>
                </a:extLst>
              </a:tr>
              <a:tr h="340489">
                <a:tc vMerge="1">
                  <a:txBody>
                    <a:bodyPr/>
                    <a:lstStyle/>
                    <a:p>
                      <a:endParaRPr lang="en-GB"/>
                    </a:p>
                  </a:txBody>
                  <a:tcPr/>
                </a:tc>
                <a:tc>
                  <a:txBody>
                    <a:bodyPr/>
                    <a:lstStyle/>
                    <a:p>
                      <a:pPr algn="l" rtl="0" fontAlgn="base">
                        <a:lnSpc>
                          <a:spcPts val="1275"/>
                        </a:lnSpc>
                        <a:buNone/>
                      </a:pPr>
                      <a:r>
                        <a:rPr lang="en-GB" sz="1400" b="1" i="0" dirty="0">
                          <a:solidFill>
                            <a:srgbClr val="000000"/>
                          </a:solidFill>
                          <a:effectLst/>
                          <a:latin typeface="Aptos" panose="020B0004020202020204" pitchFamily="34" charset="0"/>
                        </a:rPr>
                        <a:t>Health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275"/>
                        </a:lnSpc>
                        <a:buNone/>
                      </a:pPr>
                      <a:r>
                        <a:rPr lang="en-GB" sz="1400" b="1" i="0" dirty="0">
                          <a:solidFill>
                            <a:srgbClr val="000000"/>
                          </a:solidFill>
                          <a:effectLst/>
                          <a:latin typeface="Aptos" panose="020B0004020202020204" pitchFamily="34" charset="0"/>
                        </a:rPr>
                        <a:t>Work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275"/>
                        </a:lnSpc>
                        <a:buNone/>
                      </a:pPr>
                      <a:r>
                        <a:rPr lang="en-GB" sz="1400" b="1" i="0" dirty="0">
                          <a:solidFill>
                            <a:srgbClr val="000000"/>
                          </a:solidFill>
                          <a:effectLst/>
                          <a:latin typeface="Aptos" panose="020B0004020202020204" pitchFamily="34" charset="0"/>
                        </a:rPr>
                        <a:t>Communities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4026619"/>
                  </a:ext>
                </a:extLst>
              </a:tr>
              <a:tr h="3728530">
                <a:tc>
                  <a:txBody>
                    <a:bodyPr/>
                    <a:lstStyle/>
                    <a:p>
                      <a:pPr algn="l" rtl="0" fontAlgn="base">
                        <a:lnSpc>
                          <a:spcPts val="1275"/>
                        </a:lnSpc>
                        <a:spcAft>
                          <a:spcPts val="1500"/>
                        </a:spcAft>
                        <a:buNone/>
                      </a:pPr>
                      <a:r>
                        <a:rPr lang="en-US" sz="1400" b="1" i="0" dirty="0">
                          <a:solidFill>
                            <a:srgbClr val="0B0C0C"/>
                          </a:solidFill>
                          <a:effectLst/>
                          <a:latin typeface="Aptos" panose="020B0004020202020204" pitchFamily="34" charset="0"/>
                        </a:rPr>
                        <a:t>Outcome area 1: </a:t>
                      </a:r>
                      <a:r>
                        <a:rPr lang="en-US" sz="1400" b="0" i="0" dirty="0">
                          <a:solidFill>
                            <a:srgbClr val="0B0C0C"/>
                          </a:solidFill>
                          <a:effectLst/>
                          <a:latin typeface="Aptos" panose="020B0004020202020204" pitchFamily="34" charset="0"/>
                        </a:rPr>
                        <a:t>Increased confidence  </a:t>
                      </a:r>
                      <a:endParaRPr lang="en-US" sz="1400" b="0" i="0" dirty="0">
                        <a:solidFill>
                          <a:srgbClr val="000000"/>
                        </a:solidFill>
                        <a:effectLst/>
                        <a:latin typeface="Aptos" panose="020B0004020202020204" pitchFamily="34" charset="0"/>
                      </a:endParaRPr>
                    </a:p>
                    <a:p>
                      <a:pPr algn="l" rtl="0" fontAlgn="base">
                        <a:lnSpc>
                          <a:spcPts val="1275"/>
                        </a:lnSpc>
                        <a:spcAft>
                          <a:spcPts val="1500"/>
                        </a:spcAft>
                        <a:buNone/>
                      </a:pPr>
                      <a:r>
                        <a:rPr lang="en-US" sz="1400" b="1" i="0" dirty="0">
                          <a:solidFill>
                            <a:srgbClr val="0B0C0C"/>
                          </a:solidFill>
                          <a:effectLst/>
                          <a:latin typeface="Aptos" panose="020B0004020202020204" pitchFamily="34" charset="0"/>
                        </a:rPr>
                        <a:t>Outcome area 2: </a:t>
                      </a:r>
                      <a:r>
                        <a:rPr lang="en-US" sz="1400" b="0" i="0" dirty="0">
                          <a:solidFill>
                            <a:srgbClr val="0B0C0C"/>
                          </a:solidFill>
                          <a:effectLst/>
                          <a:latin typeface="Aptos" panose="020B0004020202020204" pitchFamily="34" charset="0"/>
                        </a:rPr>
                        <a:t>Improved skills for progressing to further learning.   </a:t>
                      </a:r>
                      <a:endParaRPr lang="en-US" sz="1400" b="0" i="0" dirty="0">
                        <a:solidFill>
                          <a:srgbClr val="000000"/>
                        </a:solidFill>
                        <a:effectLst/>
                        <a:latin typeface="Aptos" panose="020B0004020202020204" pitchFamily="34" charset="0"/>
                      </a:endParaRPr>
                    </a:p>
                    <a:p>
                      <a:pPr algn="l" rtl="0" fontAlgn="base">
                        <a:lnSpc>
                          <a:spcPts val="1275"/>
                        </a:lnSpc>
                        <a:spcAft>
                          <a:spcPts val="1500"/>
                        </a:spcAft>
                        <a:buNone/>
                      </a:pPr>
                      <a:r>
                        <a:rPr lang="en-US" sz="1400" b="1" i="0" dirty="0">
                          <a:solidFill>
                            <a:srgbClr val="0B0C0C"/>
                          </a:solidFill>
                          <a:effectLst/>
                          <a:latin typeface="Aptos" panose="020B0004020202020204" pitchFamily="34" charset="0"/>
                        </a:rPr>
                        <a:t>Outcome area 4: </a:t>
                      </a:r>
                      <a:r>
                        <a:rPr lang="en-US" sz="1400" b="0" i="0" dirty="0">
                          <a:solidFill>
                            <a:srgbClr val="0B0C0C"/>
                          </a:solidFill>
                          <a:effectLst/>
                          <a:latin typeface="Aptos" panose="020B0004020202020204" pitchFamily="34" charset="0"/>
                        </a:rPr>
                        <a:t>Improved essential skills   </a:t>
                      </a:r>
                      <a:endParaRPr lang="en-US" sz="1400" b="0" i="0" dirty="0">
                        <a:solidFill>
                          <a:srgbClr val="000000"/>
                        </a:solidFill>
                        <a:effectLst/>
                        <a:latin typeface="Aptos" panose="020B0004020202020204" pitchFamily="34" charset="0"/>
                      </a:endParaRPr>
                    </a:p>
                    <a:p>
                      <a:pPr algn="l" rtl="0" fontAlgn="base">
                        <a:lnSpc>
                          <a:spcPts val="1275"/>
                        </a:lnSpc>
                        <a:spcAft>
                          <a:spcPts val="1500"/>
                        </a:spcAft>
                        <a:buNone/>
                      </a:pPr>
                      <a:r>
                        <a:rPr lang="en-US" sz="1400" b="1" i="0" dirty="0">
                          <a:solidFill>
                            <a:srgbClr val="000000"/>
                          </a:solidFill>
                          <a:effectLst/>
                          <a:latin typeface="Aptos" panose="020B0004020202020204" pitchFamily="34" charset="0"/>
                        </a:rPr>
                        <a:t>Outcome area 10: </a:t>
                      </a:r>
                      <a:r>
                        <a:rPr lang="en-US" sz="1400" b="0" i="0" dirty="0">
                          <a:solidFill>
                            <a:srgbClr val="000000"/>
                          </a:solidFill>
                          <a:effectLst/>
                          <a:latin typeface="Aptos" panose="020B0004020202020204" pitchFamily="34" charset="0"/>
                        </a:rPr>
                        <a:t>Improved Skills for Independent Living.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275"/>
                        </a:lnSpc>
                        <a:buNone/>
                      </a:pPr>
                      <a:r>
                        <a:rPr lang="en-US" sz="1400" b="1" i="0" dirty="0">
                          <a:solidFill>
                            <a:srgbClr val="0B0C0C"/>
                          </a:solidFill>
                          <a:effectLst/>
                          <a:latin typeface="Aptos" panose="020B0004020202020204" pitchFamily="34" charset="0"/>
                        </a:rPr>
                        <a:t>Outcome area 6: </a:t>
                      </a:r>
                      <a:r>
                        <a:rPr lang="en-US" sz="1400" b="0" i="0" dirty="0">
                          <a:solidFill>
                            <a:srgbClr val="0B0C0C"/>
                          </a:solidFill>
                          <a:effectLst/>
                          <a:latin typeface="Aptos" panose="020B0004020202020204" pitchFamily="34" charset="0"/>
                        </a:rPr>
                        <a:t>Improved physical health.  </a:t>
                      </a:r>
                      <a:endParaRPr lang="en-US" sz="1400" b="0" i="0" dirty="0">
                        <a:solidFill>
                          <a:srgbClr val="000000"/>
                        </a:solidFill>
                        <a:effectLst/>
                        <a:latin typeface="Aptos" panose="020B0004020202020204" pitchFamily="34" charset="0"/>
                      </a:endParaRPr>
                    </a:p>
                    <a:p>
                      <a:pPr algn="l" rtl="0" fontAlgn="base">
                        <a:lnSpc>
                          <a:spcPts val="1275"/>
                        </a:lnSpc>
                        <a:buNone/>
                      </a:pPr>
                      <a:r>
                        <a:rPr lang="en-US" sz="1400" b="0" i="0" dirty="0">
                          <a:solidFill>
                            <a:srgbClr val="0B0C0C"/>
                          </a:solidFill>
                          <a:effectLst/>
                          <a:latin typeface="Aptos" panose="020B0004020202020204" pitchFamily="34" charset="0"/>
                        </a:rPr>
                        <a:t> </a:t>
                      </a:r>
                      <a:endParaRPr lang="en-US" sz="1400" b="0" i="0" dirty="0">
                        <a:solidFill>
                          <a:srgbClr val="000000"/>
                        </a:solidFill>
                        <a:effectLst/>
                        <a:latin typeface="Aptos" panose="020B0004020202020204" pitchFamily="34" charset="0"/>
                      </a:endParaRPr>
                    </a:p>
                    <a:p>
                      <a:pPr algn="l" rtl="0" fontAlgn="base">
                        <a:lnSpc>
                          <a:spcPts val="1275"/>
                        </a:lnSpc>
                        <a:buNone/>
                      </a:pPr>
                      <a:r>
                        <a:rPr lang="en-US" sz="1400" b="1" i="0" dirty="0">
                          <a:solidFill>
                            <a:srgbClr val="000000"/>
                          </a:solidFill>
                          <a:effectLst/>
                          <a:latin typeface="Aptos" panose="020B0004020202020204" pitchFamily="34" charset="0"/>
                        </a:rPr>
                        <a:t>Outcome area 7: </a:t>
                      </a:r>
                      <a:r>
                        <a:rPr lang="en-US" sz="1400" b="0" i="0" dirty="0">
                          <a:solidFill>
                            <a:srgbClr val="000000"/>
                          </a:solidFill>
                          <a:effectLst/>
                          <a:latin typeface="Aptos" panose="020B0004020202020204" pitchFamily="34" charset="0"/>
                        </a:rPr>
                        <a:t>Improved mental health and well being </a:t>
                      </a:r>
                    </a:p>
                    <a:p>
                      <a:pPr algn="l" rtl="0" fontAlgn="base">
                        <a:lnSpc>
                          <a:spcPts val="1275"/>
                        </a:lnSpc>
                        <a:buNone/>
                      </a:pPr>
                      <a:r>
                        <a:rPr lang="en-US" sz="1400" b="0" i="0" dirty="0">
                          <a:solidFill>
                            <a:srgbClr val="000000"/>
                          </a:solidFill>
                          <a:effectLst/>
                          <a:latin typeface="Aptos" panose="020B0004020202020204" pitchFamily="34" charset="0"/>
                        </a:rPr>
                        <a:t> </a:t>
                      </a:r>
                    </a:p>
                    <a:p>
                      <a:pPr algn="l" rtl="0" fontAlgn="base">
                        <a:lnSpc>
                          <a:spcPts val="1275"/>
                        </a:lnSpc>
                        <a:spcAft>
                          <a:spcPts val="1500"/>
                        </a:spcAft>
                        <a:buNone/>
                      </a:pPr>
                      <a:r>
                        <a:rPr lang="en-US" sz="1400" b="0" i="0" dirty="0">
                          <a:solidFill>
                            <a:srgbClr val="000000"/>
                          </a:solidFill>
                          <a:effectLst/>
                          <a:latin typeface="Aptos" panose="020B0004020202020204" pitchFamily="34" charset="0"/>
                        </a:rPr>
                        <a:t> </a:t>
                      </a:r>
                    </a:p>
                    <a:p>
                      <a:pPr algn="l" rtl="0" fontAlgn="base">
                        <a:lnSpc>
                          <a:spcPts val="1275"/>
                        </a:lnSpc>
                        <a:buNone/>
                      </a:pPr>
                      <a:r>
                        <a:rPr lang="en-US" sz="1400" b="0" i="0" dirty="0">
                          <a:solidFill>
                            <a:srgbClr val="000000"/>
                          </a:solidFill>
                          <a:effectLst/>
                          <a:latin typeface="Aptos" panose="020B00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275"/>
                        </a:lnSpc>
                        <a:spcAft>
                          <a:spcPts val="1500"/>
                        </a:spcAft>
                        <a:buNone/>
                      </a:pPr>
                      <a:r>
                        <a:rPr lang="en-US" sz="1400" b="1" i="0" dirty="0">
                          <a:solidFill>
                            <a:srgbClr val="0B0C0C"/>
                          </a:solidFill>
                          <a:effectLst/>
                          <a:latin typeface="Aptos" panose="020B0004020202020204" pitchFamily="34" charset="0"/>
                        </a:rPr>
                        <a:t>Outcome area 3: </a:t>
                      </a:r>
                      <a:r>
                        <a:rPr lang="en-US" sz="1400" b="0" i="0" dirty="0">
                          <a:solidFill>
                            <a:srgbClr val="0B0C0C"/>
                          </a:solidFill>
                          <a:effectLst/>
                          <a:latin typeface="Aptos" panose="020B0004020202020204" pitchFamily="34" charset="0"/>
                        </a:rPr>
                        <a:t>Improved skills for work  </a:t>
                      </a:r>
                      <a:endParaRPr lang="en-US" sz="1400" b="0" i="0" dirty="0">
                        <a:solidFill>
                          <a:srgbClr val="000000"/>
                        </a:solidFill>
                        <a:effectLst/>
                        <a:latin typeface="Aptos" panose="020B0004020202020204" pitchFamily="34" charset="0"/>
                      </a:endParaRPr>
                    </a:p>
                    <a:p>
                      <a:pPr algn="l" rtl="0" fontAlgn="base">
                        <a:lnSpc>
                          <a:spcPts val="1275"/>
                        </a:lnSpc>
                        <a:spcAft>
                          <a:spcPts val="1500"/>
                        </a:spcAft>
                        <a:buNone/>
                      </a:pPr>
                      <a:r>
                        <a:rPr lang="en-US" sz="1400" b="0" i="0" dirty="0">
                          <a:solidFill>
                            <a:srgbClr val="000000"/>
                          </a:solidFill>
                          <a:effectLst/>
                          <a:latin typeface="Aptos" panose="020B00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275"/>
                        </a:lnSpc>
                        <a:spcAft>
                          <a:spcPts val="1500"/>
                        </a:spcAft>
                        <a:buNone/>
                      </a:pPr>
                      <a:r>
                        <a:rPr lang="en-US" sz="1400" b="1" i="0" dirty="0">
                          <a:solidFill>
                            <a:srgbClr val="0B0C0C"/>
                          </a:solidFill>
                          <a:effectLst/>
                          <a:latin typeface="Aptos" panose="020B0004020202020204" pitchFamily="34" charset="0"/>
                        </a:rPr>
                        <a:t>Outcome area 5: </a:t>
                      </a:r>
                      <a:r>
                        <a:rPr lang="en-US" sz="1400" b="0" i="0" dirty="0">
                          <a:solidFill>
                            <a:srgbClr val="0B0C0C"/>
                          </a:solidFill>
                          <a:effectLst/>
                          <a:latin typeface="Aptos" panose="020B0004020202020204" pitchFamily="34" charset="0"/>
                        </a:rPr>
                        <a:t>Improved ability to support a child’s learning.   </a:t>
                      </a:r>
                      <a:endParaRPr lang="en-US" sz="1400" b="0" i="0" dirty="0">
                        <a:solidFill>
                          <a:srgbClr val="000000"/>
                        </a:solidFill>
                        <a:effectLst/>
                        <a:latin typeface="Aptos" panose="020B0004020202020204" pitchFamily="34" charset="0"/>
                      </a:endParaRPr>
                    </a:p>
                    <a:p>
                      <a:pPr algn="l" rtl="0" fontAlgn="base">
                        <a:lnSpc>
                          <a:spcPts val="1275"/>
                        </a:lnSpc>
                        <a:spcAft>
                          <a:spcPts val="1500"/>
                        </a:spcAft>
                        <a:buNone/>
                      </a:pPr>
                      <a:r>
                        <a:rPr lang="en-US" sz="1400" b="1" i="0" dirty="0">
                          <a:solidFill>
                            <a:srgbClr val="0B0C0C"/>
                          </a:solidFill>
                          <a:effectLst/>
                          <a:latin typeface="Aptos" panose="020B0004020202020204" pitchFamily="34" charset="0"/>
                        </a:rPr>
                        <a:t>Outcome area 8:</a:t>
                      </a:r>
                      <a:r>
                        <a:rPr lang="en-US" sz="1400" b="0" i="0" dirty="0">
                          <a:solidFill>
                            <a:srgbClr val="0B0C0C"/>
                          </a:solidFill>
                          <a:effectLst/>
                          <a:latin typeface="Aptos" panose="020B0004020202020204" pitchFamily="34" charset="0"/>
                        </a:rPr>
                        <a:t> Improved skills to participate in community life  </a:t>
                      </a:r>
                      <a:endParaRPr lang="en-US" sz="1400" b="0" i="0" dirty="0">
                        <a:solidFill>
                          <a:srgbClr val="000000"/>
                        </a:solidFill>
                        <a:effectLst/>
                        <a:latin typeface="Aptos" panose="020B0004020202020204" pitchFamily="34" charset="0"/>
                      </a:endParaRPr>
                    </a:p>
                    <a:p>
                      <a:pPr algn="l" rtl="0" fontAlgn="base">
                        <a:lnSpc>
                          <a:spcPts val="1275"/>
                        </a:lnSpc>
                        <a:spcAft>
                          <a:spcPts val="1500"/>
                        </a:spcAft>
                        <a:buNone/>
                      </a:pPr>
                      <a:r>
                        <a:rPr lang="en-US" sz="1400" b="1" i="0" dirty="0">
                          <a:solidFill>
                            <a:srgbClr val="0B0C0C"/>
                          </a:solidFill>
                          <a:effectLst/>
                          <a:latin typeface="Aptos" panose="020B0004020202020204" pitchFamily="34" charset="0"/>
                        </a:rPr>
                        <a:t>Outcome area 9: </a:t>
                      </a:r>
                      <a:r>
                        <a:rPr lang="en-US" sz="1400" b="0" i="0" dirty="0">
                          <a:solidFill>
                            <a:srgbClr val="0B0C0C"/>
                          </a:solidFill>
                          <a:effectLst/>
                          <a:latin typeface="Aptos" panose="020B0004020202020204" pitchFamily="34" charset="0"/>
                        </a:rPr>
                        <a:t>Increased understanding of democratic values   </a:t>
                      </a:r>
                      <a:endParaRPr lang="en-US" sz="1400" b="0" i="0" dirty="0">
                        <a:solidFill>
                          <a:srgbClr val="000000"/>
                        </a:solidFill>
                        <a:effectLst/>
                        <a:latin typeface="Aptos" panose="020B0004020202020204" pitchFamily="34" charset="0"/>
                      </a:endParaRPr>
                    </a:p>
                    <a:p>
                      <a:pPr algn="l" rtl="0" fontAlgn="base">
                        <a:lnSpc>
                          <a:spcPts val="1275"/>
                        </a:lnSpc>
                        <a:spcAft>
                          <a:spcPts val="1500"/>
                        </a:spcAft>
                        <a:buNone/>
                      </a:pPr>
                      <a:r>
                        <a:rPr lang="en-US" sz="1400" b="0" i="0" dirty="0">
                          <a:solidFill>
                            <a:srgbClr val="0B0C0C"/>
                          </a:solidFill>
                          <a:effectLst/>
                          <a:latin typeface="Aptos" panose="020B0004020202020204" pitchFamily="34" charset="0"/>
                        </a:rPr>
                        <a:t> </a:t>
                      </a:r>
                      <a:endParaRPr lang="en-US" sz="1400" b="0" i="0" dirty="0">
                        <a:solidFill>
                          <a:srgbClr val="000000"/>
                        </a:solidFill>
                        <a:effectLst/>
                        <a:latin typeface="Aptos"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22237971"/>
                  </a:ext>
                </a:extLst>
              </a:tr>
            </a:tbl>
          </a:graphicData>
        </a:graphic>
      </p:graphicFrame>
      <p:sp>
        <p:nvSpPr>
          <p:cNvPr id="4" name="TextBox 3">
            <a:extLst>
              <a:ext uri="{FF2B5EF4-FFF2-40B4-BE49-F238E27FC236}">
                <a16:creationId xmlns:a16="http://schemas.microsoft.com/office/drawing/2014/main" id="{D34D0C13-4401-D47B-2024-B3E2202BE615}"/>
              </a:ext>
            </a:extLst>
          </p:cNvPr>
          <p:cNvSpPr txBox="1"/>
          <p:nvPr/>
        </p:nvSpPr>
        <p:spPr>
          <a:xfrm>
            <a:off x="9436608" y="1531258"/>
            <a:ext cx="2386584" cy="1477328"/>
          </a:xfrm>
          <a:prstGeom prst="rect">
            <a:avLst/>
          </a:prstGeom>
          <a:noFill/>
        </p:spPr>
        <p:txBody>
          <a:bodyPr wrap="square" rtlCol="0">
            <a:spAutoFit/>
          </a:bodyPr>
          <a:lstStyle/>
          <a:p>
            <a:r>
              <a:rPr lang="en-US" dirty="0"/>
              <a:t>The ten outcomes of learning as defined by the DfE mapped to the wider outcomes framework.</a:t>
            </a:r>
            <a:endParaRPr lang="en-GB" dirty="0"/>
          </a:p>
        </p:txBody>
      </p:sp>
    </p:spTree>
    <p:extLst>
      <p:ext uri="{BB962C8B-B14F-4D97-AF65-F5344CB8AC3E}">
        <p14:creationId xmlns:p14="http://schemas.microsoft.com/office/powerpoint/2010/main" val="1674170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EB0E8-86E4-1C63-FAA0-7C2C83B057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4C4D60-6CE7-1499-5B8C-428F26E28360}"/>
              </a:ext>
            </a:extLst>
          </p:cNvPr>
          <p:cNvSpPr>
            <a:spLocks noGrp="1"/>
          </p:cNvSpPr>
          <p:nvPr>
            <p:ph type="title"/>
          </p:nvPr>
        </p:nvSpPr>
        <p:spPr>
          <a:xfrm>
            <a:off x="838200" y="191390"/>
            <a:ext cx="10515600" cy="952398"/>
          </a:xfrm>
        </p:spPr>
        <p:txBody>
          <a:bodyPr/>
          <a:lstStyle/>
          <a:p>
            <a:r>
              <a:rPr lang="en-US"/>
              <a:t>Types of evidence</a:t>
            </a:r>
          </a:p>
        </p:txBody>
      </p:sp>
      <p:sp>
        <p:nvSpPr>
          <p:cNvPr id="3" name="Content Placeholder 4">
            <a:extLst>
              <a:ext uri="{FF2B5EF4-FFF2-40B4-BE49-F238E27FC236}">
                <a16:creationId xmlns:a16="http://schemas.microsoft.com/office/drawing/2014/main" id="{B418E3B1-5590-631C-9FB1-A678212098E7}"/>
              </a:ext>
            </a:extLst>
          </p:cNvPr>
          <p:cNvSpPr txBox="1">
            <a:spLocks/>
          </p:cNvSpPr>
          <p:nvPr/>
        </p:nvSpPr>
        <p:spPr>
          <a:xfrm>
            <a:off x="838199" y="1062009"/>
            <a:ext cx="9593179" cy="35841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t>The evidence base set out in the Framework draws on two sources of data: </a:t>
            </a:r>
          </a:p>
          <a:p>
            <a:pPr marL="901700" indent="-901700">
              <a:lnSpc>
                <a:spcPct val="120000"/>
              </a:lnSpc>
              <a:buNone/>
            </a:pPr>
            <a:r>
              <a:rPr lang="en-US"/>
              <a:t>1. 	</a:t>
            </a:r>
            <a:r>
              <a:rPr lang="en-US" b="1"/>
              <a:t>‘Naturally occurring data’ </a:t>
            </a:r>
            <a:r>
              <a:rPr lang="en-US"/>
              <a:t>which providers are already required to collect and report to CPCA. </a:t>
            </a:r>
          </a:p>
          <a:p>
            <a:pPr marL="0" indent="0">
              <a:lnSpc>
                <a:spcPct val="120000"/>
              </a:lnSpc>
              <a:buNone/>
            </a:pPr>
            <a:r>
              <a:rPr lang="en-US"/>
              <a:t>2.	</a:t>
            </a:r>
            <a:r>
              <a:rPr lang="en-US" b="1"/>
              <a:t>Evidence collected through a new set of learner 	questions </a:t>
            </a:r>
            <a:r>
              <a:rPr lang="en-US"/>
              <a:t>coordinated by CPCA with a specific 	focus on the wider benefits of learning in four 	domains: 	progression, health, work and 	communities. </a:t>
            </a:r>
          </a:p>
        </p:txBody>
      </p:sp>
    </p:spTree>
    <p:extLst>
      <p:ext uri="{BB962C8B-B14F-4D97-AF65-F5344CB8AC3E}">
        <p14:creationId xmlns:p14="http://schemas.microsoft.com/office/powerpoint/2010/main" val="28921514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BEDA8-371C-6FD4-18EA-D6C3DB8F9D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E6B29E-AE48-0C69-091C-8011D129F9A8}"/>
              </a:ext>
            </a:extLst>
          </p:cNvPr>
          <p:cNvSpPr>
            <a:spLocks noGrp="1"/>
          </p:cNvSpPr>
          <p:nvPr>
            <p:ph type="title"/>
          </p:nvPr>
        </p:nvSpPr>
        <p:spPr>
          <a:xfrm>
            <a:off x="838200" y="191390"/>
            <a:ext cx="10515600" cy="952398"/>
          </a:xfrm>
        </p:spPr>
        <p:txBody>
          <a:bodyPr/>
          <a:lstStyle/>
          <a:p>
            <a:r>
              <a:rPr lang="en-US"/>
              <a:t>Types of evidence</a:t>
            </a:r>
          </a:p>
        </p:txBody>
      </p:sp>
      <p:sp>
        <p:nvSpPr>
          <p:cNvPr id="3" name="Content Placeholder 4">
            <a:extLst>
              <a:ext uri="{FF2B5EF4-FFF2-40B4-BE49-F238E27FC236}">
                <a16:creationId xmlns:a16="http://schemas.microsoft.com/office/drawing/2014/main" id="{D01DA14D-B745-3BC6-3B49-E33A877F786F}"/>
              </a:ext>
            </a:extLst>
          </p:cNvPr>
          <p:cNvSpPr txBox="1">
            <a:spLocks/>
          </p:cNvSpPr>
          <p:nvPr/>
        </p:nvSpPr>
        <p:spPr>
          <a:xfrm>
            <a:off x="838199" y="1062009"/>
            <a:ext cx="9593179" cy="35841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a:p>
        </p:txBody>
      </p:sp>
      <p:graphicFrame>
        <p:nvGraphicFramePr>
          <p:cNvPr id="4" name="Content Placeholder 7">
            <a:extLst>
              <a:ext uri="{FF2B5EF4-FFF2-40B4-BE49-F238E27FC236}">
                <a16:creationId xmlns:a16="http://schemas.microsoft.com/office/drawing/2014/main" id="{9F66D93C-5DBA-9ADD-4414-F850E0E71EB0}"/>
              </a:ext>
            </a:extLst>
          </p:cNvPr>
          <p:cNvGraphicFramePr>
            <a:graphicFrameLocks/>
          </p:cNvGraphicFramePr>
          <p:nvPr>
            <p:extLst>
              <p:ext uri="{D42A27DB-BD31-4B8C-83A1-F6EECF244321}">
                <p14:modId xmlns:p14="http://schemas.microsoft.com/office/powerpoint/2010/main" val="370647571"/>
              </p:ext>
            </p:extLst>
          </p:nvPr>
        </p:nvGraphicFramePr>
        <p:xfrm>
          <a:off x="949960" y="1143788"/>
          <a:ext cx="10515602" cy="4779740"/>
        </p:xfrm>
        <a:graphic>
          <a:graphicData uri="http://schemas.openxmlformats.org/drawingml/2006/table">
            <a:tbl>
              <a:tblPr firstRow="1" firstCol="1" bandRow="1"/>
              <a:tblGrid>
                <a:gridCol w="1752099">
                  <a:extLst>
                    <a:ext uri="{9D8B030D-6E8A-4147-A177-3AD203B41FA5}">
                      <a16:colId xmlns:a16="http://schemas.microsoft.com/office/drawing/2014/main" val="2330341880"/>
                    </a:ext>
                  </a:extLst>
                </a:gridCol>
                <a:gridCol w="1752099">
                  <a:extLst>
                    <a:ext uri="{9D8B030D-6E8A-4147-A177-3AD203B41FA5}">
                      <a16:colId xmlns:a16="http://schemas.microsoft.com/office/drawing/2014/main" val="3765116086"/>
                    </a:ext>
                  </a:extLst>
                </a:gridCol>
                <a:gridCol w="1752851">
                  <a:extLst>
                    <a:ext uri="{9D8B030D-6E8A-4147-A177-3AD203B41FA5}">
                      <a16:colId xmlns:a16="http://schemas.microsoft.com/office/drawing/2014/main" val="127204627"/>
                    </a:ext>
                  </a:extLst>
                </a:gridCol>
                <a:gridCol w="1752851">
                  <a:extLst>
                    <a:ext uri="{9D8B030D-6E8A-4147-A177-3AD203B41FA5}">
                      <a16:colId xmlns:a16="http://schemas.microsoft.com/office/drawing/2014/main" val="513141635"/>
                    </a:ext>
                  </a:extLst>
                </a:gridCol>
                <a:gridCol w="1752851">
                  <a:extLst>
                    <a:ext uri="{9D8B030D-6E8A-4147-A177-3AD203B41FA5}">
                      <a16:colId xmlns:a16="http://schemas.microsoft.com/office/drawing/2014/main" val="2098562155"/>
                    </a:ext>
                  </a:extLst>
                </a:gridCol>
                <a:gridCol w="1752851">
                  <a:extLst>
                    <a:ext uri="{9D8B030D-6E8A-4147-A177-3AD203B41FA5}">
                      <a16:colId xmlns:a16="http://schemas.microsoft.com/office/drawing/2014/main" val="3794207080"/>
                    </a:ext>
                  </a:extLst>
                </a:gridCol>
              </a:tblGrid>
              <a:tr h="789402">
                <a:tc>
                  <a:txBody>
                    <a:bodyPr/>
                    <a:lstStyle/>
                    <a:p>
                      <a:pPr algn="ctr">
                        <a:lnSpc>
                          <a:spcPct val="107000"/>
                        </a:lnSpc>
                        <a:spcAft>
                          <a:spcPts val="800"/>
                        </a:spcAft>
                      </a:pPr>
                      <a:r>
                        <a:rPr lang="en-GB" sz="1500" b="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gn="ctr">
                        <a:lnSpc>
                          <a:spcPct val="107000"/>
                        </a:lnSpc>
                        <a:spcAft>
                          <a:spcPts val="800"/>
                        </a:spcAft>
                      </a:pPr>
                      <a:r>
                        <a:rPr lang="en-GB" sz="1500" b="1" kern="100">
                          <a:solidFill>
                            <a:srgbClr val="000000"/>
                          </a:solidFill>
                          <a:effectLst/>
                          <a:latin typeface="Arial Nova Cond" panose="020F0502020204030204" pitchFamily="34" charset="0"/>
                          <a:ea typeface="Aptos" panose="020B0004020202020204" pitchFamily="34" charset="0"/>
                        </a:rPr>
                        <a:t>Inputs</a:t>
                      </a:r>
                      <a:endParaRPr lang="en-GB" sz="1500" kern="100">
                        <a:solidFill>
                          <a:srgbClr val="000000"/>
                        </a:solidFill>
                        <a:effectLst/>
                        <a:latin typeface="Arial Nova Cond" panose="020F0502020204030204" pitchFamily="34" charset="0"/>
                        <a:ea typeface="Aptos" panose="020B0004020202020204" pitchFamily="34" charset="0"/>
                      </a:endParaRPr>
                    </a:p>
                  </a:txBody>
                  <a:tcPr marL="40343" marR="40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500" b="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gn="ctr">
                        <a:lnSpc>
                          <a:spcPct val="107000"/>
                        </a:lnSpc>
                        <a:spcAft>
                          <a:spcPts val="800"/>
                        </a:spcAft>
                      </a:pPr>
                      <a:r>
                        <a:rPr lang="en-GB" sz="1500" b="1" kern="100">
                          <a:solidFill>
                            <a:srgbClr val="000000"/>
                          </a:solidFill>
                          <a:effectLst/>
                          <a:latin typeface="Arial Nova Cond" panose="020F0502020204030204" pitchFamily="34" charset="0"/>
                          <a:ea typeface="Aptos" panose="020B0004020202020204" pitchFamily="34" charset="0"/>
                        </a:rPr>
                        <a:t>Activities</a:t>
                      </a:r>
                      <a:endParaRPr lang="en-GB" sz="1500" kern="100">
                        <a:solidFill>
                          <a:srgbClr val="000000"/>
                        </a:solidFill>
                        <a:effectLst/>
                        <a:latin typeface="Arial Nova Cond" panose="020F0502020204030204" pitchFamily="34" charset="0"/>
                        <a:ea typeface="Aptos" panose="020B0004020202020204" pitchFamily="34" charset="0"/>
                      </a:endParaRPr>
                    </a:p>
                  </a:txBody>
                  <a:tcPr marL="40343" marR="40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500" b="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gn="ctr">
                        <a:lnSpc>
                          <a:spcPct val="107000"/>
                        </a:lnSpc>
                        <a:spcAft>
                          <a:spcPts val="800"/>
                        </a:spcAft>
                      </a:pPr>
                      <a:r>
                        <a:rPr lang="en-GB" sz="1500" b="1" kern="100">
                          <a:solidFill>
                            <a:srgbClr val="000000"/>
                          </a:solidFill>
                          <a:effectLst/>
                          <a:latin typeface="Arial Nova Cond" panose="020F0502020204030204" pitchFamily="34" charset="0"/>
                          <a:ea typeface="Aptos" panose="020B0004020202020204" pitchFamily="34" charset="0"/>
                        </a:rPr>
                        <a:t>Outputs</a:t>
                      </a:r>
                      <a:endParaRPr lang="en-GB" sz="1500" kern="100">
                        <a:solidFill>
                          <a:srgbClr val="000000"/>
                        </a:solidFill>
                        <a:effectLst/>
                        <a:latin typeface="Arial Nova Cond" panose="020F0502020204030204" pitchFamily="34" charset="0"/>
                        <a:ea typeface="Aptos" panose="020B0004020202020204" pitchFamily="34" charset="0"/>
                      </a:endParaRPr>
                    </a:p>
                  </a:txBody>
                  <a:tcPr marL="40343" marR="40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500" b="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gn="ctr">
                        <a:lnSpc>
                          <a:spcPct val="107000"/>
                        </a:lnSpc>
                        <a:spcAft>
                          <a:spcPts val="800"/>
                        </a:spcAft>
                      </a:pPr>
                      <a:r>
                        <a:rPr lang="en-GB" sz="1500" b="1" kern="100">
                          <a:solidFill>
                            <a:srgbClr val="000000"/>
                          </a:solidFill>
                          <a:effectLst/>
                          <a:latin typeface="Arial Nova Cond" panose="020F0502020204030204" pitchFamily="34" charset="0"/>
                          <a:ea typeface="Aptos" panose="020B0004020202020204" pitchFamily="34" charset="0"/>
                        </a:rPr>
                        <a:t>Outcomes</a:t>
                      </a:r>
                      <a:endParaRPr lang="en-GB" sz="1500" kern="100">
                        <a:solidFill>
                          <a:srgbClr val="000000"/>
                        </a:solidFill>
                        <a:effectLst/>
                        <a:latin typeface="Arial Nova Cond" panose="020F0502020204030204" pitchFamily="34" charset="0"/>
                        <a:ea typeface="Aptos" panose="020B0004020202020204" pitchFamily="34" charset="0"/>
                      </a:endParaRPr>
                    </a:p>
                  </a:txBody>
                  <a:tcPr marL="40343" marR="40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500" b="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gn="ctr">
                        <a:lnSpc>
                          <a:spcPct val="107000"/>
                        </a:lnSpc>
                        <a:spcAft>
                          <a:spcPts val="800"/>
                        </a:spcAft>
                      </a:pPr>
                      <a:r>
                        <a:rPr lang="en-GB" sz="1500" b="1" kern="100">
                          <a:solidFill>
                            <a:srgbClr val="000000"/>
                          </a:solidFill>
                          <a:effectLst/>
                          <a:latin typeface="Arial Nova Cond" panose="020F0502020204030204" pitchFamily="34" charset="0"/>
                          <a:ea typeface="Aptos" panose="020B0004020202020204" pitchFamily="34" charset="0"/>
                        </a:rPr>
                        <a:t>Benefits</a:t>
                      </a:r>
                      <a:endParaRPr lang="en-GB" sz="1500" kern="100">
                        <a:solidFill>
                          <a:srgbClr val="000000"/>
                        </a:solidFill>
                        <a:effectLst/>
                        <a:latin typeface="Arial Nova Cond" panose="020F0502020204030204" pitchFamily="34" charset="0"/>
                        <a:ea typeface="Aptos" panose="020B0004020202020204" pitchFamily="34" charset="0"/>
                      </a:endParaRPr>
                    </a:p>
                  </a:txBody>
                  <a:tcPr marL="40343" marR="40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500" b="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gn="ctr">
                        <a:lnSpc>
                          <a:spcPct val="107000"/>
                        </a:lnSpc>
                        <a:spcAft>
                          <a:spcPts val="800"/>
                        </a:spcAft>
                      </a:pPr>
                      <a:r>
                        <a:rPr lang="en-GB" sz="1500" b="1" kern="100">
                          <a:solidFill>
                            <a:srgbClr val="000000"/>
                          </a:solidFill>
                          <a:effectLst/>
                          <a:latin typeface="Arial Nova Cond" panose="020F0502020204030204" pitchFamily="34" charset="0"/>
                          <a:ea typeface="Aptos" panose="020B0004020202020204" pitchFamily="34" charset="0"/>
                        </a:rPr>
                        <a:t>Impact</a:t>
                      </a:r>
                      <a:endParaRPr lang="en-GB" sz="1500" kern="100">
                        <a:solidFill>
                          <a:srgbClr val="000000"/>
                        </a:solidFill>
                        <a:effectLst/>
                        <a:latin typeface="Arial Nova Cond" panose="020F0502020204030204" pitchFamily="34" charset="0"/>
                        <a:ea typeface="Aptos" panose="020B0004020202020204" pitchFamily="34" charset="0"/>
                      </a:endParaRPr>
                    </a:p>
                  </a:txBody>
                  <a:tcPr marL="40343" marR="40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826804"/>
                  </a:ext>
                </a:extLst>
              </a:tr>
              <a:tr h="3990338">
                <a:tc>
                  <a:txBody>
                    <a:bodyPr/>
                    <a:lstStyle/>
                    <a:p>
                      <a:pPr>
                        <a:lnSpc>
                          <a:spcPct val="107000"/>
                        </a:lnSpc>
                        <a:spcAft>
                          <a:spcPts val="800"/>
                        </a:spcAft>
                      </a:pPr>
                      <a:r>
                        <a:rPr lang="en-GB" sz="1500" b="1" i="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Total spend (inc. co-investment)</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Spend per resident </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Spend per participant </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Spend per district</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u="none" strike="noStrike"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Spend per delivery strand</a:t>
                      </a:r>
                      <a:endParaRPr lang="en-GB" sz="1500" kern="100">
                        <a:solidFill>
                          <a:srgbClr val="000000"/>
                        </a:solidFill>
                        <a:effectLst/>
                        <a:latin typeface="Arial Nova Cond" panose="020F0502020204030204" pitchFamily="34" charset="0"/>
                        <a:ea typeface="Aptos" panose="020B0004020202020204" pitchFamily="34" charset="0"/>
                      </a:endParaRPr>
                    </a:p>
                  </a:txBody>
                  <a:tcPr marL="40343" marR="40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GB" sz="1500" b="1" i="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Engagement</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Learner support</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General community learning</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Targeted community learning</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b="1" i="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txBody>
                  <a:tcPr marL="40343" marR="40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GB" sz="1500" b="1" i="1" kern="100" dirty="0">
                          <a:solidFill>
                            <a:srgbClr val="000000"/>
                          </a:solidFill>
                          <a:effectLst/>
                          <a:latin typeface="Arial Nova Cond" panose="020F0502020204030204" pitchFamily="34" charset="0"/>
                          <a:ea typeface="Aptos" panose="020B0004020202020204" pitchFamily="34" charset="0"/>
                        </a:rPr>
                        <a:t> </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Enrolment rate</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Completion rate</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Achievement rate</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Satisfaction rate</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a:t>
                      </a:r>
                      <a:r>
                        <a:rPr lang="en-GB" sz="1500" i="1" kern="100" dirty="0" err="1">
                          <a:solidFill>
                            <a:srgbClr val="000000"/>
                          </a:solidFill>
                          <a:effectLst/>
                          <a:latin typeface="Arial Nova Cond" panose="020F0502020204030204" pitchFamily="34" charset="0"/>
                          <a:ea typeface="Aptos" panose="020B0004020202020204" pitchFamily="34" charset="0"/>
                        </a:rPr>
                        <a:t>Qualifcations</a:t>
                      </a:r>
                      <a:r>
                        <a:rPr lang="en-GB" sz="1500" i="1" kern="100" dirty="0">
                          <a:solidFill>
                            <a:srgbClr val="000000"/>
                          </a:solidFill>
                          <a:effectLst/>
                          <a:latin typeface="Arial Nova Cond" panose="020F0502020204030204" pitchFamily="34" charset="0"/>
                          <a:ea typeface="Aptos" panose="020B0004020202020204" pitchFamily="34" charset="0"/>
                        </a:rPr>
                        <a:t> /                 credentials/digital badges</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RARPA rate</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ILP completed</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b="1" i="1" kern="100" dirty="0">
                          <a:solidFill>
                            <a:srgbClr val="000000"/>
                          </a:solidFill>
                          <a:effectLst/>
                          <a:latin typeface="Arial Nova Cond" panose="020F0502020204030204" pitchFamily="34" charset="0"/>
                          <a:ea typeface="Aptos" panose="020B0004020202020204" pitchFamily="34" charset="0"/>
                        </a:rPr>
                        <a:t> </a:t>
                      </a:r>
                      <a:endParaRPr lang="en-GB" sz="1500" kern="100" dirty="0">
                        <a:solidFill>
                          <a:srgbClr val="000000"/>
                        </a:solidFill>
                        <a:effectLst/>
                        <a:latin typeface="Arial Nova Cond" panose="020F0502020204030204" pitchFamily="34" charset="0"/>
                        <a:ea typeface="Aptos" panose="020B0004020202020204" pitchFamily="34" charset="0"/>
                      </a:endParaRPr>
                    </a:p>
                  </a:txBody>
                  <a:tcPr marL="40343" marR="40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GB" sz="1500" b="1" i="1" u="none" strike="noStrike" kern="100" dirty="0">
                          <a:solidFill>
                            <a:srgbClr val="000000"/>
                          </a:solidFill>
                          <a:effectLst/>
                          <a:latin typeface="Arial Nova Cond" panose="020F0502020204030204" pitchFamily="34" charset="0"/>
                          <a:ea typeface="Aptos" panose="020B0004020202020204" pitchFamily="34" charset="0"/>
                        </a:rPr>
                        <a:t> </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Confidence </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Progression</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Employment</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Essential skills</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Parenting </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Physical health</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Mental health</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Community participation</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Democratic values </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Independent living</a:t>
                      </a:r>
                      <a:endParaRPr lang="en-GB" sz="1500" kern="100" dirty="0">
                        <a:solidFill>
                          <a:srgbClr val="000000"/>
                        </a:solidFill>
                        <a:effectLst/>
                        <a:latin typeface="Arial Nova Cond" panose="020F0502020204030204" pitchFamily="34" charset="0"/>
                        <a:ea typeface="Aptos" panose="020B0004020202020204" pitchFamily="34" charset="0"/>
                      </a:endParaRPr>
                    </a:p>
                  </a:txBody>
                  <a:tcPr marL="40343" marR="40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GB" sz="1500" b="1" i="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Health and wellbeing</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Employment and labour market</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 </a:t>
                      </a:r>
                      <a:endParaRPr lang="en-GB" sz="1500" kern="10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a:solidFill>
                            <a:srgbClr val="000000"/>
                          </a:solidFill>
                          <a:effectLst/>
                          <a:latin typeface="Arial Nova Cond" panose="020F0502020204030204" pitchFamily="34" charset="0"/>
                          <a:ea typeface="Aptos" panose="020B0004020202020204" pitchFamily="34" charset="0"/>
                        </a:rPr>
                        <a:t>Civic and community</a:t>
                      </a:r>
                      <a:endParaRPr lang="en-GB" sz="1500" kern="100">
                        <a:solidFill>
                          <a:srgbClr val="000000"/>
                        </a:solidFill>
                        <a:effectLst/>
                        <a:latin typeface="Arial Nova Cond" panose="020F0502020204030204" pitchFamily="34" charset="0"/>
                        <a:ea typeface="Aptos" panose="020B0004020202020204" pitchFamily="34" charset="0"/>
                      </a:endParaRPr>
                    </a:p>
                  </a:txBody>
                  <a:tcPr marL="40343" marR="40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GB" sz="1500" b="1" i="1" kern="100" dirty="0">
                          <a:solidFill>
                            <a:srgbClr val="000000"/>
                          </a:solidFill>
                          <a:effectLst/>
                          <a:latin typeface="Arial Nova Cond" panose="020F0502020204030204" pitchFamily="34" charset="0"/>
                          <a:ea typeface="Aptos" panose="020B0004020202020204" pitchFamily="34" charset="0"/>
                        </a:rPr>
                        <a:t> </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Benchmarks against regional indicators in health, working life, and community</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 </a:t>
                      </a:r>
                      <a:endParaRPr lang="en-GB" sz="1500" kern="100" dirty="0">
                        <a:solidFill>
                          <a:srgbClr val="000000"/>
                        </a:solidFill>
                        <a:effectLst/>
                        <a:latin typeface="Arial Nova Cond" panose="020F0502020204030204" pitchFamily="34" charset="0"/>
                        <a:ea typeface="Aptos" panose="020B0004020202020204" pitchFamily="34" charset="0"/>
                      </a:endParaRPr>
                    </a:p>
                    <a:p>
                      <a:pPr>
                        <a:lnSpc>
                          <a:spcPct val="107000"/>
                        </a:lnSpc>
                        <a:spcAft>
                          <a:spcPts val="800"/>
                        </a:spcAft>
                      </a:pPr>
                      <a:r>
                        <a:rPr lang="en-GB" sz="1500" i="1" kern="100" dirty="0">
                          <a:solidFill>
                            <a:srgbClr val="000000"/>
                          </a:solidFill>
                          <a:effectLst/>
                          <a:latin typeface="Arial Nova Cond" panose="020F0502020204030204" pitchFamily="34" charset="0"/>
                          <a:ea typeface="Aptos" panose="020B0004020202020204" pitchFamily="34" charset="0"/>
                        </a:rPr>
                        <a:t>National benchmarks</a:t>
                      </a:r>
                      <a:endParaRPr lang="en-GB" sz="1500" kern="100" dirty="0">
                        <a:solidFill>
                          <a:srgbClr val="000000"/>
                        </a:solidFill>
                        <a:effectLst/>
                        <a:latin typeface="Arial Nova Cond" panose="020F0502020204030204" pitchFamily="34" charset="0"/>
                        <a:ea typeface="Aptos" panose="020B0004020202020204" pitchFamily="34" charset="0"/>
                      </a:endParaRPr>
                    </a:p>
                  </a:txBody>
                  <a:tcPr marL="40343" marR="403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977771"/>
                  </a:ext>
                </a:extLst>
              </a:tr>
            </a:tbl>
          </a:graphicData>
        </a:graphic>
      </p:graphicFrame>
    </p:spTree>
    <p:extLst>
      <p:ext uri="{BB962C8B-B14F-4D97-AF65-F5344CB8AC3E}">
        <p14:creationId xmlns:p14="http://schemas.microsoft.com/office/powerpoint/2010/main" val="159995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492EA-45BF-C7EF-E5CA-315E9D9EF7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C2F1CB-D8DD-215B-D219-20B96C599D7C}"/>
              </a:ext>
            </a:extLst>
          </p:cNvPr>
          <p:cNvSpPr>
            <a:spLocks noGrp="1"/>
          </p:cNvSpPr>
          <p:nvPr>
            <p:ph type="title"/>
          </p:nvPr>
        </p:nvSpPr>
        <p:spPr/>
        <p:txBody>
          <a:bodyPr/>
          <a:lstStyle/>
          <a:p>
            <a:r>
              <a:rPr lang="en-US"/>
              <a:t>Benefits statements</a:t>
            </a:r>
          </a:p>
        </p:txBody>
      </p:sp>
      <p:sp>
        <p:nvSpPr>
          <p:cNvPr id="3" name="Content Placeholder 4">
            <a:extLst>
              <a:ext uri="{FF2B5EF4-FFF2-40B4-BE49-F238E27FC236}">
                <a16:creationId xmlns:a16="http://schemas.microsoft.com/office/drawing/2014/main" id="{F82F282D-9454-13BA-81B3-BD8D712A1290}"/>
              </a:ext>
            </a:extLst>
          </p:cNvPr>
          <p:cNvSpPr txBox="1">
            <a:spLocks/>
          </p:cNvSpPr>
          <p:nvPr/>
        </p:nvSpPr>
        <p:spPr>
          <a:xfrm>
            <a:off x="838200" y="1510393"/>
            <a:ext cx="4754336" cy="40984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400" b="1"/>
              <a:t>Skills and learning </a:t>
            </a:r>
          </a:p>
          <a:p>
            <a:pPr marL="0" indent="0">
              <a:lnSpc>
                <a:spcPct val="120000"/>
              </a:lnSpc>
              <a:spcBef>
                <a:spcPts val="600"/>
              </a:spcBef>
              <a:buNone/>
            </a:pPr>
            <a:r>
              <a:rPr lang="en-US" sz="1400"/>
              <a:t>I am more motivated to learn new things</a:t>
            </a:r>
          </a:p>
          <a:p>
            <a:pPr marL="0" indent="0">
              <a:lnSpc>
                <a:spcPct val="120000"/>
              </a:lnSpc>
              <a:spcBef>
                <a:spcPts val="600"/>
              </a:spcBef>
              <a:buNone/>
            </a:pPr>
            <a:r>
              <a:rPr lang="en-US" sz="1400"/>
              <a:t>I have greater self-confidence </a:t>
            </a:r>
          </a:p>
          <a:p>
            <a:pPr marL="0" indent="0">
              <a:lnSpc>
                <a:spcPct val="120000"/>
              </a:lnSpc>
              <a:spcBef>
                <a:spcPts val="600"/>
              </a:spcBef>
              <a:buNone/>
            </a:pPr>
            <a:r>
              <a:rPr lang="en-US" sz="1400"/>
              <a:t>I have more influence over my life</a:t>
            </a:r>
          </a:p>
          <a:p>
            <a:pPr marL="0" indent="0">
              <a:lnSpc>
                <a:spcPct val="120000"/>
              </a:lnSpc>
              <a:spcBef>
                <a:spcPts val="600"/>
              </a:spcBef>
              <a:buNone/>
            </a:pPr>
            <a:r>
              <a:rPr lang="en-US" sz="1400"/>
              <a:t>I have better communication skills</a:t>
            </a:r>
          </a:p>
          <a:p>
            <a:pPr marL="0" indent="0">
              <a:lnSpc>
                <a:spcPct val="120000"/>
              </a:lnSpc>
              <a:spcBef>
                <a:spcPts val="600"/>
              </a:spcBef>
              <a:buNone/>
            </a:pPr>
            <a:r>
              <a:rPr lang="en-US" sz="1400"/>
              <a:t>I have better number skills</a:t>
            </a:r>
          </a:p>
          <a:p>
            <a:pPr marL="0" indent="0">
              <a:lnSpc>
                <a:spcPct val="120000"/>
              </a:lnSpc>
              <a:spcBef>
                <a:spcPts val="600"/>
              </a:spcBef>
              <a:buNone/>
            </a:pPr>
            <a:r>
              <a:rPr lang="en-US" sz="1400"/>
              <a:t>I have better digital online skills.</a:t>
            </a:r>
          </a:p>
          <a:p>
            <a:pPr marL="0" indent="0">
              <a:lnSpc>
                <a:spcPct val="120000"/>
              </a:lnSpc>
              <a:spcBef>
                <a:spcPts val="600"/>
              </a:spcBef>
              <a:buNone/>
            </a:pPr>
            <a:r>
              <a:rPr lang="en-US" sz="1400" b="1"/>
              <a:t>Health and wellbeing</a:t>
            </a:r>
          </a:p>
          <a:p>
            <a:pPr marL="0" indent="0">
              <a:lnSpc>
                <a:spcPct val="120000"/>
              </a:lnSpc>
              <a:spcBef>
                <a:spcPts val="600"/>
              </a:spcBef>
              <a:buNone/>
            </a:pPr>
            <a:r>
              <a:rPr lang="en-US" sz="1400"/>
              <a:t>I am better able to look after my health / wellbeing</a:t>
            </a:r>
          </a:p>
          <a:p>
            <a:pPr marL="0" indent="0">
              <a:lnSpc>
                <a:spcPct val="120000"/>
              </a:lnSpc>
              <a:spcBef>
                <a:spcPts val="600"/>
              </a:spcBef>
              <a:buNone/>
            </a:pPr>
            <a:r>
              <a:rPr lang="en-US" sz="1400"/>
              <a:t>I am more physically active</a:t>
            </a:r>
          </a:p>
          <a:p>
            <a:pPr marL="0" indent="0">
              <a:lnSpc>
                <a:spcPct val="120000"/>
              </a:lnSpc>
              <a:spcBef>
                <a:spcPts val="600"/>
              </a:spcBef>
              <a:buNone/>
            </a:pPr>
            <a:r>
              <a:rPr lang="en-US" sz="1400"/>
              <a:t>I am less anxious / stressed</a:t>
            </a:r>
          </a:p>
          <a:p>
            <a:pPr marL="0" indent="0">
              <a:lnSpc>
                <a:spcPct val="120000"/>
              </a:lnSpc>
              <a:spcBef>
                <a:spcPts val="600"/>
              </a:spcBef>
              <a:buNone/>
            </a:pPr>
            <a:r>
              <a:rPr lang="en-US" sz="1400"/>
              <a:t>I feel happier / more content</a:t>
            </a:r>
          </a:p>
        </p:txBody>
      </p:sp>
      <p:sp>
        <p:nvSpPr>
          <p:cNvPr id="4" name="Content Placeholder 4">
            <a:extLst>
              <a:ext uri="{FF2B5EF4-FFF2-40B4-BE49-F238E27FC236}">
                <a16:creationId xmlns:a16="http://schemas.microsoft.com/office/drawing/2014/main" id="{4C302A85-8126-9F86-F17F-6EF3A61EDBDB}"/>
              </a:ext>
            </a:extLst>
          </p:cNvPr>
          <p:cNvSpPr txBox="1">
            <a:spLocks/>
          </p:cNvSpPr>
          <p:nvPr/>
        </p:nvSpPr>
        <p:spPr>
          <a:xfrm>
            <a:off x="5864678" y="1510393"/>
            <a:ext cx="4754336" cy="5078185"/>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600"/>
              </a:spcBef>
              <a:buNone/>
            </a:pPr>
            <a:r>
              <a:rPr lang="en-US" sz="6000" b="1" dirty="0"/>
              <a:t>Work </a:t>
            </a:r>
          </a:p>
          <a:p>
            <a:pPr marL="0" indent="0">
              <a:lnSpc>
                <a:spcPct val="120000"/>
              </a:lnSpc>
              <a:spcBef>
                <a:spcPts val="600"/>
              </a:spcBef>
              <a:buNone/>
            </a:pPr>
            <a:r>
              <a:rPr lang="en-US" sz="6000" dirty="0"/>
              <a:t>I am more positive about starting paid work or volunteering</a:t>
            </a:r>
          </a:p>
          <a:p>
            <a:pPr marL="0" indent="0">
              <a:lnSpc>
                <a:spcPct val="120000"/>
              </a:lnSpc>
              <a:spcBef>
                <a:spcPts val="600"/>
              </a:spcBef>
              <a:buNone/>
            </a:pPr>
            <a:r>
              <a:rPr lang="en-US" sz="6000" dirty="0"/>
              <a:t>I am more prepared for getting a better job</a:t>
            </a:r>
          </a:p>
          <a:p>
            <a:pPr marL="0" indent="0">
              <a:lnSpc>
                <a:spcPct val="120000"/>
              </a:lnSpc>
              <a:spcBef>
                <a:spcPts val="600"/>
              </a:spcBef>
              <a:buNone/>
            </a:pPr>
            <a:r>
              <a:rPr lang="en-US" sz="6000" dirty="0"/>
              <a:t>I am more prepared for starting my own business</a:t>
            </a:r>
          </a:p>
          <a:p>
            <a:pPr marL="0" indent="0">
              <a:lnSpc>
                <a:spcPct val="120000"/>
              </a:lnSpc>
              <a:spcBef>
                <a:spcPts val="600"/>
              </a:spcBef>
              <a:buNone/>
            </a:pPr>
            <a:r>
              <a:rPr lang="en-US" sz="6000" dirty="0"/>
              <a:t>I am more satisfied at work</a:t>
            </a:r>
          </a:p>
          <a:p>
            <a:pPr marL="0" indent="0">
              <a:lnSpc>
                <a:spcPct val="120000"/>
              </a:lnSpc>
              <a:spcBef>
                <a:spcPts val="600"/>
              </a:spcBef>
              <a:buNone/>
            </a:pPr>
            <a:r>
              <a:rPr lang="en-US" sz="6000" b="1" dirty="0"/>
              <a:t>Communities</a:t>
            </a:r>
          </a:p>
          <a:p>
            <a:pPr marL="0" indent="0">
              <a:lnSpc>
                <a:spcPct val="120000"/>
              </a:lnSpc>
              <a:spcBef>
                <a:spcPts val="600"/>
              </a:spcBef>
              <a:buNone/>
            </a:pPr>
            <a:r>
              <a:rPr lang="en-US" sz="6000" dirty="0"/>
              <a:t>I have greater satisfaction with my social life </a:t>
            </a:r>
          </a:p>
          <a:p>
            <a:pPr marL="0" indent="0">
              <a:lnSpc>
                <a:spcPct val="120000"/>
              </a:lnSpc>
              <a:spcBef>
                <a:spcPts val="600"/>
              </a:spcBef>
              <a:buNone/>
            </a:pPr>
            <a:r>
              <a:rPr lang="en-US" sz="6000" dirty="0"/>
              <a:t>I feel more part of my local community </a:t>
            </a:r>
          </a:p>
          <a:p>
            <a:pPr marL="0" indent="0">
              <a:lnSpc>
                <a:spcPct val="120000"/>
              </a:lnSpc>
              <a:spcBef>
                <a:spcPts val="600"/>
              </a:spcBef>
              <a:buNone/>
            </a:pPr>
            <a:r>
              <a:rPr lang="en-US" sz="6000" dirty="0"/>
              <a:t>I have a better relationship with my children / family </a:t>
            </a:r>
          </a:p>
          <a:p>
            <a:pPr marL="0" indent="0">
              <a:lnSpc>
                <a:spcPct val="120000"/>
              </a:lnSpc>
              <a:spcBef>
                <a:spcPts val="600"/>
              </a:spcBef>
              <a:buNone/>
            </a:pPr>
            <a:r>
              <a:rPr lang="en-US" sz="6000" dirty="0"/>
              <a:t>I am more involved in my children’s education</a:t>
            </a:r>
          </a:p>
          <a:p>
            <a:pPr marL="0" indent="0">
              <a:lnSpc>
                <a:spcPct val="120000"/>
              </a:lnSpc>
              <a:spcBef>
                <a:spcPts val="600"/>
              </a:spcBef>
              <a:buNone/>
            </a:pPr>
            <a:r>
              <a:rPr lang="en-US" sz="6000" dirty="0"/>
              <a:t>I am more likely to take part in voluntary activity in future</a:t>
            </a:r>
          </a:p>
          <a:p>
            <a:pPr marL="0" indent="0">
              <a:lnSpc>
                <a:spcPct val="120000"/>
              </a:lnSpc>
              <a:spcBef>
                <a:spcPts val="600"/>
              </a:spcBef>
              <a:buNone/>
            </a:pPr>
            <a:r>
              <a:rPr lang="en-US" sz="6000" dirty="0"/>
              <a:t>I am more aware of how my actions impact on the environment</a:t>
            </a:r>
          </a:p>
          <a:p>
            <a:pPr marL="0" indent="0">
              <a:buNone/>
            </a:pPr>
            <a:endParaRPr lang="en-US" dirty="0"/>
          </a:p>
        </p:txBody>
      </p:sp>
    </p:spTree>
    <p:extLst>
      <p:ext uri="{BB962C8B-B14F-4D97-AF65-F5344CB8AC3E}">
        <p14:creationId xmlns:p14="http://schemas.microsoft.com/office/powerpoint/2010/main" val="369873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1117-3DFF-BDE7-E93B-47C9A92837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DAC146-BBED-E771-62E1-3298C67B1ABD}"/>
              </a:ext>
            </a:extLst>
          </p:cNvPr>
          <p:cNvSpPr>
            <a:spLocks noGrp="1"/>
          </p:cNvSpPr>
          <p:nvPr>
            <p:ph type="title"/>
          </p:nvPr>
        </p:nvSpPr>
        <p:spPr>
          <a:xfrm>
            <a:off x="838200" y="191390"/>
            <a:ext cx="10515600" cy="952398"/>
          </a:xfrm>
        </p:spPr>
        <p:txBody>
          <a:bodyPr/>
          <a:lstStyle/>
          <a:p>
            <a:r>
              <a:rPr lang="en-US"/>
              <a:t>Pilot - Agreed approach</a:t>
            </a:r>
          </a:p>
        </p:txBody>
      </p:sp>
      <p:sp>
        <p:nvSpPr>
          <p:cNvPr id="3" name="Content Placeholder 4">
            <a:extLst>
              <a:ext uri="{FF2B5EF4-FFF2-40B4-BE49-F238E27FC236}">
                <a16:creationId xmlns:a16="http://schemas.microsoft.com/office/drawing/2014/main" id="{739A7A5B-7D76-5901-2531-CEB66AF9E696}"/>
              </a:ext>
            </a:extLst>
          </p:cNvPr>
          <p:cNvSpPr txBox="1">
            <a:spLocks/>
          </p:cNvSpPr>
          <p:nvPr/>
        </p:nvSpPr>
        <p:spPr>
          <a:xfrm>
            <a:off x="838199" y="1062009"/>
            <a:ext cx="9593179" cy="35841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a:p>
        </p:txBody>
      </p:sp>
      <p:sp>
        <p:nvSpPr>
          <p:cNvPr id="5" name="TextBox 4">
            <a:extLst>
              <a:ext uri="{FF2B5EF4-FFF2-40B4-BE49-F238E27FC236}">
                <a16:creationId xmlns:a16="http://schemas.microsoft.com/office/drawing/2014/main" id="{ADB6D501-0088-ADAA-16C6-F29F1608398C}"/>
              </a:ext>
            </a:extLst>
          </p:cNvPr>
          <p:cNvSpPr txBox="1"/>
          <p:nvPr/>
        </p:nvSpPr>
        <p:spPr>
          <a:xfrm>
            <a:off x="838199" y="1143788"/>
            <a:ext cx="10006586" cy="5073184"/>
          </a:xfrm>
          <a:prstGeom prst="rect">
            <a:avLst/>
          </a:prstGeom>
          <a:noFill/>
        </p:spPr>
        <p:txBody>
          <a:bodyPr wrap="square">
            <a:spAutoFit/>
          </a:bodyPr>
          <a:lstStyle/>
          <a:p>
            <a:pPr marL="361950" lvl="1">
              <a:spcAft>
                <a:spcPts val="1000"/>
              </a:spcAft>
            </a:pPr>
            <a:r>
              <a:rPr lang="en-GB" sz="2400" dirty="0">
                <a:latin typeface="CeraGR-Light" panose="00000400000000000000" pitchFamily="2" charset="-95"/>
                <a:cs typeface="Arial" panose="020B0604020202020204" pitchFamily="34" charset="0"/>
              </a:rPr>
              <a:t>Providers to administer the questions as part of their end-of-course review and feedback processes.  </a:t>
            </a:r>
          </a:p>
          <a:p>
            <a:pPr marL="361950" lvl="1">
              <a:spcAft>
                <a:spcPts val="1000"/>
              </a:spcAft>
            </a:pPr>
            <a:r>
              <a:rPr lang="en-GB" sz="2400" dirty="0">
                <a:latin typeface="CeraGR-Light" panose="00000400000000000000" pitchFamily="2" charset="-95"/>
                <a:cs typeface="Arial" panose="020B0604020202020204" pitchFamily="34" charset="0"/>
              </a:rPr>
              <a:t>Data to be returned via spreadsheet created and administered by CPCA.</a:t>
            </a:r>
          </a:p>
          <a:p>
            <a:pPr marL="361950" lvl="1">
              <a:spcAft>
                <a:spcPts val="1000"/>
              </a:spcAft>
            </a:pPr>
            <a:r>
              <a:rPr lang="en-GB" sz="2400" dirty="0">
                <a:latin typeface="CeraGR-Light" panose="00000400000000000000" pitchFamily="2" charset="-95"/>
                <a:cs typeface="Arial" panose="020B0604020202020204" pitchFamily="34" charset="0"/>
              </a:rPr>
              <a:t>Learner information sheet disseminated to support providers and practitioners with engaging learners in responding to the questions.</a:t>
            </a:r>
          </a:p>
          <a:p>
            <a:pPr marL="361950" lvl="1">
              <a:spcAft>
                <a:spcPts val="1000"/>
              </a:spcAft>
            </a:pPr>
            <a:r>
              <a:rPr lang="en-GB" sz="2400" dirty="0">
                <a:latin typeface="CeraGR-Light" panose="00000400000000000000" pitchFamily="2" charset="-95"/>
                <a:cs typeface="Arial" panose="020B0604020202020204" pitchFamily="34" charset="0"/>
              </a:rPr>
              <a:t>Data collation and analysis to be undertaken by CPCA, including matching results to ILR.</a:t>
            </a:r>
          </a:p>
          <a:p>
            <a:pPr marL="361950" lvl="1">
              <a:spcAft>
                <a:spcPts val="1000"/>
              </a:spcAft>
            </a:pPr>
            <a:r>
              <a:rPr lang="en-GB" sz="2400" dirty="0">
                <a:latin typeface="CeraGR-Light" panose="00000400000000000000" pitchFamily="2" charset="-95"/>
                <a:cs typeface="Arial" panose="020B0604020202020204" pitchFamily="34" charset="0"/>
              </a:rPr>
              <a:t>Each provider to receive a report of their own collated and analysed data. </a:t>
            </a:r>
          </a:p>
          <a:p>
            <a:pPr marL="361950" lvl="1">
              <a:spcAft>
                <a:spcPts val="1000"/>
              </a:spcAft>
            </a:pP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0835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DC136-35BE-1534-01AC-D011D25E9E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9A9A23-0D8C-88D7-2C43-41819A50DD7E}"/>
              </a:ext>
            </a:extLst>
          </p:cNvPr>
          <p:cNvSpPr>
            <a:spLocks noGrp="1"/>
          </p:cNvSpPr>
          <p:nvPr>
            <p:ph type="title"/>
          </p:nvPr>
        </p:nvSpPr>
        <p:spPr>
          <a:xfrm>
            <a:off x="838200" y="191390"/>
            <a:ext cx="10515600" cy="952398"/>
          </a:xfrm>
        </p:spPr>
        <p:txBody>
          <a:bodyPr/>
          <a:lstStyle/>
          <a:p>
            <a:r>
              <a:rPr lang="en-US"/>
              <a:t>Pilot – basic data</a:t>
            </a:r>
          </a:p>
        </p:txBody>
      </p:sp>
      <p:sp>
        <p:nvSpPr>
          <p:cNvPr id="3" name="Content Placeholder 4">
            <a:extLst>
              <a:ext uri="{FF2B5EF4-FFF2-40B4-BE49-F238E27FC236}">
                <a16:creationId xmlns:a16="http://schemas.microsoft.com/office/drawing/2014/main" id="{E39B35EB-5B34-42BD-DC0F-2799E3020B1C}"/>
              </a:ext>
            </a:extLst>
          </p:cNvPr>
          <p:cNvSpPr txBox="1">
            <a:spLocks/>
          </p:cNvSpPr>
          <p:nvPr/>
        </p:nvSpPr>
        <p:spPr>
          <a:xfrm>
            <a:off x="838199" y="1062009"/>
            <a:ext cx="9593179" cy="35841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a:p>
        </p:txBody>
      </p:sp>
      <p:graphicFrame>
        <p:nvGraphicFramePr>
          <p:cNvPr id="4" name="Table 3">
            <a:extLst>
              <a:ext uri="{FF2B5EF4-FFF2-40B4-BE49-F238E27FC236}">
                <a16:creationId xmlns:a16="http://schemas.microsoft.com/office/drawing/2014/main" id="{95AE1D97-83C9-FB0D-7468-7B26132A36FB}"/>
              </a:ext>
            </a:extLst>
          </p:cNvPr>
          <p:cNvGraphicFramePr>
            <a:graphicFrameLocks noGrp="1"/>
          </p:cNvGraphicFramePr>
          <p:nvPr>
            <p:extLst>
              <p:ext uri="{D42A27DB-BD31-4B8C-83A1-F6EECF244321}">
                <p14:modId xmlns:p14="http://schemas.microsoft.com/office/powerpoint/2010/main" val="3248631642"/>
              </p:ext>
            </p:extLst>
          </p:nvPr>
        </p:nvGraphicFramePr>
        <p:xfrm>
          <a:off x="838201" y="1256615"/>
          <a:ext cx="10515599" cy="4344769"/>
        </p:xfrm>
        <a:graphic>
          <a:graphicData uri="http://schemas.openxmlformats.org/drawingml/2006/table">
            <a:tbl>
              <a:tblPr/>
              <a:tblGrid>
                <a:gridCol w="4280520">
                  <a:extLst>
                    <a:ext uri="{9D8B030D-6E8A-4147-A177-3AD203B41FA5}">
                      <a16:colId xmlns:a16="http://schemas.microsoft.com/office/drawing/2014/main" val="329565902"/>
                    </a:ext>
                  </a:extLst>
                </a:gridCol>
                <a:gridCol w="2115080">
                  <a:extLst>
                    <a:ext uri="{9D8B030D-6E8A-4147-A177-3AD203B41FA5}">
                      <a16:colId xmlns:a16="http://schemas.microsoft.com/office/drawing/2014/main" val="3525175198"/>
                    </a:ext>
                  </a:extLst>
                </a:gridCol>
                <a:gridCol w="1879022">
                  <a:extLst>
                    <a:ext uri="{9D8B030D-6E8A-4147-A177-3AD203B41FA5}">
                      <a16:colId xmlns:a16="http://schemas.microsoft.com/office/drawing/2014/main" val="1613386287"/>
                    </a:ext>
                  </a:extLst>
                </a:gridCol>
                <a:gridCol w="2240977">
                  <a:extLst>
                    <a:ext uri="{9D8B030D-6E8A-4147-A177-3AD203B41FA5}">
                      <a16:colId xmlns:a16="http://schemas.microsoft.com/office/drawing/2014/main" val="3711477231"/>
                    </a:ext>
                  </a:extLst>
                </a:gridCol>
              </a:tblGrid>
              <a:tr h="188903">
                <a:tc>
                  <a:txBody>
                    <a:bodyPr/>
                    <a:lstStyle/>
                    <a:p>
                      <a:pPr algn="l" fontAlgn="b">
                        <a:buNone/>
                      </a:pPr>
                      <a:r>
                        <a:rPr lang="en-GB" sz="1100" b="1" i="0" u="none" strike="noStrike">
                          <a:solidFill>
                            <a:srgbClr val="000000"/>
                          </a:solidFill>
                          <a:effectLst/>
                          <a:latin typeface="Aptos Narrow" panose="020B0004020202020204" pitchFamily="34" charset="0"/>
                        </a:rPr>
                        <a:t>Row Labels</a:t>
                      </a:r>
                    </a:p>
                  </a:txBody>
                  <a:tcPr marL="9445" marR="9445" marT="9445" marB="0" anchor="b">
                    <a:lnL>
                      <a:noFill/>
                    </a:lnL>
                    <a:lnR>
                      <a:noFill/>
                    </a:lnR>
                    <a:lnT>
                      <a:noFill/>
                    </a:lnT>
                    <a:lnB w="6350" cap="flat" cmpd="sng" algn="ctr">
                      <a:solidFill>
                        <a:srgbClr val="44B3E1"/>
                      </a:solidFill>
                      <a:prstDash val="solid"/>
                      <a:round/>
                      <a:headEnd type="none" w="med" len="med"/>
                      <a:tailEnd type="none" w="med" len="med"/>
                    </a:lnB>
                    <a:solidFill>
                      <a:srgbClr val="C0E6F5"/>
                    </a:solidFill>
                  </a:tcPr>
                </a:tc>
                <a:tc>
                  <a:txBody>
                    <a:bodyPr/>
                    <a:lstStyle/>
                    <a:p>
                      <a:pPr algn="l" fontAlgn="b">
                        <a:buNone/>
                      </a:pPr>
                      <a:r>
                        <a:rPr lang="en-GB" sz="1100" b="1" i="0" u="none" strike="noStrike">
                          <a:solidFill>
                            <a:srgbClr val="000000"/>
                          </a:solidFill>
                          <a:effectLst/>
                          <a:latin typeface="Aptos Narrow" panose="020B0004020202020204" pitchFamily="34" charset="0"/>
                        </a:rPr>
                        <a:t>Learner Responses</a:t>
                      </a:r>
                    </a:p>
                  </a:txBody>
                  <a:tcPr marL="9445" marR="9445" marT="9445" marB="0" anchor="b">
                    <a:lnL>
                      <a:noFill/>
                    </a:lnL>
                    <a:lnR>
                      <a:noFill/>
                    </a:lnR>
                    <a:lnT>
                      <a:noFill/>
                    </a:lnT>
                    <a:lnB w="6350" cap="flat" cmpd="sng" algn="ctr">
                      <a:solidFill>
                        <a:srgbClr val="44B3E1"/>
                      </a:solidFill>
                      <a:prstDash val="solid"/>
                      <a:round/>
                      <a:headEnd type="none" w="med" len="med"/>
                      <a:tailEnd type="none" w="med" len="med"/>
                    </a:lnB>
                    <a:solidFill>
                      <a:srgbClr val="C0E6F5"/>
                    </a:solidFill>
                  </a:tcPr>
                </a:tc>
                <a:tc>
                  <a:txBody>
                    <a:bodyPr/>
                    <a:lstStyle/>
                    <a:p>
                      <a:pPr algn="l" fontAlgn="b">
                        <a:buNone/>
                      </a:pPr>
                      <a:r>
                        <a:rPr lang="en-GB" sz="1100" b="1" i="0" u="none" strike="noStrike">
                          <a:solidFill>
                            <a:srgbClr val="000000"/>
                          </a:solidFill>
                          <a:effectLst/>
                          <a:latin typeface="Aptos Narrow" panose="020B0004020202020204" pitchFamily="34" charset="0"/>
                        </a:rPr>
                        <a:t>Distinct Learner Responses</a:t>
                      </a:r>
                    </a:p>
                  </a:txBody>
                  <a:tcPr marL="9445" marR="9445" marT="9445" marB="0" anchor="b">
                    <a:lnL>
                      <a:noFill/>
                    </a:lnL>
                    <a:lnR>
                      <a:noFill/>
                    </a:lnR>
                    <a:lnT>
                      <a:noFill/>
                    </a:lnT>
                    <a:lnB w="6350" cap="flat" cmpd="sng" algn="ctr">
                      <a:solidFill>
                        <a:srgbClr val="44B3E1"/>
                      </a:solidFill>
                      <a:prstDash val="solid"/>
                      <a:round/>
                      <a:headEnd type="none" w="med" len="med"/>
                      <a:tailEnd type="none" w="med" len="med"/>
                    </a:lnB>
                    <a:solidFill>
                      <a:srgbClr val="C0E6F5"/>
                    </a:solidFill>
                  </a:tcPr>
                </a:tc>
                <a:tc>
                  <a:txBody>
                    <a:bodyPr/>
                    <a:lstStyle/>
                    <a:p>
                      <a:pPr algn="l" fontAlgn="b">
                        <a:buNone/>
                      </a:pPr>
                      <a:r>
                        <a:rPr lang="en-GB" sz="1100" b="1" i="0" u="none" strike="noStrike">
                          <a:solidFill>
                            <a:srgbClr val="000000"/>
                          </a:solidFill>
                          <a:effectLst/>
                          <a:latin typeface="Aptos Narrow" panose="020B0004020202020204" pitchFamily="34" charset="0"/>
                        </a:rPr>
                        <a:t>Distinct Learner Responses in %</a:t>
                      </a:r>
                    </a:p>
                  </a:txBody>
                  <a:tcPr marL="9445" marR="9445" marT="9445" marB="0" anchor="b">
                    <a:lnL>
                      <a:noFill/>
                    </a:lnL>
                    <a:lnR>
                      <a:noFill/>
                    </a:lnR>
                    <a:lnT>
                      <a:noFill/>
                    </a:lnT>
                    <a:lnB w="6350" cap="flat" cmpd="sng" algn="ctr">
                      <a:solidFill>
                        <a:srgbClr val="44B3E1"/>
                      </a:solidFill>
                      <a:prstDash val="solid"/>
                      <a:round/>
                      <a:headEnd type="none" w="med" len="med"/>
                      <a:tailEnd type="none" w="med" len="med"/>
                    </a:lnB>
                    <a:solidFill>
                      <a:srgbClr val="C0E6F5"/>
                    </a:solidFill>
                  </a:tcPr>
                </a:tc>
                <a:extLst>
                  <a:ext uri="{0D108BD9-81ED-4DB2-BD59-A6C34878D82A}">
                    <a16:rowId xmlns:a16="http://schemas.microsoft.com/office/drawing/2014/main" val="1266401741"/>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1a - I am more motivated to learn new things</a:t>
                      </a:r>
                    </a:p>
                  </a:txBody>
                  <a:tcPr marL="9445" marR="9445" marT="9445" marB="0" anchor="b">
                    <a:lnL>
                      <a:noFill/>
                    </a:lnL>
                    <a:lnR>
                      <a:noFill/>
                    </a:lnR>
                    <a:lnT w="6350" cap="flat" cmpd="sng" algn="ctr">
                      <a:solidFill>
                        <a:srgbClr val="44B3E1"/>
                      </a:solidFill>
                      <a:prstDash val="solid"/>
                      <a:round/>
                      <a:headEnd type="none" w="med" len="med"/>
                      <a:tailEnd type="none" w="med" len="med"/>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280</a:t>
                      </a:r>
                    </a:p>
                  </a:txBody>
                  <a:tcPr marL="9445" marR="9445" marT="9445" marB="0" anchor="b">
                    <a:lnL>
                      <a:noFill/>
                    </a:lnL>
                    <a:lnR>
                      <a:noFill/>
                    </a:lnR>
                    <a:lnT w="6350" cap="flat" cmpd="sng" algn="ctr">
                      <a:solidFill>
                        <a:srgbClr val="44B3E1"/>
                      </a:solidFill>
                      <a:prstDash val="solid"/>
                      <a:round/>
                      <a:headEnd type="none" w="med" len="med"/>
                      <a:tailEnd type="none" w="med" len="med"/>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240</a:t>
                      </a:r>
                    </a:p>
                  </a:txBody>
                  <a:tcPr marL="9445" marR="9445" marT="9445" marB="0" anchor="b">
                    <a:lnL>
                      <a:noFill/>
                    </a:lnL>
                    <a:lnR>
                      <a:noFill/>
                    </a:lnR>
                    <a:lnT w="6350" cap="flat" cmpd="sng" algn="ctr">
                      <a:solidFill>
                        <a:srgbClr val="44B3E1"/>
                      </a:solidFill>
                      <a:prstDash val="solid"/>
                      <a:round/>
                      <a:headEnd type="none" w="med" len="med"/>
                      <a:tailEnd type="none" w="med" len="med"/>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60.91%</a:t>
                      </a:r>
                    </a:p>
                  </a:txBody>
                  <a:tcPr marL="9445" marR="9445" marT="9445" marB="0" anchor="b">
                    <a:lnL>
                      <a:noFill/>
                    </a:lnL>
                    <a:lnR>
                      <a:noFill/>
                    </a:lnR>
                    <a:lnT w="6350" cap="flat" cmpd="sng" algn="ctr">
                      <a:solidFill>
                        <a:srgbClr val="44B3E1"/>
                      </a:solidFill>
                      <a:prstDash val="solid"/>
                      <a:round/>
                      <a:headEnd type="none" w="med" len="med"/>
                      <a:tailEnd type="none" w="med" len="med"/>
                    </a:lnT>
                    <a:lnB>
                      <a:noFill/>
                    </a:lnB>
                    <a:noFill/>
                  </a:tcPr>
                </a:tc>
                <a:extLst>
                  <a:ext uri="{0D108BD9-81ED-4DB2-BD59-A6C34878D82A}">
                    <a16:rowId xmlns:a16="http://schemas.microsoft.com/office/drawing/2014/main" val="2483490179"/>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1b - I have greater self-confidence</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110</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92</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23.35%</a:t>
                      </a:r>
                    </a:p>
                  </a:txBody>
                  <a:tcPr marL="9445" marR="9445" marT="9445" marB="0" anchor="b">
                    <a:lnL>
                      <a:noFill/>
                    </a:lnL>
                    <a:lnR>
                      <a:noFill/>
                    </a:lnR>
                    <a:lnT>
                      <a:noFill/>
                    </a:lnT>
                    <a:lnB>
                      <a:noFill/>
                    </a:lnB>
                    <a:noFill/>
                  </a:tcPr>
                </a:tc>
                <a:extLst>
                  <a:ext uri="{0D108BD9-81ED-4DB2-BD59-A6C34878D82A}">
                    <a16:rowId xmlns:a16="http://schemas.microsoft.com/office/drawing/2014/main" val="1963638700"/>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1c - I have more influence over my life</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98</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90</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22.84%</a:t>
                      </a:r>
                    </a:p>
                  </a:txBody>
                  <a:tcPr marL="9445" marR="9445" marT="9445" marB="0" anchor="b">
                    <a:lnL>
                      <a:noFill/>
                    </a:lnL>
                    <a:lnR>
                      <a:noFill/>
                    </a:lnR>
                    <a:lnT>
                      <a:noFill/>
                    </a:lnT>
                    <a:lnB>
                      <a:noFill/>
                    </a:lnB>
                    <a:noFill/>
                  </a:tcPr>
                </a:tc>
                <a:extLst>
                  <a:ext uri="{0D108BD9-81ED-4DB2-BD59-A6C34878D82A}">
                    <a16:rowId xmlns:a16="http://schemas.microsoft.com/office/drawing/2014/main" val="3827537032"/>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1d - I have better communication skills</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188</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164</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41.62%</a:t>
                      </a:r>
                    </a:p>
                  </a:txBody>
                  <a:tcPr marL="9445" marR="9445" marT="9445" marB="0" anchor="b">
                    <a:lnL>
                      <a:noFill/>
                    </a:lnL>
                    <a:lnR>
                      <a:noFill/>
                    </a:lnR>
                    <a:lnT>
                      <a:noFill/>
                    </a:lnT>
                    <a:lnB>
                      <a:noFill/>
                    </a:lnB>
                    <a:noFill/>
                  </a:tcPr>
                </a:tc>
                <a:extLst>
                  <a:ext uri="{0D108BD9-81ED-4DB2-BD59-A6C34878D82A}">
                    <a16:rowId xmlns:a16="http://schemas.microsoft.com/office/drawing/2014/main" val="3875144273"/>
                  </a:ext>
                </a:extLst>
              </a:tr>
              <a:tr h="188903">
                <a:tc>
                  <a:txBody>
                    <a:bodyPr/>
                    <a:lstStyle/>
                    <a:p>
                      <a:pPr algn="l" fontAlgn="b">
                        <a:buNone/>
                      </a:pPr>
                      <a:r>
                        <a:rPr lang="en-GB" sz="1100" b="0" i="0" u="none" strike="noStrike">
                          <a:solidFill>
                            <a:srgbClr val="000000"/>
                          </a:solidFill>
                          <a:effectLst/>
                          <a:latin typeface="Aptos Narrow" panose="020B0004020202020204" pitchFamily="34" charset="0"/>
                        </a:rPr>
                        <a:t>Answer 1e - I have better number skills</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37</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36</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9.14%</a:t>
                      </a:r>
                    </a:p>
                  </a:txBody>
                  <a:tcPr marL="9445" marR="9445" marT="9445" marB="0" anchor="b">
                    <a:lnL>
                      <a:noFill/>
                    </a:lnL>
                    <a:lnR>
                      <a:noFill/>
                    </a:lnR>
                    <a:lnT>
                      <a:noFill/>
                    </a:lnT>
                    <a:lnB>
                      <a:noFill/>
                    </a:lnB>
                    <a:noFill/>
                  </a:tcPr>
                </a:tc>
                <a:extLst>
                  <a:ext uri="{0D108BD9-81ED-4DB2-BD59-A6C34878D82A}">
                    <a16:rowId xmlns:a16="http://schemas.microsoft.com/office/drawing/2014/main" val="2870434108"/>
                  </a:ext>
                </a:extLst>
              </a:tr>
              <a:tr h="188903">
                <a:tc>
                  <a:txBody>
                    <a:bodyPr/>
                    <a:lstStyle/>
                    <a:p>
                      <a:pPr algn="l" fontAlgn="b">
                        <a:buNone/>
                      </a:pPr>
                      <a:r>
                        <a:rPr lang="en-GB" sz="1100" b="0" i="0" u="none" strike="noStrike">
                          <a:solidFill>
                            <a:srgbClr val="000000"/>
                          </a:solidFill>
                          <a:effectLst/>
                          <a:latin typeface="Aptos Narrow" panose="020B0004020202020204" pitchFamily="34" charset="0"/>
                        </a:rPr>
                        <a:t>Answer 1f - I have better digital online skills</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27</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26</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6.60%</a:t>
                      </a:r>
                    </a:p>
                  </a:txBody>
                  <a:tcPr marL="9445" marR="9445" marT="9445" marB="0" anchor="b">
                    <a:lnL>
                      <a:noFill/>
                    </a:lnL>
                    <a:lnR>
                      <a:noFill/>
                    </a:lnR>
                    <a:lnT>
                      <a:noFill/>
                    </a:lnT>
                    <a:lnB>
                      <a:noFill/>
                    </a:lnB>
                    <a:noFill/>
                  </a:tcPr>
                </a:tc>
                <a:extLst>
                  <a:ext uri="{0D108BD9-81ED-4DB2-BD59-A6C34878D82A}">
                    <a16:rowId xmlns:a16="http://schemas.microsoft.com/office/drawing/2014/main" val="3567041018"/>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2a - I am better able to look after my health / wellbeing</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56</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47</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11.93%</a:t>
                      </a:r>
                    </a:p>
                  </a:txBody>
                  <a:tcPr marL="9445" marR="9445" marT="9445" marB="0" anchor="b">
                    <a:lnL>
                      <a:noFill/>
                    </a:lnL>
                    <a:lnR>
                      <a:noFill/>
                    </a:lnR>
                    <a:lnT>
                      <a:noFill/>
                    </a:lnT>
                    <a:lnB>
                      <a:noFill/>
                    </a:lnB>
                    <a:noFill/>
                  </a:tcPr>
                </a:tc>
                <a:extLst>
                  <a:ext uri="{0D108BD9-81ED-4DB2-BD59-A6C34878D82A}">
                    <a16:rowId xmlns:a16="http://schemas.microsoft.com/office/drawing/2014/main" val="4289809736"/>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2b - I am more physically active</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47</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41</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10.41%</a:t>
                      </a:r>
                    </a:p>
                  </a:txBody>
                  <a:tcPr marL="9445" marR="9445" marT="9445" marB="0" anchor="b">
                    <a:lnL>
                      <a:noFill/>
                    </a:lnL>
                    <a:lnR>
                      <a:noFill/>
                    </a:lnR>
                    <a:lnT>
                      <a:noFill/>
                    </a:lnT>
                    <a:lnB>
                      <a:noFill/>
                    </a:lnB>
                    <a:noFill/>
                  </a:tcPr>
                </a:tc>
                <a:extLst>
                  <a:ext uri="{0D108BD9-81ED-4DB2-BD59-A6C34878D82A}">
                    <a16:rowId xmlns:a16="http://schemas.microsoft.com/office/drawing/2014/main" val="996632608"/>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2c - I am less anxious / stressed</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87</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76</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19.29%</a:t>
                      </a:r>
                    </a:p>
                  </a:txBody>
                  <a:tcPr marL="9445" marR="9445" marT="9445" marB="0" anchor="b">
                    <a:lnL>
                      <a:noFill/>
                    </a:lnL>
                    <a:lnR>
                      <a:noFill/>
                    </a:lnR>
                    <a:lnT>
                      <a:noFill/>
                    </a:lnT>
                    <a:lnB>
                      <a:noFill/>
                    </a:lnB>
                    <a:noFill/>
                  </a:tcPr>
                </a:tc>
                <a:extLst>
                  <a:ext uri="{0D108BD9-81ED-4DB2-BD59-A6C34878D82A}">
                    <a16:rowId xmlns:a16="http://schemas.microsoft.com/office/drawing/2014/main" val="2818428115"/>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2d - I feel happier / more content</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122</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102</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25.89%</a:t>
                      </a:r>
                    </a:p>
                  </a:txBody>
                  <a:tcPr marL="9445" marR="9445" marT="9445" marB="0" anchor="b">
                    <a:lnL>
                      <a:noFill/>
                    </a:lnL>
                    <a:lnR>
                      <a:noFill/>
                    </a:lnR>
                    <a:lnT>
                      <a:noFill/>
                    </a:lnT>
                    <a:lnB>
                      <a:noFill/>
                    </a:lnB>
                    <a:noFill/>
                  </a:tcPr>
                </a:tc>
                <a:extLst>
                  <a:ext uri="{0D108BD9-81ED-4DB2-BD59-A6C34878D82A}">
                    <a16:rowId xmlns:a16="http://schemas.microsoft.com/office/drawing/2014/main" val="197707103"/>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3a - I am more positive about starting paid work or volunteering</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97</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84</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21.32%</a:t>
                      </a:r>
                    </a:p>
                  </a:txBody>
                  <a:tcPr marL="9445" marR="9445" marT="9445" marB="0" anchor="b">
                    <a:lnL>
                      <a:noFill/>
                    </a:lnL>
                    <a:lnR>
                      <a:noFill/>
                    </a:lnR>
                    <a:lnT>
                      <a:noFill/>
                    </a:lnT>
                    <a:lnB>
                      <a:noFill/>
                    </a:lnB>
                    <a:noFill/>
                  </a:tcPr>
                </a:tc>
                <a:extLst>
                  <a:ext uri="{0D108BD9-81ED-4DB2-BD59-A6C34878D82A}">
                    <a16:rowId xmlns:a16="http://schemas.microsoft.com/office/drawing/2014/main" val="2227744816"/>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3b - I am more prepared for getting a better job</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42</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42</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10.66%</a:t>
                      </a:r>
                    </a:p>
                  </a:txBody>
                  <a:tcPr marL="9445" marR="9445" marT="9445" marB="0" anchor="b">
                    <a:lnL>
                      <a:noFill/>
                    </a:lnL>
                    <a:lnR>
                      <a:noFill/>
                    </a:lnR>
                    <a:lnT>
                      <a:noFill/>
                    </a:lnT>
                    <a:lnB>
                      <a:noFill/>
                    </a:lnB>
                    <a:noFill/>
                  </a:tcPr>
                </a:tc>
                <a:extLst>
                  <a:ext uri="{0D108BD9-81ED-4DB2-BD59-A6C34878D82A}">
                    <a16:rowId xmlns:a16="http://schemas.microsoft.com/office/drawing/2014/main" val="2655324361"/>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3c - I am more prepared for starting my own business</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9</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9</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2.28%</a:t>
                      </a:r>
                    </a:p>
                  </a:txBody>
                  <a:tcPr marL="9445" marR="9445" marT="9445" marB="0" anchor="b">
                    <a:lnL>
                      <a:noFill/>
                    </a:lnL>
                    <a:lnR>
                      <a:noFill/>
                    </a:lnR>
                    <a:lnT>
                      <a:noFill/>
                    </a:lnT>
                    <a:lnB>
                      <a:noFill/>
                    </a:lnB>
                    <a:noFill/>
                  </a:tcPr>
                </a:tc>
                <a:extLst>
                  <a:ext uri="{0D108BD9-81ED-4DB2-BD59-A6C34878D82A}">
                    <a16:rowId xmlns:a16="http://schemas.microsoft.com/office/drawing/2014/main" val="1213710662"/>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3d - I am more satisfied at work</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42</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40</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10.15%</a:t>
                      </a:r>
                    </a:p>
                  </a:txBody>
                  <a:tcPr marL="9445" marR="9445" marT="9445" marB="0" anchor="b">
                    <a:lnL>
                      <a:noFill/>
                    </a:lnL>
                    <a:lnR>
                      <a:noFill/>
                    </a:lnR>
                    <a:lnT>
                      <a:noFill/>
                    </a:lnT>
                    <a:lnB>
                      <a:noFill/>
                    </a:lnB>
                    <a:noFill/>
                  </a:tcPr>
                </a:tc>
                <a:extLst>
                  <a:ext uri="{0D108BD9-81ED-4DB2-BD59-A6C34878D82A}">
                    <a16:rowId xmlns:a16="http://schemas.microsoft.com/office/drawing/2014/main" val="894447346"/>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4a - I have greater satisfaction with my social life</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71</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62</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15.74%</a:t>
                      </a:r>
                    </a:p>
                  </a:txBody>
                  <a:tcPr marL="9445" marR="9445" marT="9445" marB="0" anchor="b">
                    <a:lnL>
                      <a:noFill/>
                    </a:lnL>
                    <a:lnR>
                      <a:noFill/>
                    </a:lnR>
                    <a:lnT>
                      <a:noFill/>
                    </a:lnT>
                    <a:lnB>
                      <a:noFill/>
                    </a:lnB>
                    <a:noFill/>
                  </a:tcPr>
                </a:tc>
                <a:extLst>
                  <a:ext uri="{0D108BD9-81ED-4DB2-BD59-A6C34878D82A}">
                    <a16:rowId xmlns:a16="http://schemas.microsoft.com/office/drawing/2014/main" val="1036802522"/>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4b - I feel more part of my local community</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91</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81</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20.56%</a:t>
                      </a:r>
                    </a:p>
                  </a:txBody>
                  <a:tcPr marL="9445" marR="9445" marT="9445" marB="0" anchor="b">
                    <a:lnL>
                      <a:noFill/>
                    </a:lnL>
                    <a:lnR>
                      <a:noFill/>
                    </a:lnR>
                    <a:lnT>
                      <a:noFill/>
                    </a:lnT>
                    <a:lnB>
                      <a:noFill/>
                    </a:lnB>
                    <a:noFill/>
                  </a:tcPr>
                </a:tc>
                <a:extLst>
                  <a:ext uri="{0D108BD9-81ED-4DB2-BD59-A6C34878D82A}">
                    <a16:rowId xmlns:a16="http://schemas.microsoft.com/office/drawing/2014/main" val="3301474849"/>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4c - I have a better relationship with my children / family</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66</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64</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16.24%</a:t>
                      </a:r>
                    </a:p>
                  </a:txBody>
                  <a:tcPr marL="9445" marR="9445" marT="9445" marB="0" anchor="b">
                    <a:lnL>
                      <a:noFill/>
                    </a:lnL>
                    <a:lnR>
                      <a:noFill/>
                    </a:lnR>
                    <a:lnT>
                      <a:noFill/>
                    </a:lnT>
                    <a:lnB>
                      <a:noFill/>
                    </a:lnB>
                    <a:noFill/>
                  </a:tcPr>
                </a:tc>
                <a:extLst>
                  <a:ext uri="{0D108BD9-81ED-4DB2-BD59-A6C34878D82A}">
                    <a16:rowId xmlns:a16="http://schemas.microsoft.com/office/drawing/2014/main" val="3574942975"/>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4d - I am more involved in my children’s education</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59</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55</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13.96%</a:t>
                      </a:r>
                    </a:p>
                  </a:txBody>
                  <a:tcPr marL="9445" marR="9445" marT="9445" marB="0" anchor="b">
                    <a:lnL>
                      <a:noFill/>
                    </a:lnL>
                    <a:lnR>
                      <a:noFill/>
                    </a:lnR>
                    <a:lnT>
                      <a:noFill/>
                    </a:lnT>
                    <a:lnB>
                      <a:noFill/>
                    </a:lnB>
                    <a:noFill/>
                  </a:tcPr>
                </a:tc>
                <a:extLst>
                  <a:ext uri="{0D108BD9-81ED-4DB2-BD59-A6C34878D82A}">
                    <a16:rowId xmlns:a16="http://schemas.microsoft.com/office/drawing/2014/main" val="1984137464"/>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4e - I am more likely to take part in voluntary activity in future</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57</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51</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12.94%</a:t>
                      </a:r>
                    </a:p>
                  </a:txBody>
                  <a:tcPr marL="9445" marR="9445" marT="9445" marB="0" anchor="b">
                    <a:lnL>
                      <a:noFill/>
                    </a:lnL>
                    <a:lnR>
                      <a:noFill/>
                    </a:lnR>
                    <a:lnT>
                      <a:noFill/>
                    </a:lnT>
                    <a:lnB>
                      <a:noFill/>
                    </a:lnB>
                    <a:noFill/>
                  </a:tcPr>
                </a:tc>
                <a:extLst>
                  <a:ext uri="{0D108BD9-81ED-4DB2-BD59-A6C34878D82A}">
                    <a16:rowId xmlns:a16="http://schemas.microsoft.com/office/drawing/2014/main" val="2285364220"/>
                  </a:ext>
                </a:extLst>
              </a:tr>
              <a:tr h="188903">
                <a:tc>
                  <a:txBody>
                    <a:bodyPr/>
                    <a:lstStyle/>
                    <a:p>
                      <a:pPr algn="l" fontAlgn="b">
                        <a:buNone/>
                      </a:pPr>
                      <a:r>
                        <a:rPr lang="en-US" sz="1100" b="0" i="0" u="none" strike="noStrike">
                          <a:solidFill>
                            <a:srgbClr val="000000"/>
                          </a:solidFill>
                          <a:effectLst/>
                          <a:latin typeface="Aptos Narrow" panose="020B0004020202020204" pitchFamily="34" charset="0"/>
                        </a:rPr>
                        <a:t>Answer 4f - I am more aware of how my actions impact on the environment</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32</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27</a:t>
                      </a:r>
                    </a:p>
                  </a:txBody>
                  <a:tcPr marL="9445" marR="9445" marT="9445" marB="0" anchor="b">
                    <a:lnL>
                      <a:noFill/>
                    </a:lnL>
                    <a:lnR>
                      <a:noFill/>
                    </a:lnR>
                    <a:lnT>
                      <a:noFill/>
                    </a:lnT>
                    <a:lnB>
                      <a:noFill/>
                    </a:lnB>
                    <a:noFill/>
                  </a:tcPr>
                </a:tc>
                <a:tc>
                  <a:txBody>
                    <a:bodyPr/>
                    <a:lstStyle/>
                    <a:p>
                      <a:pPr algn="r" fontAlgn="b">
                        <a:buNone/>
                      </a:pPr>
                      <a:r>
                        <a:rPr lang="en-GB" sz="1100" b="0" i="0" u="none" strike="noStrike">
                          <a:solidFill>
                            <a:srgbClr val="000000"/>
                          </a:solidFill>
                          <a:effectLst/>
                          <a:latin typeface="Aptos Narrow" panose="020B0004020202020204" pitchFamily="34" charset="0"/>
                        </a:rPr>
                        <a:t>6.85%</a:t>
                      </a:r>
                    </a:p>
                  </a:txBody>
                  <a:tcPr marL="9445" marR="9445" marT="9445" marB="0" anchor="b">
                    <a:lnL>
                      <a:noFill/>
                    </a:lnL>
                    <a:lnR>
                      <a:noFill/>
                    </a:lnR>
                    <a:lnT>
                      <a:noFill/>
                    </a:lnT>
                    <a:lnB>
                      <a:noFill/>
                    </a:lnB>
                    <a:noFill/>
                  </a:tcPr>
                </a:tc>
                <a:extLst>
                  <a:ext uri="{0D108BD9-81ED-4DB2-BD59-A6C34878D82A}">
                    <a16:rowId xmlns:a16="http://schemas.microsoft.com/office/drawing/2014/main" val="4030773426"/>
                  </a:ext>
                </a:extLst>
              </a:tr>
              <a:tr h="188903">
                <a:tc>
                  <a:txBody>
                    <a:bodyPr/>
                    <a:lstStyle/>
                    <a:p>
                      <a:pPr algn="l" fontAlgn="b">
                        <a:buNone/>
                      </a:pPr>
                      <a:r>
                        <a:rPr lang="en-GB" sz="1100" b="0" i="0" u="none" strike="noStrike">
                          <a:solidFill>
                            <a:srgbClr val="000000"/>
                          </a:solidFill>
                          <a:effectLst/>
                          <a:latin typeface="Aptos Narrow" panose="020B0004020202020204" pitchFamily="34" charset="0"/>
                        </a:rPr>
                        <a:t>No Answer/Response</a:t>
                      </a:r>
                    </a:p>
                  </a:txBody>
                  <a:tcPr marL="9445" marR="9445" marT="9445" marB="0" anchor="b">
                    <a:lnL>
                      <a:noFill/>
                    </a:lnL>
                    <a:lnR>
                      <a:noFill/>
                    </a:lnR>
                    <a:lnT>
                      <a:noFill/>
                    </a:lnT>
                    <a:lnB w="6350" cap="flat" cmpd="sng" algn="ctr">
                      <a:solidFill>
                        <a:srgbClr val="44B3E1"/>
                      </a:solidFill>
                      <a:prstDash val="solid"/>
                      <a:round/>
                      <a:headEnd type="none" w="med" len="med"/>
                      <a:tailEnd type="none" w="med" len="med"/>
                    </a:lnB>
                    <a:noFill/>
                  </a:tcPr>
                </a:tc>
                <a:tc>
                  <a:txBody>
                    <a:bodyPr/>
                    <a:lstStyle/>
                    <a:p>
                      <a:pPr algn="r" fontAlgn="b">
                        <a:buNone/>
                      </a:pPr>
                      <a:r>
                        <a:rPr lang="en-GB" sz="1100" b="0" i="0" u="none" strike="noStrike">
                          <a:solidFill>
                            <a:srgbClr val="000000"/>
                          </a:solidFill>
                          <a:effectLst/>
                          <a:latin typeface="Aptos Narrow" panose="020B0004020202020204" pitchFamily="34" charset="0"/>
                        </a:rPr>
                        <a:t>86</a:t>
                      </a:r>
                    </a:p>
                  </a:txBody>
                  <a:tcPr marL="9445" marR="9445" marT="9445" marB="0" anchor="b">
                    <a:lnL>
                      <a:noFill/>
                    </a:lnL>
                    <a:lnR>
                      <a:noFill/>
                    </a:lnR>
                    <a:lnT>
                      <a:noFill/>
                    </a:lnT>
                    <a:lnB w="6350" cap="flat" cmpd="sng" algn="ctr">
                      <a:solidFill>
                        <a:srgbClr val="44B3E1"/>
                      </a:solidFill>
                      <a:prstDash val="solid"/>
                      <a:round/>
                      <a:headEnd type="none" w="med" len="med"/>
                      <a:tailEnd type="none" w="med" len="med"/>
                    </a:lnB>
                    <a:noFill/>
                  </a:tcPr>
                </a:tc>
                <a:tc>
                  <a:txBody>
                    <a:bodyPr/>
                    <a:lstStyle/>
                    <a:p>
                      <a:pPr algn="r" fontAlgn="b">
                        <a:buNone/>
                      </a:pPr>
                      <a:r>
                        <a:rPr lang="en-GB" sz="1100" b="0" i="0" u="none" strike="noStrike">
                          <a:solidFill>
                            <a:srgbClr val="000000"/>
                          </a:solidFill>
                          <a:effectLst/>
                          <a:latin typeface="Aptos Narrow" panose="020B0004020202020204" pitchFamily="34" charset="0"/>
                        </a:rPr>
                        <a:t>77</a:t>
                      </a:r>
                    </a:p>
                  </a:txBody>
                  <a:tcPr marL="9445" marR="9445" marT="9445" marB="0" anchor="b">
                    <a:lnL>
                      <a:noFill/>
                    </a:lnL>
                    <a:lnR>
                      <a:noFill/>
                    </a:lnR>
                    <a:lnT>
                      <a:noFill/>
                    </a:lnT>
                    <a:lnB w="6350" cap="flat" cmpd="sng" algn="ctr">
                      <a:solidFill>
                        <a:srgbClr val="44B3E1"/>
                      </a:solidFill>
                      <a:prstDash val="solid"/>
                      <a:round/>
                      <a:headEnd type="none" w="med" len="med"/>
                      <a:tailEnd type="none" w="med" len="med"/>
                    </a:lnB>
                    <a:noFill/>
                  </a:tcPr>
                </a:tc>
                <a:tc>
                  <a:txBody>
                    <a:bodyPr/>
                    <a:lstStyle/>
                    <a:p>
                      <a:pPr algn="r" fontAlgn="b">
                        <a:buNone/>
                      </a:pPr>
                      <a:r>
                        <a:rPr lang="en-GB" sz="1100" b="0" i="0" u="none" strike="noStrike">
                          <a:solidFill>
                            <a:srgbClr val="000000"/>
                          </a:solidFill>
                          <a:effectLst/>
                          <a:latin typeface="Aptos Narrow" panose="020B0004020202020204" pitchFamily="34" charset="0"/>
                        </a:rPr>
                        <a:t>19.54%</a:t>
                      </a:r>
                    </a:p>
                  </a:txBody>
                  <a:tcPr marL="9445" marR="9445" marT="9445" marB="0" anchor="b">
                    <a:lnL>
                      <a:noFill/>
                    </a:lnL>
                    <a:lnR>
                      <a:noFill/>
                    </a:lnR>
                    <a:lnT>
                      <a:noFill/>
                    </a:lnT>
                    <a:lnB w="6350" cap="flat" cmpd="sng" algn="ctr">
                      <a:solidFill>
                        <a:srgbClr val="44B3E1"/>
                      </a:solidFill>
                      <a:prstDash val="solid"/>
                      <a:round/>
                      <a:headEnd type="none" w="med" len="med"/>
                      <a:tailEnd type="none" w="med" len="med"/>
                    </a:lnB>
                    <a:noFill/>
                  </a:tcPr>
                </a:tc>
                <a:extLst>
                  <a:ext uri="{0D108BD9-81ED-4DB2-BD59-A6C34878D82A}">
                    <a16:rowId xmlns:a16="http://schemas.microsoft.com/office/drawing/2014/main" val="1996104159"/>
                  </a:ext>
                </a:extLst>
              </a:tr>
              <a:tr h="188903">
                <a:tc>
                  <a:txBody>
                    <a:bodyPr/>
                    <a:lstStyle/>
                    <a:p>
                      <a:pPr algn="l" fontAlgn="b">
                        <a:buNone/>
                      </a:pPr>
                      <a:r>
                        <a:rPr lang="en-GB" sz="1100" b="1" i="0" u="none" strike="noStrike">
                          <a:solidFill>
                            <a:srgbClr val="000000"/>
                          </a:solidFill>
                          <a:effectLst/>
                          <a:latin typeface="Aptos Narrow" panose="020B0004020202020204" pitchFamily="34" charset="0"/>
                        </a:rPr>
                        <a:t>Grand Total</a:t>
                      </a:r>
                    </a:p>
                  </a:txBody>
                  <a:tcPr marL="9445" marR="9445" marT="9445" marB="0" anchor="b">
                    <a:lnL>
                      <a:noFill/>
                    </a:lnL>
                    <a:lnR>
                      <a:noFill/>
                    </a:lnR>
                    <a:lnT w="6350" cap="flat" cmpd="sng" algn="ctr">
                      <a:solidFill>
                        <a:srgbClr val="44B3E1"/>
                      </a:solidFill>
                      <a:prstDash val="solid"/>
                      <a:round/>
                      <a:headEnd type="none" w="med" len="med"/>
                      <a:tailEnd type="none" w="med" len="med"/>
                    </a:lnT>
                    <a:lnB>
                      <a:noFill/>
                    </a:lnB>
                    <a:solidFill>
                      <a:srgbClr val="C0E6F5"/>
                    </a:solidFill>
                  </a:tcPr>
                </a:tc>
                <a:tc>
                  <a:txBody>
                    <a:bodyPr/>
                    <a:lstStyle/>
                    <a:p>
                      <a:pPr algn="r" fontAlgn="b">
                        <a:buNone/>
                      </a:pPr>
                      <a:r>
                        <a:rPr lang="en-GB" sz="1100" b="1" i="0" u="none" strike="noStrike">
                          <a:solidFill>
                            <a:srgbClr val="000000"/>
                          </a:solidFill>
                          <a:effectLst/>
                          <a:latin typeface="Aptos Narrow" panose="020B0004020202020204" pitchFamily="34" charset="0"/>
                        </a:rPr>
                        <a:t>1704</a:t>
                      </a:r>
                    </a:p>
                  </a:txBody>
                  <a:tcPr marL="9445" marR="9445" marT="9445" marB="0" anchor="b">
                    <a:lnL>
                      <a:noFill/>
                    </a:lnL>
                    <a:lnR>
                      <a:noFill/>
                    </a:lnR>
                    <a:lnT w="6350" cap="flat" cmpd="sng" algn="ctr">
                      <a:solidFill>
                        <a:srgbClr val="44B3E1"/>
                      </a:solidFill>
                      <a:prstDash val="solid"/>
                      <a:round/>
                      <a:headEnd type="none" w="med" len="med"/>
                      <a:tailEnd type="none" w="med" len="med"/>
                    </a:lnT>
                    <a:lnB>
                      <a:noFill/>
                    </a:lnB>
                    <a:solidFill>
                      <a:srgbClr val="C0E6F5"/>
                    </a:solidFill>
                  </a:tcPr>
                </a:tc>
                <a:tc>
                  <a:txBody>
                    <a:bodyPr/>
                    <a:lstStyle/>
                    <a:p>
                      <a:pPr algn="r" fontAlgn="b">
                        <a:buNone/>
                      </a:pPr>
                      <a:r>
                        <a:rPr lang="en-GB" sz="1100" b="1" i="0" u="none" strike="noStrike">
                          <a:solidFill>
                            <a:srgbClr val="000000"/>
                          </a:solidFill>
                          <a:effectLst/>
                          <a:latin typeface="Aptos Narrow" panose="020B0004020202020204" pitchFamily="34" charset="0"/>
                        </a:rPr>
                        <a:t>394</a:t>
                      </a:r>
                    </a:p>
                  </a:txBody>
                  <a:tcPr marL="9445" marR="9445" marT="9445" marB="0" anchor="b">
                    <a:lnL>
                      <a:noFill/>
                    </a:lnL>
                    <a:lnR>
                      <a:noFill/>
                    </a:lnR>
                    <a:lnT w="6350" cap="flat" cmpd="sng" algn="ctr">
                      <a:solidFill>
                        <a:srgbClr val="44B3E1"/>
                      </a:solidFill>
                      <a:prstDash val="solid"/>
                      <a:round/>
                      <a:headEnd type="none" w="med" len="med"/>
                      <a:tailEnd type="none" w="med" len="med"/>
                    </a:lnT>
                    <a:lnB>
                      <a:noFill/>
                    </a:lnB>
                    <a:solidFill>
                      <a:srgbClr val="C0E6F5"/>
                    </a:solidFill>
                  </a:tcPr>
                </a:tc>
                <a:tc>
                  <a:txBody>
                    <a:bodyPr/>
                    <a:lstStyle/>
                    <a:p>
                      <a:pPr algn="r" fontAlgn="b">
                        <a:buNone/>
                      </a:pPr>
                      <a:r>
                        <a:rPr lang="en-GB" sz="1100" b="1" i="0" u="none" strike="noStrike">
                          <a:solidFill>
                            <a:srgbClr val="000000"/>
                          </a:solidFill>
                          <a:effectLst/>
                          <a:latin typeface="Aptos Narrow" panose="020B0004020202020204" pitchFamily="34" charset="0"/>
                        </a:rPr>
                        <a:t>100.00%</a:t>
                      </a:r>
                    </a:p>
                  </a:txBody>
                  <a:tcPr marL="9445" marR="9445" marT="9445" marB="0" anchor="b">
                    <a:lnL>
                      <a:noFill/>
                    </a:lnL>
                    <a:lnR>
                      <a:noFill/>
                    </a:lnR>
                    <a:lnT w="6350" cap="flat" cmpd="sng" algn="ctr">
                      <a:solidFill>
                        <a:srgbClr val="44B3E1"/>
                      </a:solidFill>
                      <a:prstDash val="solid"/>
                      <a:round/>
                      <a:headEnd type="none" w="med" len="med"/>
                      <a:tailEnd type="none" w="med" len="med"/>
                    </a:lnT>
                    <a:lnB>
                      <a:noFill/>
                    </a:lnB>
                    <a:solidFill>
                      <a:srgbClr val="C0E6F5"/>
                    </a:solidFill>
                  </a:tcPr>
                </a:tc>
                <a:extLst>
                  <a:ext uri="{0D108BD9-81ED-4DB2-BD59-A6C34878D82A}">
                    <a16:rowId xmlns:a16="http://schemas.microsoft.com/office/drawing/2014/main" val="3112238069"/>
                  </a:ext>
                </a:extLst>
              </a:tr>
            </a:tbl>
          </a:graphicData>
        </a:graphic>
      </p:graphicFrame>
    </p:spTree>
    <p:extLst>
      <p:ext uri="{BB962C8B-B14F-4D97-AF65-F5344CB8AC3E}">
        <p14:creationId xmlns:p14="http://schemas.microsoft.com/office/powerpoint/2010/main" val="504171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5B350-CFE6-7341-7FC1-389A9C65C5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3D793B-FA72-06E3-5F74-B94D075A9E5D}"/>
              </a:ext>
            </a:extLst>
          </p:cNvPr>
          <p:cNvSpPr>
            <a:spLocks noGrp="1"/>
          </p:cNvSpPr>
          <p:nvPr>
            <p:ph type="title"/>
          </p:nvPr>
        </p:nvSpPr>
        <p:spPr>
          <a:xfrm>
            <a:off x="838200" y="191390"/>
            <a:ext cx="10515600" cy="952398"/>
          </a:xfrm>
        </p:spPr>
        <p:txBody>
          <a:bodyPr/>
          <a:lstStyle/>
          <a:p>
            <a:r>
              <a:rPr lang="en-US">
                <a:latin typeface="Cera Pro"/>
              </a:rPr>
              <a:t>Pilot – final report</a:t>
            </a:r>
            <a:endParaRPr lang="en-US"/>
          </a:p>
        </p:txBody>
      </p:sp>
      <p:sp>
        <p:nvSpPr>
          <p:cNvPr id="3" name="Content Placeholder 4">
            <a:extLst>
              <a:ext uri="{FF2B5EF4-FFF2-40B4-BE49-F238E27FC236}">
                <a16:creationId xmlns:a16="http://schemas.microsoft.com/office/drawing/2014/main" id="{A342F8BB-EAF5-32AA-3538-B3F5DB5C0F9E}"/>
              </a:ext>
            </a:extLst>
          </p:cNvPr>
          <p:cNvSpPr txBox="1">
            <a:spLocks/>
          </p:cNvSpPr>
          <p:nvPr/>
        </p:nvSpPr>
        <p:spPr>
          <a:xfrm>
            <a:off x="838199" y="1062009"/>
            <a:ext cx="9593179" cy="35841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raGR-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raGR-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raGR-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raGR-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a:p>
        </p:txBody>
      </p:sp>
      <p:sp>
        <p:nvSpPr>
          <p:cNvPr id="5" name="TextBox 4">
            <a:extLst>
              <a:ext uri="{FF2B5EF4-FFF2-40B4-BE49-F238E27FC236}">
                <a16:creationId xmlns:a16="http://schemas.microsoft.com/office/drawing/2014/main" id="{FE476224-CC83-202D-CF0F-985EB64F12B9}"/>
              </a:ext>
            </a:extLst>
          </p:cNvPr>
          <p:cNvSpPr txBox="1"/>
          <p:nvPr/>
        </p:nvSpPr>
        <p:spPr>
          <a:xfrm>
            <a:off x="838199" y="1062009"/>
            <a:ext cx="10006586" cy="5355312"/>
          </a:xfrm>
          <a:prstGeom prst="rect">
            <a:avLst/>
          </a:prstGeom>
          <a:noFill/>
        </p:spPr>
        <p:txBody>
          <a:bodyPr wrap="square">
            <a:spAutoFit/>
          </a:bodyPr>
          <a:lstStyle/>
          <a:p>
            <a:pPr fontAlgn="base"/>
            <a:r>
              <a:rPr lang="en-US">
                <a:latin typeface="☞CERA GR LIGHT" panose="00000400000000000000" pitchFamily="2" charset="-95"/>
              </a:rPr>
              <a:t>Final report will have the following format. </a:t>
            </a:r>
            <a:endParaRPr lang="en-US" sz="2800">
              <a:latin typeface="☞CERA GR LIGHT" panose="00000400000000000000" pitchFamily="2" charset="-95"/>
            </a:endParaRPr>
          </a:p>
          <a:p>
            <a:pPr fontAlgn="base"/>
            <a:endParaRPr lang="en-US" b="1">
              <a:latin typeface="☞CERA GR LIGHT" panose="00000400000000000000" pitchFamily="2" charset="-95"/>
            </a:endParaRPr>
          </a:p>
          <a:p>
            <a:pPr fontAlgn="base"/>
            <a:r>
              <a:rPr lang="en-US" b="1">
                <a:latin typeface="☞CERA GR LIGHT" panose="00000400000000000000" pitchFamily="2" charset="-95"/>
              </a:rPr>
              <a:t>Introduction</a:t>
            </a:r>
            <a:r>
              <a:rPr lang="en-US">
                <a:latin typeface="☞CERA GR LIGHT" panose="00000400000000000000" pitchFamily="2" charset="-95"/>
              </a:rPr>
              <a:t> </a:t>
            </a:r>
          </a:p>
          <a:p>
            <a:pPr fontAlgn="base"/>
            <a:r>
              <a:rPr lang="en-US">
                <a:latin typeface="☞CERA GR LIGHT" panose="00000400000000000000" pitchFamily="2" charset="-95"/>
              </a:rPr>
              <a:t>Background: CPCA WOF model, its components, and agreed approach </a:t>
            </a:r>
          </a:p>
          <a:p>
            <a:pPr fontAlgn="base"/>
            <a:r>
              <a:rPr lang="en-US">
                <a:latin typeface="☞CERA GR LIGHT" panose="00000400000000000000" pitchFamily="2" charset="-95"/>
              </a:rPr>
              <a:t>Collection: what data was collected, any issues experienced  </a:t>
            </a:r>
          </a:p>
          <a:p>
            <a:pPr fontAlgn="base"/>
            <a:r>
              <a:rPr lang="en-US">
                <a:latin typeface="☞CERA GR LIGHT" panose="00000400000000000000" pitchFamily="2" charset="-95"/>
              </a:rPr>
              <a:t>Collation: how the provider data sets were combined, any issues  </a:t>
            </a:r>
          </a:p>
          <a:p>
            <a:pPr fontAlgn="base"/>
            <a:endParaRPr lang="en-US" b="1">
              <a:latin typeface="☞CERA GR LIGHT" panose="00000400000000000000" pitchFamily="2" charset="-95"/>
            </a:endParaRPr>
          </a:p>
          <a:p>
            <a:pPr fontAlgn="base"/>
            <a:r>
              <a:rPr lang="en-US" b="1">
                <a:latin typeface="☞CERA GR LIGHT" panose="00000400000000000000" pitchFamily="2" charset="-95"/>
              </a:rPr>
              <a:t>Analysis</a:t>
            </a:r>
            <a:r>
              <a:rPr lang="en-US">
                <a:latin typeface="☞CERA GR LIGHT" panose="00000400000000000000" pitchFamily="2" charset="-95"/>
              </a:rPr>
              <a:t> </a:t>
            </a:r>
          </a:p>
          <a:p>
            <a:pPr fontAlgn="base"/>
            <a:r>
              <a:rPr lang="en-US">
                <a:latin typeface="☞CERA GR LIGHT" panose="00000400000000000000" pitchFamily="2" charset="-95"/>
              </a:rPr>
              <a:t>ILR data on CPCA Tailored Learning </a:t>
            </a:r>
          </a:p>
          <a:p>
            <a:pPr fontAlgn="base"/>
            <a:r>
              <a:rPr lang="en-US">
                <a:latin typeface="☞CERA GR LIGHT" panose="00000400000000000000" pitchFamily="2" charset="-95"/>
              </a:rPr>
              <a:t>Learner Survey data from providers </a:t>
            </a:r>
          </a:p>
          <a:p>
            <a:pPr fontAlgn="base"/>
            <a:r>
              <a:rPr lang="en-US">
                <a:latin typeface="☞CERA GR LIGHT" panose="00000400000000000000" pitchFamily="2" charset="-95"/>
              </a:rPr>
              <a:t>Case studies </a:t>
            </a:r>
          </a:p>
          <a:p>
            <a:pPr fontAlgn="base"/>
            <a:r>
              <a:rPr lang="en-US">
                <a:latin typeface="☞CERA GR LIGHT" panose="00000400000000000000" pitchFamily="2" charset="-95"/>
              </a:rPr>
              <a:t>Combining the data within the CPCA WOF </a:t>
            </a:r>
          </a:p>
          <a:p>
            <a:pPr fontAlgn="base"/>
            <a:endParaRPr lang="en-US" b="1">
              <a:latin typeface="☞CERA GR LIGHT" panose="00000400000000000000" pitchFamily="2" charset="-95"/>
            </a:endParaRPr>
          </a:p>
          <a:p>
            <a:pPr fontAlgn="base"/>
            <a:r>
              <a:rPr lang="en-US" b="1">
                <a:latin typeface="☞CERA GR LIGHT" panose="00000400000000000000" pitchFamily="2" charset="-95"/>
              </a:rPr>
              <a:t>Conclusions and recommendations </a:t>
            </a:r>
            <a:r>
              <a:rPr lang="en-US">
                <a:latin typeface="☞CERA GR LIGHT" panose="00000400000000000000" pitchFamily="2" charset="-95"/>
              </a:rPr>
              <a:t> </a:t>
            </a:r>
          </a:p>
          <a:p>
            <a:pPr fontAlgn="base"/>
            <a:r>
              <a:rPr lang="en-US">
                <a:latin typeface="☞CERA GR LIGHT" panose="00000400000000000000" pitchFamily="2" charset="-95"/>
              </a:rPr>
              <a:t>What have we learned about collection and collation processes </a:t>
            </a:r>
          </a:p>
          <a:p>
            <a:pPr fontAlgn="base"/>
            <a:r>
              <a:rPr lang="en-US">
                <a:latin typeface="☞CERA GR LIGHT" panose="00000400000000000000" pitchFamily="2" charset="-95"/>
              </a:rPr>
              <a:t>What the combined data tells us in the three domains of health, work and communities </a:t>
            </a:r>
          </a:p>
          <a:p>
            <a:pPr fontAlgn="base"/>
            <a:r>
              <a:rPr lang="en-US">
                <a:latin typeface="☞CERA GR LIGHT" panose="00000400000000000000" pitchFamily="2" charset="-95"/>
              </a:rPr>
              <a:t>What are the next steps? </a:t>
            </a:r>
          </a:p>
          <a:p>
            <a:pPr fontAlgn="base"/>
            <a:r>
              <a:rPr lang="en-US"/>
              <a:t> </a:t>
            </a:r>
            <a:endParaRPr lang="en-US" sz="2800"/>
          </a:p>
          <a:p>
            <a:pPr marL="361950" lvl="1">
              <a:spcAft>
                <a:spcPts val="1000"/>
              </a:spcAft>
            </a:pPr>
            <a:endParaRPr lang="en-GB" sz="1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6672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0D228-18C4-7A88-A68A-38FD8BA0D53A}"/>
            </a:ext>
          </a:extLst>
        </p:cNvPr>
        <p:cNvGrpSpPr/>
        <p:nvPr/>
      </p:nvGrpSpPr>
      <p:grpSpPr>
        <a:xfrm>
          <a:off x="0" y="0"/>
          <a:ext cx="0" cy="0"/>
          <a:chOff x="0" y="0"/>
          <a:chExt cx="0" cy="0"/>
        </a:xfrm>
      </p:grpSpPr>
      <p:sp>
        <p:nvSpPr>
          <p:cNvPr id="5" name="Subtitle 4">
            <a:extLst>
              <a:ext uri="{FF2B5EF4-FFF2-40B4-BE49-F238E27FC236}">
                <a16:creationId xmlns:a16="http://schemas.microsoft.com/office/drawing/2014/main" id="{086BBB73-59B3-BC98-F3AB-AAC71ED45618}"/>
              </a:ext>
            </a:extLst>
          </p:cNvPr>
          <p:cNvSpPr>
            <a:spLocks noGrp="1"/>
          </p:cNvSpPr>
          <p:nvPr>
            <p:ph type="subTitle" idx="1"/>
          </p:nvPr>
        </p:nvSpPr>
        <p:spPr/>
        <p:txBody>
          <a:bodyPr/>
          <a:lstStyle/>
          <a:p>
            <a:r>
              <a:rPr lang="en-US"/>
              <a:t>Contact details</a:t>
            </a:r>
          </a:p>
        </p:txBody>
      </p:sp>
      <p:sp>
        <p:nvSpPr>
          <p:cNvPr id="14" name="Subtitle 2">
            <a:extLst>
              <a:ext uri="{FF2B5EF4-FFF2-40B4-BE49-F238E27FC236}">
                <a16:creationId xmlns:a16="http://schemas.microsoft.com/office/drawing/2014/main" id="{5FFACBF8-3D5A-B67E-A234-C69BFCE4E305}"/>
              </a:ext>
            </a:extLst>
          </p:cNvPr>
          <p:cNvSpPr txBox="1">
            <a:spLocks/>
          </p:cNvSpPr>
          <p:nvPr/>
        </p:nvSpPr>
        <p:spPr>
          <a:xfrm>
            <a:off x="1265581" y="1895475"/>
            <a:ext cx="10040593" cy="2624291"/>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4800" b="1" i="0" kern="1200" baseline="0">
                <a:solidFill>
                  <a:schemeClr val="accent5"/>
                </a:solidFill>
                <a:latin typeface="Cera Pro"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Cera Pro"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Cera Pro"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baseline="0">
                <a:solidFill>
                  <a:schemeClr val="tx1"/>
                </a:solidFill>
                <a:latin typeface="Cera Pro"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baseline="0">
                <a:solidFill>
                  <a:schemeClr val="tx1"/>
                </a:solidFill>
                <a:latin typeface="Cera Pro"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4000"/>
              </a:lnSpc>
            </a:pPr>
            <a:r>
              <a:rPr lang="en-GB" sz="2400">
                <a:solidFill>
                  <a:schemeClr val="bg1"/>
                </a:solidFill>
                <a:latin typeface="Arial Nova Light" panose="020F0502020204030204" pitchFamily="34" charset="0"/>
              </a:rPr>
              <a:t>Jaki.Bradley@cambridgeshirepeterborough-ca.gov.uk</a:t>
            </a:r>
          </a:p>
        </p:txBody>
      </p:sp>
    </p:spTree>
    <p:extLst>
      <p:ext uri="{BB962C8B-B14F-4D97-AF65-F5344CB8AC3E}">
        <p14:creationId xmlns:p14="http://schemas.microsoft.com/office/powerpoint/2010/main" val="40135336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9F7AE-6E4A-9D53-0015-BA987F4A2985}"/>
            </a:ext>
          </a:extLst>
        </p:cNvPr>
        <p:cNvGrpSpPr/>
        <p:nvPr/>
      </p:nvGrpSpPr>
      <p:grpSpPr>
        <a:xfrm>
          <a:off x="0" y="0"/>
          <a:ext cx="0" cy="0"/>
          <a:chOff x="0" y="0"/>
          <a:chExt cx="0" cy="0"/>
        </a:xfrm>
      </p:grpSpPr>
      <p:sp>
        <p:nvSpPr>
          <p:cNvPr id="5" name="Subtitle 4">
            <a:extLst>
              <a:ext uri="{FF2B5EF4-FFF2-40B4-BE49-F238E27FC236}">
                <a16:creationId xmlns:a16="http://schemas.microsoft.com/office/drawing/2014/main" id="{954B2D91-5152-74C2-490A-1AC24413E89C}"/>
              </a:ext>
            </a:extLst>
          </p:cNvPr>
          <p:cNvSpPr>
            <a:spLocks noGrp="1"/>
          </p:cNvSpPr>
          <p:nvPr>
            <p:ph type="subTitle" idx="1"/>
          </p:nvPr>
        </p:nvSpPr>
        <p:spPr>
          <a:xfrm>
            <a:off x="1265581" y="2297643"/>
            <a:ext cx="9144000" cy="1655762"/>
          </a:xfrm>
        </p:spPr>
        <p:txBody>
          <a:bodyPr/>
          <a:lstStyle/>
          <a:p>
            <a:r>
              <a:rPr lang="en-US"/>
              <a:t>Thank you for your time today</a:t>
            </a:r>
          </a:p>
        </p:txBody>
      </p:sp>
      <p:sp>
        <p:nvSpPr>
          <p:cNvPr id="14" name="Subtitle 2">
            <a:extLst>
              <a:ext uri="{FF2B5EF4-FFF2-40B4-BE49-F238E27FC236}">
                <a16:creationId xmlns:a16="http://schemas.microsoft.com/office/drawing/2014/main" id="{5E235491-FA28-7FE3-933A-6D7EDA51F61C}"/>
              </a:ext>
            </a:extLst>
          </p:cNvPr>
          <p:cNvSpPr txBox="1">
            <a:spLocks/>
          </p:cNvSpPr>
          <p:nvPr/>
        </p:nvSpPr>
        <p:spPr>
          <a:xfrm>
            <a:off x="1265581" y="1895475"/>
            <a:ext cx="10040593" cy="2624291"/>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4800" b="1" i="0" kern="1200" baseline="0">
                <a:solidFill>
                  <a:schemeClr val="accent5"/>
                </a:solidFill>
                <a:latin typeface="Cera Pro"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Cera Pro"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Cera Pro"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baseline="0">
                <a:solidFill>
                  <a:schemeClr val="tx1"/>
                </a:solidFill>
                <a:latin typeface="Cera Pro"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baseline="0">
                <a:solidFill>
                  <a:schemeClr val="tx1"/>
                </a:solidFill>
                <a:latin typeface="Cera Pro"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4000"/>
              </a:lnSpc>
            </a:pPr>
            <a:endParaRPr lang="en-GB" sz="2400">
              <a:solidFill>
                <a:schemeClr val="bg1"/>
              </a:solidFill>
              <a:latin typeface="Arial Nova Light" panose="020F0502020204030204" pitchFamily="34" charset="0"/>
            </a:endParaRPr>
          </a:p>
        </p:txBody>
      </p:sp>
    </p:spTree>
    <p:extLst>
      <p:ext uri="{BB962C8B-B14F-4D97-AF65-F5344CB8AC3E}">
        <p14:creationId xmlns:p14="http://schemas.microsoft.com/office/powerpoint/2010/main" val="500384010"/>
      </p:ext>
    </p:extLst>
  </p:cSld>
  <p:clrMapOvr>
    <a:masterClrMapping/>
  </p:clrMapOvr>
</p:sld>
</file>

<file path=ppt/theme/theme1.xml><?xml version="1.0" encoding="utf-8"?>
<a:theme xmlns:a="http://schemas.openxmlformats.org/drawingml/2006/main" name="1_Office Theme">
  <a:themeElements>
    <a:clrScheme name="CPCA">
      <a:dk1>
        <a:srgbClr val="3A3B3C"/>
      </a:dk1>
      <a:lt1>
        <a:srgbClr val="FFFFFF"/>
      </a:lt1>
      <a:dk2>
        <a:srgbClr val="3A3B3C"/>
      </a:dk2>
      <a:lt2>
        <a:srgbClr val="E7E6E6"/>
      </a:lt2>
      <a:accent1>
        <a:srgbClr val="0D1F57"/>
      </a:accent1>
      <a:accent2>
        <a:srgbClr val="D6E5E3"/>
      </a:accent2>
      <a:accent3>
        <a:srgbClr val="69367D"/>
      </a:accent3>
      <a:accent4>
        <a:srgbClr val="B54F85"/>
      </a:accent4>
      <a:accent5>
        <a:srgbClr val="70C9E5"/>
      </a:accent5>
      <a:accent6>
        <a:srgbClr val="457840"/>
      </a:accent6>
      <a:hlink>
        <a:srgbClr val="0D1F57"/>
      </a:hlink>
      <a:folHlink>
        <a:srgbClr val="70C9E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PCA PowerPoint Template_2024_editable" id="{DE43015D-8A22-4895-AE12-FDF34C48D631}" vid="{38012348-FAF5-4968-BC6D-0D60ECE606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4127354-1402-4f1d-ba7f-e03d5a775dfb">
      <UserInfo>
        <DisplayName>Alexis McLeod</DisplayName>
        <AccountId>25</AccountId>
        <AccountType/>
      </UserInfo>
      <UserInfo>
        <DisplayName>Beth Chapman</DisplayName>
        <AccountId>688</AccountId>
        <AccountType/>
      </UserInfo>
      <UserInfo>
        <DisplayName>Jonathan Davison</DisplayName>
        <AccountId>464</AccountId>
        <AccountType/>
      </UserInfo>
      <UserInfo>
        <DisplayName>Nikki Dekker</DisplayName>
        <AccountId>816</AccountId>
        <AccountType/>
      </UserInfo>
    </SharedWithUsers>
    <lcf76f155ced4ddcb4097134ff3c332f xmlns="4d17e478-008a-4402-85c5-ebf269caa205">
      <Terms xmlns="http://schemas.microsoft.com/office/infopath/2007/PartnerControls"/>
    </lcf76f155ced4ddcb4097134ff3c332f>
    <TaxCatchAll xmlns="d4127354-1402-4f1d-ba7f-e03d5a775dfb" xsi:nil="true"/>
    <n64937230ee64525b7a5f9fa9f9166d9 xmlns="4d17e478-008a-4402-85c5-ebf269caa205">
      <Terms xmlns="http://schemas.microsoft.com/office/infopath/2007/PartnerControls"/>
    </n64937230ee64525b7a5f9fa9f9166d9>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13FC3E63E4D8F4385B81D516F46FF7B" ma:contentTypeVersion="20" ma:contentTypeDescription="Create a new document." ma:contentTypeScope="" ma:versionID="6dfc863fcb2d8fb2da60e4ace4213638">
  <xsd:schema xmlns:xsd="http://www.w3.org/2001/XMLSchema" xmlns:xs="http://www.w3.org/2001/XMLSchema" xmlns:p="http://schemas.microsoft.com/office/2006/metadata/properties" xmlns:ns2="d4127354-1402-4f1d-ba7f-e03d5a775dfb" xmlns:ns3="4d17e478-008a-4402-85c5-ebf269caa205" targetNamespace="http://schemas.microsoft.com/office/2006/metadata/properties" ma:root="true" ma:fieldsID="23f60126105b277972e7f1cf506916a4" ns2:_="" ns3:_="">
    <xsd:import namespace="d4127354-1402-4f1d-ba7f-e03d5a775dfb"/>
    <xsd:import namespace="4d17e478-008a-4402-85c5-ebf269caa20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n64937230ee64525b7a5f9fa9f9166d9" minOccurs="0"/>
                <xsd:element ref="ns2:TaxCatchAll"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27354-1402-4f1d-ba7f-e03d5a775df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14" nillable="true" ma:displayName="Taxonomy Catch All Column" ma:description="" ma:hidden="true" ma:list="{d8a02af6-4560-4867-8c94-3f6e6a211659}" ma:internalName="TaxCatchAll" ma:showField="CatchAllData" ma:web="d4127354-1402-4f1d-ba7f-e03d5a775df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17e478-008a-4402-85c5-ebf269caa205"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n64937230ee64525b7a5f9fa9f9166d9" ma:index="13" nillable="true" ma:taxonomy="true" ma:internalName="n64937230ee64525b7a5f9fa9f9166d9" ma:taxonomyFieldName="Project_x0020_Code" ma:displayName="Project Code" ma:default="" ma:fieldId="{76493723-0ee6-4525-b7a5-f9fa9f9166d9}" ma:sspId="842bce91-9457-43a8-9e1d-1612484c2ab9" ma:termSetId="228f0c69-32b8-40de-b53a-137d3de44644" ma:anchorId="00000000-0000-0000-0000-000000000000" ma:open="fals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MediaServiceAutoTags"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842bce91-9457-43a8-9e1d-1612484c2ab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34F32D-A288-43B4-B92E-BD59E032DE92}">
  <ds:schemaRefs>
    <ds:schemaRef ds:uri="63a7d88b-a06e-450f-8d73-150b69dfd49b"/>
    <ds:schemaRef ds:uri="http://schemas.openxmlformats.org/package/2006/metadata/core-properties"/>
    <ds:schemaRef ds:uri="http://schemas.microsoft.com/office/2006/documentManagement/types"/>
    <ds:schemaRef ds:uri="http://schemas.microsoft.com/office/2006/metadata/properties"/>
    <ds:schemaRef ds:uri="http://purl.org/dc/dcmitype/"/>
    <ds:schemaRef ds:uri="http://purl.org/dc/elements/1.1/"/>
    <ds:schemaRef ds:uri="http://purl.org/dc/terms/"/>
    <ds:schemaRef ds:uri="http://www.w3.org/XML/1998/namespace"/>
    <ds:schemaRef ds:uri="e64e00a9-66ec-4eeb-974d-f9e7fd07f020"/>
    <ds:schemaRef ds:uri="http://schemas.microsoft.com/office/infopath/2007/PartnerControls"/>
    <ds:schemaRef ds:uri="d4127354-1402-4f1d-ba7f-e03d5a775dfb"/>
    <ds:schemaRef ds:uri="4d17e478-008a-4402-85c5-ebf269caa205"/>
  </ds:schemaRefs>
</ds:datastoreItem>
</file>

<file path=customXml/itemProps2.xml><?xml version="1.0" encoding="utf-8"?>
<ds:datastoreItem xmlns:ds="http://schemas.openxmlformats.org/officeDocument/2006/customXml" ds:itemID="{9C6DF23F-7B2A-4B27-B710-4BAA871F99C4}">
  <ds:schemaRefs>
    <ds:schemaRef ds:uri="http://schemas.microsoft.com/sharepoint/v3/contenttype/forms"/>
  </ds:schemaRefs>
</ds:datastoreItem>
</file>

<file path=customXml/itemProps3.xml><?xml version="1.0" encoding="utf-8"?>
<ds:datastoreItem xmlns:ds="http://schemas.openxmlformats.org/officeDocument/2006/customXml" ds:itemID="{2EE40EEC-8792-49E0-9BF1-FD50E93D8C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127354-1402-4f1d-ba7f-e03d5a775dfb"/>
    <ds:schemaRef ds:uri="4d17e478-008a-4402-85c5-ebf269caa2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CPCA PowerPoint Template_2024_editable</Template>
  <TotalTime>0</TotalTime>
  <Words>3348</Words>
  <Application>Microsoft Office PowerPoint</Application>
  <PresentationFormat>Widescreen</PresentationFormat>
  <Paragraphs>440</Paragraphs>
  <Slides>28</Slides>
  <Notes>28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28</vt:i4>
      </vt:variant>
    </vt:vector>
  </HeadingPairs>
  <TitlesOfParts>
    <vt:vector size="40" baseType="lpstr">
      <vt:lpstr>☞CERA GR LIGHT</vt:lpstr>
      <vt:lpstr>Aptos</vt:lpstr>
      <vt:lpstr>Aptos Narrow</vt:lpstr>
      <vt:lpstr>Arial</vt:lpstr>
      <vt:lpstr>Arial Nova Cond</vt:lpstr>
      <vt:lpstr>Arial Nova Cond Light</vt:lpstr>
      <vt:lpstr>Arial Nova Light</vt:lpstr>
      <vt:lpstr>Calibri</vt:lpstr>
      <vt:lpstr>Cera Pro</vt:lpstr>
      <vt:lpstr>CeraGR-Light</vt:lpstr>
      <vt:lpstr>CeraPro-Light</vt:lpstr>
      <vt:lpstr>1_Office Theme</vt:lpstr>
      <vt:lpstr>PowerPoint Presentation</vt:lpstr>
      <vt:lpstr>the CPCA context</vt:lpstr>
      <vt:lpstr>PowerPoint Presentation</vt:lpstr>
      <vt:lpstr>the CPCA wider outcomes framework</vt:lpstr>
      <vt:lpstr>The wider outcomes of adult learning</vt:lpstr>
      <vt:lpstr>PowerPoint Presentation</vt:lpstr>
      <vt:lpstr>Underpinning research</vt:lpstr>
      <vt:lpstr>The wider benefits of learning</vt:lpstr>
      <vt:lpstr>The cpca wider outcomes framework</vt:lpstr>
      <vt:lpstr>Design principles </vt:lpstr>
      <vt:lpstr>Design principles (cont)</vt:lpstr>
      <vt:lpstr>Cpca strategic intent (1)</vt:lpstr>
      <vt:lpstr>Cpca strategic intent (2)</vt:lpstr>
      <vt:lpstr>Adult skills fund aims 2025-26</vt:lpstr>
      <vt:lpstr>The cpca wider outcomes framework</vt:lpstr>
      <vt:lpstr>How does the framework define the ‘outcomes of learning?’</vt:lpstr>
      <vt:lpstr>Outcomes to impact</vt:lpstr>
      <vt:lpstr>There are different types of outcomes of adult learning</vt:lpstr>
      <vt:lpstr>The CPCA wider outcomes framework</vt:lpstr>
      <vt:lpstr>The cpca wider outcomes framework</vt:lpstr>
      <vt:lpstr>Types of evidence</vt:lpstr>
      <vt:lpstr>Types of evidence</vt:lpstr>
      <vt:lpstr>Benefits statements</vt:lpstr>
      <vt:lpstr>Pilot - Agreed approach</vt:lpstr>
      <vt:lpstr>Pilot – basic data</vt:lpstr>
      <vt:lpstr>Pilot – final report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Sophie Clarke</dc:creator>
  <cp:lastModifiedBy>Wendy Ellaway-Lock</cp:lastModifiedBy>
  <cp:revision>1</cp:revision>
  <dcterms:created xsi:type="dcterms:W3CDTF">2025-06-27T08:15:07Z</dcterms:created>
  <dcterms:modified xsi:type="dcterms:W3CDTF">2026-03-03T11:34:44Z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b0448d4-1b6c-4670-88b9-0606aa4680da_Enabled">
    <vt:lpwstr>true</vt:lpwstr>
  </property>
  <property fmtid="{D5CDD505-2E9C-101B-9397-08002B2CF9AE}" pid="3" name="MSIP_Label_bb0448d4-1b6c-4670-88b9-0606aa4680da_SetDate">
    <vt:lpwstr>2024-07-30T08:36:23Z</vt:lpwstr>
  </property>
  <property fmtid="{D5CDD505-2E9C-101B-9397-08002B2CF9AE}" pid="4" name="MSIP_Label_bb0448d4-1b6c-4670-88b9-0606aa4680da_Method">
    <vt:lpwstr>Standard</vt:lpwstr>
  </property>
  <property fmtid="{D5CDD505-2E9C-101B-9397-08002B2CF9AE}" pid="5" name="MSIP_Label_bb0448d4-1b6c-4670-88b9-0606aa4680da_Name">
    <vt:lpwstr>OFFICIAL</vt:lpwstr>
  </property>
  <property fmtid="{D5CDD505-2E9C-101B-9397-08002B2CF9AE}" pid="6" name="MSIP_Label_bb0448d4-1b6c-4670-88b9-0606aa4680da_SiteId">
    <vt:lpwstr>66c9b3de-4a43-4c2b-b3a2-a3f312c01394</vt:lpwstr>
  </property>
  <property fmtid="{D5CDD505-2E9C-101B-9397-08002B2CF9AE}" pid="7" name="MSIP_Label_bb0448d4-1b6c-4670-88b9-0606aa4680da_ActionId">
    <vt:lpwstr>693665f2-0e6f-4d7f-aa7a-74dcf93ee0c5</vt:lpwstr>
  </property>
  <property fmtid="{D5CDD505-2E9C-101B-9397-08002B2CF9AE}" pid="8" name="MSIP_Label_bb0448d4-1b6c-4670-88b9-0606aa4680da_ContentBits">
    <vt:lpwstr>0</vt:lpwstr>
  </property>
  <property fmtid="{D5CDD505-2E9C-101B-9397-08002B2CF9AE}" pid="9" name="MediaServiceImageTags">
    <vt:lpwstr/>
  </property>
  <property fmtid="{D5CDD505-2E9C-101B-9397-08002B2CF9AE}" pid="10" name="ContentTypeId">
    <vt:lpwstr>0x010100513FC3E63E4D8F4385B81D516F46FF7B</vt:lpwstr>
  </property>
  <property fmtid="{D5CDD505-2E9C-101B-9397-08002B2CF9AE}" pid="11" name="Project_x0020_Code">
    <vt:lpwstr/>
  </property>
  <property fmtid="{D5CDD505-2E9C-101B-9397-08002B2CF9AE}" pid="12" name="Project Code">
    <vt:lpwstr/>
  </property>
</Properties>
</file>