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38" r:id="rId5"/>
    <p:sldMasterId id="2147483705" r:id="rId6"/>
    <p:sldMasterId id="2147483712" r:id="rId7"/>
    <p:sldMasterId id="2147483708" r:id="rId8"/>
    <p:sldMasterId id="2147483723" r:id="rId9"/>
    <p:sldMasterId id="2147483771" r:id="rId10"/>
    <p:sldMasterId id="2147483795" r:id="rId11"/>
  </p:sldMasterIdLst>
  <p:notesMasterIdLst>
    <p:notesMasterId r:id="rId20"/>
  </p:notesMasterIdLst>
  <p:handoutMasterIdLst>
    <p:handoutMasterId r:id="rId21"/>
  </p:handoutMasterIdLst>
  <p:sldIdLst>
    <p:sldId id="363" r:id="rId12"/>
    <p:sldId id="396" r:id="rId13"/>
    <p:sldId id="407" r:id="rId14"/>
    <p:sldId id="410" r:id="rId15"/>
    <p:sldId id="408" r:id="rId16"/>
    <p:sldId id="411" r:id="rId17"/>
    <p:sldId id="404" r:id="rId18"/>
    <p:sldId id="267" r:id="rId19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AA5486-2F6B-EB6B-3FCC-15AD2E1E4C16}" name="Ellie Kent" initials="EK" userId="S::Ellie.Kent@iffresearch.com::efafef16-b66f-4748-b5b3-8c4b7485ad05" providerId="AD"/>
  <p188:author id="{ED9AE1AB-AB7E-D91C-CAD9-32D15D8F3048}" name="Viki Taylor-Kidson" initials="VT" userId="S::viki.taylor-kidson@iffresearch.com::58d9ec40-a7a0-4be3-bbad-d250697c9a32" providerId="AD"/>
  <p188:author id="{95B038B5-66C1-83F6-8E67-B12F0D3BAE83}" name="Catherine Turner" initials="CT" userId="S::catherine.turner@iffresearch.com::31e49b6e-9443-4922-b22d-6c85c6efaede" providerId="AD"/>
  <p188:author id="{9C4A44EA-05AF-D71F-B097-D5746157B397}" name="Sam Selner" initials="SS" userId="S::Sam.Selner@iffresearch.com::67c23a6b-e1c6-46aa-9173-82c0c8c8fa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47"/>
    <a:srgbClr val="99BBB5"/>
    <a:srgbClr val="FFD457"/>
    <a:srgbClr val="B70050"/>
    <a:srgbClr val="92003F"/>
    <a:srgbClr val="E39DBB"/>
    <a:srgbClr val="F7E1EA"/>
    <a:srgbClr val="F2D2E0"/>
    <a:srgbClr val="FFE59A"/>
    <a:srgbClr val="FFE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93" autoAdjust="0"/>
    <p:restoredTop sz="81971" autoAdjust="0"/>
  </p:normalViewPr>
  <p:slideViewPr>
    <p:cSldViewPr snapToGrid="0" showGuides="1">
      <p:cViewPr>
        <p:scale>
          <a:sx n="110" d="100"/>
          <a:sy n="110" d="100"/>
        </p:scale>
        <p:origin x="78" y="-708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78281554268151"/>
          <c:y val="5.2219039062455848E-2"/>
          <c:w val="0.87276390098160528"/>
          <c:h val="0.74192470037802372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Proportion of employers with SSVs (incidence of SSVs)</c:v>
                </c:pt>
              </c:strCache>
            </c:strRef>
          </c:tx>
          <c:spPr>
            <a:ln w="28575" cap="rnd">
              <a:solidFill>
                <a:srgbClr val="005547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163C5F"/>
              </a:solidFill>
              <a:ln w="9525">
                <a:solidFill>
                  <a:srgbClr val="005547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11111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  <c:pt idx="4">
                  <c:v>2022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0.03</c:v>
                </c:pt>
                <c:pt idx="1">
                  <c:v>0.04</c:v>
                </c:pt>
                <c:pt idx="2">
                  <c:v>0.06</c:v>
                </c:pt>
                <c:pt idx="3">
                  <c:v>0.06</c:v>
                </c:pt>
                <c:pt idx="4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B4-4F61-B38E-527B43149895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SSVs as a proportion of all vacancies (SSV density)</c:v>
                </c:pt>
              </c:strCache>
            </c:strRef>
          </c:tx>
          <c:spPr>
            <a:ln w="28575" cap="rnd">
              <a:solidFill>
                <a:srgbClr val="FFD457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A2529"/>
              </a:solidFill>
              <a:ln w="9525">
                <a:solidFill>
                  <a:srgbClr val="FFD457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11111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  <c:pt idx="4">
                  <c:v>2022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0.16</c:v>
                </c:pt>
                <c:pt idx="1">
                  <c:v>0.22</c:v>
                </c:pt>
                <c:pt idx="2">
                  <c:v>0.23</c:v>
                </c:pt>
                <c:pt idx="3">
                  <c:v>0.22</c:v>
                </c:pt>
                <c:pt idx="4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B4-4F61-B38E-527B4314989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24508248"/>
        <c:axId val="324509560"/>
      </c:lineChart>
      <c:catAx>
        <c:axId val="32450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4509560"/>
        <c:crosses val="autoZero"/>
        <c:auto val="1"/>
        <c:lblAlgn val="ctr"/>
        <c:lblOffset val="100"/>
        <c:noMultiLvlLbl val="0"/>
      </c:catAx>
      <c:valAx>
        <c:axId val="32450956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2450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6604972707700433E-2"/>
          <c:y val="0.88115739624758538"/>
          <c:w val="0.84237837263280901"/>
          <c:h val="0.103213127938160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11111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78281554268151"/>
          <c:y val="0.25915499951893384"/>
          <c:w val="0.87276390098160528"/>
          <c:h val="0.5349887699500207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Proportion of employers with skills gaps (incidence)</c:v>
                </c:pt>
              </c:strCache>
            </c:strRef>
          </c:tx>
          <c:spPr>
            <a:ln w="28575" cap="rnd">
              <a:solidFill>
                <a:srgbClr val="005547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163C5F"/>
              </a:solidFill>
              <a:ln w="9525">
                <a:solidFill>
                  <a:srgbClr val="005547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11111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  <c:pt idx="4">
                  <c:v>2022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0.17</c:v>
                </c:pt>
                <c:pt idx="1">
                  <c:v>0.15</c:v>
                </c:pt>
                <c:pt idx="2">
                  <c:v>0.14000000000000001</c:v>
                </c:pt>
                <c:pt idx="3">
                  <c:v>0.13</c:v>
                </c:pt>
                <c:pt idx="4">
                  <c:v>0.15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85-4290-B69C-0B3F3D9C4719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Proportion of employees with skills gaps (density)</c:v>
                </c:pt>
              </c:strCache>
            </c:strRef>
          </c:tx>
          <c:spPr>
            <a:ln w="28575" cap="rnd">
              <a:solidFill>
                <a:srgbClr val="FFD457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A2529"/>
              </a:solidFill>
              <a:ln w="9525">
                <a:solidFill>
                  <a:srgbClr val="FFD457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11111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  <c:pt idx="4">
                  <c:v>2022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5.5E-2</c:v>
                </c:pt>
                <c:pt idx="1">
                  <c:v>5.1999999999999998E-2</c:v>
                </c:pt>
                <c:pt idx="2">
                  <c:v>0.05</c:v>
                </c:pt>
                <c:pt idx="3">
                  <c:v>4.3999999999999997E-2</c:v>
                </c:pt>
                <c:pt idx="4">
                  <c:v>5.7000000000000002E-2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85-4290-B69C-0B3F3D9C471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24508248"/>
        <c:axId val="324509560"/>
      </c:lineChart>
      <c:catAx>
        <c:axId val="32450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4509560"/>
        <c:crosses val="autoZero"/>
        <c:auto val="1"/>
        <c:lblAlgn val="ctr"/>
        <c:lblOffset val="100"/>
        <c:noMultiLvlLbl val="0"/>
      </c:catAx>
      <c:valAx>
        <c:axId val="324509560"/>
        <c:scaling>
          <c:orientation val="minMax"/>
          <c:max val="0.2"/>
        </c:scaling>
        <c:delete val="1"/>
        <c:axPos val="l"/>
        <c:numFmt formatCode="0%" sourceLinked="1"/>
        <c:majorTickMark val="out"/>
        <c:minorTickMark val="none"/>
        <c:tickLblPos val="nextTo"/>
        <c:crossAx val="32450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6604972707700433E-2"/>
          <c:y val="0.88115739624758538"/>
          <c:w val="0.84237837263280901"/>
          <c:h val="0.103213127938160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11111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068179788302388"/>
          <c:y val="5.1181942662714003E-2"/>
          <c:w val="0.57489896098687765"/>
          <c:h val="0.9407521422390535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005547"/>
            </a:solidFill>
          </c:spPr>
          <c:dPt>
            <c:idx val="0"/>
            <c:bubble3D val="0"/>
            <c:spPr>
              <a:solidFill>
                <a:srgbClr val="00554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0E-425A-966B-A192E734DFA9}"/>
              </c:ext>
            </c:extLst>
          </c:dPt>
          <c:dPt>
            <c:idx val="1"/>
            <c:bubble3D val="0"/>
            <c:spPr>
              <a:solidFill>
                <a:srgbClr val="2CE3A0">
                  <a:lumMod val="20000"/>
                  <a:lumOff val="8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0E-425A-966B-A192E734DFA9}"/>
              </c:ext>
            </c:extLst>
          </c:dPt>
          <c:dPt>
            <c:idx val="2"/>
            <c:bubble3D val="0"/>
            <c:spPr>
              <a:solidFill>
                <a:srgbClr val="00554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10E-425A-966B-A192E734DFA9}"/>
              </c:ext>
            </c:extLst>
          </c:dPt>
          <c:dPt>
            <c:idx val="3"/>
            <c:bubble3D val="0"/>
            <c:spPr>
              <a:solidFill>
                <a:srgbClr val="00554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10E-425A-966B-A192E734DFA9}"/>
              </c:ext>
            </c:extLst>
          </c:dPt>
          <c:cat>
            <c:strRef>
              <c:f>Sheet1!$A$2:$A$3</c:f>
              <c:strCache>
                <c:ptCount val="1"/>
                <c:pt idx="0">
                  <c:v>Arranged / funded any training in the last 12 months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0E-425A-966B-A192E734D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068179788302388"/>
          <c:y val="5.1181942662714003E-2"/>
          <c:w val="0.57489896098687765"/>
          <c:h val="0.9407521422390535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D457"/>
            </a:solidFill>
          </c:spPr>
          <c:dPt>
            <c:idx val="0"/>
            <c:bubble3D val="0"/>
            <c:spPr>
              <a:solidFill>
                <a:srgbClr val="FFD45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ED8-419F-B5AF-67D7ED01CDED}"/>
              </c:ext>
            </c:extLst>
          </c:dPt>
          <c:dPt>
            <c:idx val="1"/>
            <c:bubble3D val="0"/>
            <c:spPr>
              <a:solidFill>
                <a:srgbClr val="FFD457">
                  <a:lumMod val="20000"/>
                  <a:lumOff val="8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ED8-419F-B5AF-67D7ED01CDED}"/>
              </c:ext>
            </c:extLst>
          </c:dPt>
          <c:dPt>
            <c:idx val="2"/>
            <c:bubble3D val="0"/>
            <c:spPr>
              <a:solidFill>
                <a:srgbClr val="FFD45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ED8-419F-B5AF-67D7ED01CDED}"/>
              </c:ext>
            </c:extLst>
          </c:dPt>
          <c:dPt>
            <c:idx val="3"/>
            <c:bubble3D val="0"/>
            <c:spPr>
              <a:solidFill>
                <a:srgbClr val="FFD45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ED8-419F-B5AF-67D7ED01CDED}"/>
              </c:ext>
            </c:extLst>
          </c:dPt>
          <c:cat>
            <c:strRef>
              <c:f>Sheet1!$A$2:$A$3</c:f>
              <c:strCache>
                <c:ptCount val="1"/>
                <c:pt idx="0">
                  <c:v>Arranged / funded any training in the last 12 months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0.49</c:v>
                </c:pt>
                <c:pt idx="1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ED8-419F-B5AF-67D7ED01C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068179788302388"/>
          <c:y val="5.1181942662714003E-2"/>
          <c:w val="0.57489896098687765"/>
          <c:h val="0.9407521422390535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B70050"/>
            </a:solidFill>
          </c:spPr>
          <c:dPt>
            <c:idx val="0"/>
            <c:bubble3D val="0"/>
            <c:spPr>
              <a:solidFill>
                <a:srgbClr val="B70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BB-47E0-9A6F-A2CF6C518E2D}"/>
              </c:ext>
            </c:extLst>
          </c:dPt>
          <c:dPt>
            <c:idx val="1"/>
            <c:bubble3D val="0"/>
            <c:spPr>
              <a:solidFill>
                <a:srgbClr val="B70050">
                  <a:lumMod val="20000"/>
                  <a:lumOff val="8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BB-47E0-9A6F-A2CF6C518E2D}"/>
              </c:ext>
            </c:extLst>
          </c:dPt>
          <c:dPt>
            <c:idx val="2"/>
            <c:bubble3D val="0"/>
            <c:spPr>
              <a:solidFill>
                <a:srgbClr val="B70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FBB-47E0-9A6F-A2CF6C518E2D}"/>
              </c:ext>
            </c:extLst>
          </c:dPt>
          <c:dPt>
            <c:idx val="3"/>
            <c:bubble3D val="0"/>
            <c:spPr>
              <a:solidFill>
                <a:srgbClr val="B70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FBB-47E0-9A6F-A2CF6C518E2D}"/>
              </c:ext>
            </c:extLst>
          </c:dPt>
          <c:cat>
            <c:strRef>
              <c:f>Sheet1!$A$2:$A$3</c:f>
              <c:strCache>
                <c:ptCount val="1"/>
                <c:pt idx="0">
                  <c:v>Arranged / funded any training in the last 12 months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0.39</c:v>
                </c:pt>
                <c:pt idx="1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BB-47E0-9A6F-A2CF6C518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268331692913388E-2"/>
          <c:y val="0.28799478865493955"/>
          <c:w val="0.94616916830708664"/>
          <c:h val="0.53889438293473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 person trained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  <c:pt idx="4">
                  <c:v>2022</c:v>
                </c:pt>
              </c:numCache>
            </c:numRef>
          </c:cat>
          <c:val>
            <c:numRef>
              <c:f>Sheet1!$B$2:$B$6</c:f>
              <c:numCache>
                <c:formatCode>0.0</c:formatCode>
                <c:ptCount val="5"/>
                <c:pt idx="0">
                  <c:v>7.8</c:v>
                </c:pt>
                <c:pt idx="1">
                  <c:v>6.7</c:v>
                </c:pt>
                <c:pt idx="2">
                  <c:v>6.8</c:v>
                </c:pt>
                <c:pt idx="3">
                  <c:v>6.4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4-4CDA-9FBE-2F3847CE78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 employee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  <c:pt idx="4">
                  <c:v>2022</c:v>
                </c:pt>
              </c:numCache>
            </c:numRef>
          </c:cat>
          <c:val>
            <c:numRef>
              <c:f>Sheet1!$C$2:$C$6</c:f>
              <c:numCache>
                <c:formatCode>0.0</c:formatCode>
                <c:ptCount val="5"/>
                <c:pt idx="0">
                  <c:v>4.2</c:v>
                </c:pt>
                <c:pt idx="1">
                  <c:v>4.2</c:v>
                </c:pt>
                <c:pt idx="2">
                  <c:v>4.2</c:v>
                </c:pt>
                <c:pt idx="3">
                  <c:v>4</c:v>
                </c:pt>
                <c:pt idx="4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C4-4CDA-9FBE-2F3847CE7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2313871"/>
        <c:axId val="1202329711"/>
      </c:barChart>
      <c:catAx>
        <c:axId val="1202313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2329711"/>
        <c:crosses val="autoZero"/>
        <c:auto val="1"/>
        <c:lblAlgn val="ctr"/>
        <c:lblOffset val="100"/>
        <c:noMultiLvlLbl val="0"/>
      </c:catAx>
      <c:valAx>
        <c:axId val="1202329711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202313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587362010443096"/>
          <c:y val="0.8943801024803455"/>
          <c:w val="0.47681772257301458"/>
          <c:h val="5.76604176156680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7B3BCB-7EF2-400C-BEB4-F0935C850168}" type="doc">
      <dgm:prSet loTypeId="urn:microsoft.com/office/officeart/2005/8/layout/radial3" loCatId="relationship" qsTypeId="urn:microsoft.com/office/officeart/2005/8/quickstyle/simple2" qsCatId="simple" csTypeId="urn:microsoft.com/office/officeart/2005/8/colors/accent3_5" csCatId="accent3" phldr="1"/>
      <dgm:spPr/>
      <dgm:t>
        <a:bodyPr/>
        <a:lstStyle/>
        <a:p>
          <a:endParaRPr lang="en-GB"/>
        </a:p>
      </dgm:t>
    </dgm:pt>
    <dgm:pt modelId="{3D7E4A1B-6EC0-4340-B195-9184247AD8AC}">
      <dgm:prSet phldrT="[Text]" custT="1"/>
      <dgm:spPr>
        <a:xfrm>
          <a:off x="2755224" y="1075618"/>
          <a:ext cx="2656181" cy="2623778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381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400" b="1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Employer Skills Survey 2022</a:t>
          </a:r>
        </a:p>
      </dgm:t>
    </dgm:pt>
    <dgm:pt modelId="{BCD57668-68CE-4B1F-BCFC-32D6ADCDE293}" type="parTrans" cxnId="{6389EC6D-FC2F-4665-9E6D-EC53B0A2004D}">
      <dgm:prSet/>
      <dgm:spPr/>
      <dgm:t>
        <a:bodyPr/>
        <a:lstStyle/>
        <a:p>
          <a:endParaRPr lang="en-GB" sz="1400"/>
        </a:p>
      </dgm:t>
    </dgm:pt>
    <dgm:pt modelId="{D21D68A9-07D0-455D-88EA-C093BCEBAEAA}" type="sibTrans" cxnId="{6389EC6D-FC2F-4665-9E6D-EC53B0A2004D}">
      <dgm:prSet/>
      <dgm:spPr/>
      <dgm:t>
        <a:bodyPr/>
        <a:lstStyle/>
        <a:p>
          <a:endParaRPr lang="en-GB" sz="1400"/>
        </a:p>
      </dgm:t>
    </dgm:pt>
    <dgm:pt modelId="{78EBF787-DBFA-455E-A6EB-14A975F4ADA3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4864288" y="835826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600" b="1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23-minute telephone interview</a:t>
          </a:r>
          <a:endParaRPr lang="en-GB" sz="14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5C44CBE-7345-4F38-BC2B-243D82D10DC5}" type="parTrans" cxnId="{257402FA-3DA8-4496-AD4F-DF2A8FBE8604}">
      <dgm:prSet/>
      <dgm:spPr/>
      <dgm:t>
        <a:bodyPr/>
        <a:lstStyle/>
        <a:p>
          <a:endParaRPr lang="en-GB" sz="1400"/>
        </a:p>
      </dgm:t>
    </dgm:pt>
    <dgm:pt modelId="{53B44CD4-8C8D-402A-974D-B24F294735BE}" type="sibTrans" cxnId="{257402FA-3DA8-4496-AD4F-DF2A8FBE8604}">
      <dgm:prSet/>
      <dgm:spPr/>
      <dgm:t>
        <a:bodyPr/>
        <a:lstStyle/>
        <a:p>
          <a:endParaRPr lang="en-GB" sz="1400"/>
        </a:p>
      </dgm:t>
    </dgm:pt>
    <dgm:pt modelId="{BC260FA3-292F-4D65-9A2B-BD417E3EF217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3257568" y="37892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600" b="1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72,918 interviews</a:t>
          </a:r>
        </a:p>
      </dgm:t>
    </dgm:pt>
    <dgm:pt modelId="{D5E07D50-CE3C-4703-BF32-35F443EF0299}" type="parTrans" cxnId="{08A6C66F-4D2A-4C5E-A9CD-DBDF1EB33561}">
      <dgm:prSet/>
      <dgm:spPr/>
      <dgm:t>
        <a:bodyPr/>
        <a:lstStyle/>
        <a:p>
          <a:endParaRPr lang="en-GB" sz="1400"/>
        </a:p>
      </dgm:t>
    </dgm:pt>
    <dgm:pt modelId="{3BF612A1-684C-45D8-9DE5-76EFC15EB08E}" type="sibTrans" cxnId="{08A6C66F-4D2A-4C5E-A9CD-DBDF1EB33561}">
      <dgm:prSet/>
      <dgm:spPr/>
      <dgm:t>
        <a:bodyPr/>
        <a:lstStyle/>
        <a:p>
          <a:endParaRPr lang="en-GB" sz="1400"/>
        </a:p>
      </dgm:t>
    </dgm:pt>
    <dgm:pt modelId="{7B1F2BAA-0376-4BFB-B0B6-1AE73F7CEFF0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3289274" y="3240253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600" b="1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Sites with 2+ employees were eligible</a:t>
          </a:r>
        </a:p>
      </dgm:t>
    </dgm:pt>
    <dgm:pt modelId="{7F23E624-233C-4546-8531-D9DAB1D42CCF}" type="parTrans" cxnId="{A95B94FA-1FA8-49F4-8D57-B4F327D5DBB1}">
      <dgm:prSet/>
      <dgm:spPr/>
      <dgm:t>
        <a:bodyPr/>
        <a:lstStyle/>
        <a:p>
          <a:endParaRPr lang="en-GB" sz="1400"/>
        </a:p>
      </dgm:t>
    </dgm:pt>
    <dgm:pt modelId="{E411F96F-AC04-4732-8385-F0F4229DC659}" type="sibTrans" cxnId="{A95B94FA-1FA8-49F4-8D57-B4F327D5DBB1}">
      <dgm:prSet/>
      <dgm:spPr/>
      <dgm:t>
        <a:bodyPr/>
        <a:lstStyle/>
        <a:p>
          <a:endParaRPr lang="en-GB" sz="1400"/>
        </a:p>
      </dgm:t>
    </dgm:pt>
    <dgm:pt modelId="{594C3EC0-9C4F-442E-A01A-4CA7F6FF01F4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1787176" y="2539251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gm:spPr>
      <dgm:t>
        <a:bodyPr lIns="0" tIns="0" rIns="0" bIns="0"/>
        <a:lstStyle/>
        <a:p>
          <a:pPr>
            <a:buNone/>
          </a:pPr>
          <a:r>
            <a:rPr lang="en-GB" sz="1600" b="1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Fieldwork carried out between June 2022 and March 2023</a:t>
          </a:r>
        </a:p>
      </dgm:t>
    </dgm:pt>
    <dgm:pt modelId="{6F480CA2-C6C6-4497-AD3E-08B55971E965}" type="parTrans" cxnId="{3186B1DE-838E-4D2E-893D-2ADD9A82B960}">
      <dgm:prSet/>
      <dgm:spPr/>
      <dgm:t>
        <a:bodyPr/>
        <a:lstStyle/>
        <a:p>
          <a:endParaRPr lang="en-GB" sz="1400"/>
        </a:p>
      </dgm:t>
    </dgm:pt>
    <dgm:pt modelId="{D11DE713-E372-41DD-BBE9-D0AA9C3B4E73}" type="sibTrans" cxnId="{3186B1DE-838E-4D2E-893D-2ADD9A82B960}">
      <dgm:prSet/>
      <dgm:spPr/>
      <dgm:t>
        <a:bodyPr/>
        <a:lstStyle/>
        <a:p>
          <a:endParaRPr lang="en-GB" sz="1400"/>
        </a:p>
      </dgm:t>
    </dgm:pt>
    <dgm:pt modelId="{C3062CC7-4330-4E12-8E91-116EE8B804EA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1738162" y="881366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600" b="1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Covers all business sectors of the economy</a:t>
          </a:r>
        </a:p>
      </dgm:t>
    </dgm:pt>
    <dgm:pt modelId="{2409E77D-7C9B-446F-BCD8-A746096149AC}" type="parTrans" cxnId="{8E12CF72-484A-47B4-B982-C4933607FDFA}">
      <dgm:prSet/>
      <dgm:spPr/>
      <dgm:t>
        <a:bodyPr/>
        <a:lstStyle/>
        <a:p>
          <a:endParaRPr lang="en-GB" sz="1400"/>
        </a:p>
      </dgm:t>
    </dgm:pt>
    <dgm:pt modelId="{7DEBF17B-BB11-4B44-9A7F-F7443D111A9C}" type="sibTrans" cxnId="{8E12CF72-484A-47B4-B982-C4933607FDFA}">
      <dgm:prSet/>
      <dgm:spPr/>
      <dgm:t>
        <a:bodyPr/>
        <a:lstStyle/>
        <a:p>
          <a:endParaRPr lang="en-GB" sz="1400"/>
        </a:p>
      </dgm:t>
    </dgm:pt>
    <dgm:pt modelId="{BF377A75-A621-4010-A4C5-BA069AADE7E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4841134" y="2487941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gm:spPr>
      <dgm:t>
        <a:bodyPr lIns="0" tIns="0" rIns="0" bIns="0"/>
        <a:lstStyle/>
        <a:p>
          <a:pPr>
            <a:buNone/>
          </a:pPr>
          <a:endParaRPr lang="en-GB" sz="1600" b="1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EA3EFA2-F304-41A6-B9B7-50C490026290}" type="parTrans" cxnId="{21CD7645-EC76-48CE-A217-EAFE3562EEE5}">
      <dgm:prSet/>
      <dgm:spPr/>
      <dgm:t>
        <a:bodyPr/>
        <a:lstStyle/>
        <a:p>
          <a:endParaRPr lang="en-GB" sz="1400"/>
        </a:p>
      </dgm:t>
    </dgm:pt>
    <dgm:pt modelId="{E5729EF8-C055-49D1-8C8B-D9334F811EDA}" type="sibTrans" cxnId="{21CD7645-EC76-48CE-A217-EAFE3562EEE5}">
      <dgm:prSet/>
      <dgm:spPr/>
      <dgm:t>
        <a:bodyPr/>
        <a:lstStyle/>
        <a:p>
          <a:endParaRPr lang="en-GB" sz="1400"/>
        </a:p>
      </dgm:t>
    </dgm:pt>
    <dgm:pt modelId="{7A37FA00-75C2-468B-A8D2-CC63DAE5586B}" type="pres">
      <dgm:prSet presAssocID="{D87B3BCB-7EF2-400C-BEB4-F0935C850168}" presName="composite" presStyleCnt="0">
        <dgm:presLayoutVars>
          <dgm:chMax val="1"/>
          <dgm:dir/>
          <dgm:resizeHandles val="exact"/>
        </dgm:presLayoutVars>
      </dgm:prSet>
      <dgm:spPr/>
    </dgm:pt>
    <dgm:pt modelId="{AA70C62C-5C1A-49EA-BECB-9EE7458CC7F9}" type="pres">
      <dgm:prSet presAssocID="{D87B3BCB-7EF2-400C-BEB4-F0935C850168}" presName="radial" presStyleCnt="0">
        <dgm:presLayoutVars>
          <dgm:animLvl val="ctr"/>
        </dgm:presLayoutVars>
      </dgm:prSet>
      <dgm:spPr/>
    </dgm:pt>
    <dgm:pt modelId="{44FC782F-F7DB-4462-A236-088932A94BEB}" type="pres">
      <dgm:prSet presAssocID="{3D7E4A1B-6EC0-4340-B195-9184247AD8AC}" presName="centerShape" presStyleLbl="vennNode1" presStyleIdx="0" presStyleCnt="7" custScaleX="97959" custScaleY="96764" custLinFactNeighborX="2396" custLinFactNeighborY="-1605"/>
      <dgm:spPr/>
    </dgm:pt>
    <dgm:pt modelId="{C797F5BE-C51D-4E57-A94C-3BCD3D11BD19}" type="pres">
      <dgm:prSet presAssocID="{78EBF787-DBFA-455E-A6EB-14A975F4ADA3}" presName="node" presStyleLbl="vennNode1" presStyleIdx="1" presStyleCnt="7" custScaleX="116118" custScaleY="116118" custRadScaleRad="104513" custRadScaleInc="105963">
        <dgm:presLayoutVars>
          <dgm:bulletEnabled val="1"/>
        </dgm:presLayoutVars>
      </dgm:prSet>
      <dgm:spPr/>
    </dgm:pt>
    <dgm:pt modelId="{8974EBCB-E31A-4973-8606-B4953F473687}" type="pres">
      <dgm:prSet presAssocID="{BC260FA3-292F-4D65-9A2B-BD417E3EF217}" presName="node" presStyleLbl="vennNode1" presStyleIdx="2" presStyleCnt="7" custScaleX="116118" custScaleY="116118" custRadScaleRad="91731" custRadScaleInc="-97287">
        <dgm:presLayoutVars>
          <dgm:bulletEnabled val="1"/>
        </dgm:presLayoutVars>
      </dgm:prSet>
      <dgm:spPr/>
    </dgm:pt>
    <dgm:pt modelId="{132AC278-8931-4A28-B316-94A6D768772D}" type="pres">
      <dgm:prSet presAssocID="{BF377A75-A621-4010-A4C5-BA069AADE7EC}" presName="node" presStyleLbl="vennNode1" presStyleIdx="3" presStyleCnt="7" custScaleX="116118" custScaleY="116118" custRadScaleRad="103588" custRadScaleInc="-4973">
        <dgm:presLayoutVars>
          <dgm:bulletEnabled val="1"/>
        </dgm:presLayoutVars>
      </dgm:prSet>
      <dgm:spPr/>
    </dgm:pt>
    <dgm:pt modelId="{721739C6-AB42-44D8-B63B-40FB0086EBE8}" type="pres">
      <dgm:prSet presAssocID="{7B1F2BAA-0376-4BFB-B0B6-1AE73F7CEFF0}" presName="node" presStyleLbl="vennNode1" presStyleIdx="4" presStyleCnt="7" custScaleX="116118" custScaleY="116118" custRadScaleRad="89766" custRadScaleInc="-4684">
        <dgm:presLayoutVars>
          <dgm:bulletEnabled val="1"/>
        </dgm:presLayoutVars>
      </dgm:prSet>
      <dgm:spPr/>
    </dgm:pt>
    <dgm:pt modelId="{0B8EE120-FBB7-408F-B69D-12321813F00E}" type="pres">
      <dgm:prSet presAssocID="{594C3EC0-9C4F-442E-A01A-4CA7F6FF01F4}" presName="node" presStyleLbl="vennNode1" presStyleIdx="5" presStyleCnt="7" custScaleX="116118" custScaleY="116118" custRadScaleRad="94882" custRadScaleInc="-2954">
        <dgm:presLayoutVars>
          <dgm:bulletEnabled val="1"/>
        </dgm:presLayoutVars>
      </dgm:prSet>
      <dgm:spPr/>
    </dgm:pt>
    <dgm:pt modelId="{3FF76EDD-6360-4073-B07D-ABA5ABD6E155}" type="pres">
      <dgm:prSet presAssocID="{C3062CC7-4330-4E12-8E91-116EE8B804EA}" presName="node" presStyleLbl="vennNode1" presStyleIdx="6" presStyleCnt="7" custScaleX="116118" custScaleY="116118" custRadScaleRad="94296" custRadScaleInc="-3725">
        <dgm:presLayoutVars>
          <dgm:bulletEnabled val="1"/>
        </dgm:presLayoutVars>
      </dgm:prSet>
      <dgm:spPr/>
    </dgm:pt>
  </dgm:ptLst>
  <dgm:cxnLst>
    <dgm:cxn modelId="{604E460D-1970-4713-9B78-B4FC4F8CF763}" type="presOf" srcId="{3D7E4A1B-6EC0-4340-B195-9184247AD8AC}" destId="{44FC782F-F7DB-4462-A236-088932A94BEB}" srcOrd="0" destOrd="0" presId="urn:microsoft.com/office/officeart/2005/8/layout/radial3"/>
    <dgm:cxn modelId="{1E9B2D28-12CC-435C-94F4-E5CEAC377AAB}" type="presOf" srcId="{78EBF787-DBFA-455E-A6EB-14A975F4ADA3}" destId="{C797F5BE-C51D-4E57-A94C-3BCD3D11BD19}" srcOrd="0" destOrd="0" presId="urn:microsoft.com/office/officeart/2005/8/layout/radial3"/>
    <dgm:cxn modelId="{2DE77C3A-6957-4CE5-B436-36D7BC9B8926}" type="presOf" srcId="{C3062CC7-4330-4E12-8E91-116EE8B804EA}" destId="{3FF76EDD-6360-4073-B07D-ABA5ABD6E155}" srcOrd="0" destOrd="0" presId="urn:microsoft.com/office/officeart/2005/8/layout/radial3"/>
    <dgm:cxn modelId="{21CD7645-EC76-48CE-A217-EAFE3562EEE5}" srcId="{3D7E4A1B-6EC0-4340-B195-9184247AD8AC}" destId="{BF377A75-A621-4010-A4C5-BA069AADE7EC}" srcOrd="2" destOrd="0" parTransId="{5EA3EFA2-F304-41A6-B9B7-50C490026290}" sibTransId="{E5729EF8-C055-49D1-8C8B-D9334F811EDA}"/>
    <dgm:cxn modelId="{6389EC6D-FC2F-4665-9E6D-EC53B0A2004D}" srcId="{D87B3BCB-7EF2-400C-BEB4-F0935C850168}" destId="{3D7E4A1B-6EC0-4340-B195-9184247AD8AC}" srcOrd="0" destOrd="0" parTransId="{BCD57668-68CE-4B1F-BCFC-32D6ADCDE293}" sibTransId="{D21D68A9-07D0-455D-88EA-C093BCEBAEAA}"/>
    <dgm:cxn modelId="{08A6C66F-4D2A-4C5E-A9CD-DBDF1EB33561}" srcId="{3D7E4A1B-6EC0-4340-B195-9184247AD8AC}" destId="{BC260FA3-292F-4D65-9A2B-BD417E3EF217}" srcOrd="1" destOrd="0" parTransId="{D5E07D50-CE3C-4703-BF32-35F443EF0299}" sibTransId="{3BF612A1-684C-45D8-9DE5-76EFC15EB08E}"/>
    <dgm:cxn modelId="{8E12CF72-484A-47B4-B982-C4933607FDFA}" srcId="{3D7E4A1B-6EC0-4340-B195-9184247AD8AC}" destId="{C3062CC7-4330-4E12-8E91-116EE8B804EA}" srcOrd="5" destOrd="0" parTransId="{2409E77D-7C9B-446F-BCD8-A746096149AC}" sibTransId="{7DEBF17B-BB11-4B44-9A7F-F7443D111A9C}"/>
    <dgm:cxn modelId="{17B9DA7E-1D9F-4422-99C4-A32105F80453}" type="presOf" srcId="{BF377A75-A621-4010-A4C5-BA069AADE7EC}" destId="{132AC278-8931-4A28-B316-94A6D768772D}" srcOrd="0" destOrd="0" presId="urn:microsoft.com/office/officeart/2005/8/layout/radial3"/>
    <dgm:cxn modelId="{00B4279D-B756-4C28-955B-64B8E402157B}" type="presOf" srcId="{7B1F2BAA-0376-4BFB-B0B6-1AE73F7CEFF0}" destId="{721739C6-AB42-44D8-B63B-40FB0086EBE8}" srcOrd="0" destOrd="0" presId="urn:microsoft.com/office/officeart/2005/8/layout/radial3"/>
    <dgm:cxn modelId="{110876BC-002B-4A8F-A6DC-214E522B0044}" type="presOf" srcId="{594C3EC0-9C4F-442E-A01A-4CA7F6FF01F4}" destId="{0B8EE120-FBB7-408F-B69D-12321813F00E}" srcOrd="0" destOrd="0" presId="urn:microsoft.com/office/officeart/2005/8/layout/radial3"/>
    <dgm:cxn modelId="{AB6FB7CA-0449-4C59-9ECE-8413577A594A}" type="presOf" srcId="{BC260FA3-292F-4D65-9A2B-BD417E3EF217}" destId="{8974EBCB-E31A-4973-8606-B4953F473687}" srcOrd="0" destOrd="0" presId="urn:microsoft.com/office/officeart/2005/8/layout/radial3"/>
    <dgm:cxn modelId="{3186B1DE-838E-4D2E-893D-2ADD9A82B960}" srcId="{3D7E4A1B-6EC0-4340-B195-9184247AD8AC}" destId="{594C3EC0-9C4F-442E-A01A-4CA7F6FF01F4}" srcOrd="4" destOrd="0" parTransId="{6F480CA2-C6C6-4497-AD3E-08B55971E965}" sibTransId="{D11DE713-E372-41DD-BBE9-D0AA9C3B4E73}"/>
    <dgm:cxn modelId="{257402FA-3DA8-4496-AD4F-DF2A8FBE8604}" srcId="{3D7E4A1B-6EC0-4340-B195-9184247AD8AC}" destId="{78EBF787-DBFA-455E-A6EB-14A975F4ADA3}" srcOrd="0" destOrd="0" parTransId="{B5C44CBE-7345-4F38-BC2B-243D82D10DC5}" sibTransId="{53B44CD4-8C8D-402A-974D-B24F294735BE}"/>
    <dgm:cxn modelId="{A95B94FA-1FA8-49F4-8D57-B4F327D5DBB1}" srcId="{3D7E4A1B-6EC0-4340-B195-9184247AD8AC}" destId="{7B1F2BAA-0376-4BFB-B0B6-1AE73F7CEFF0}" srcOrd="3" destOrd="0" parTransId="{7F23E624-233C-4546-8531-D9DAB1D42CCF}" sibTransId="{E411F96F-AC04-4732-8385-F0F4229DC659}"/>
    <dgm:cxn modelId="{D75AC6FF-DC06-4104-8BA8-7C091B57D186}" type="presOf" srcId="{D87B3BCB-7EF2-400C-BEB4-F0935C850168}" destId="{7A37FA00-75C2-468B-A8D2-CC63DAE5586B}" srcOrd="0" destOrd="0" presId="urn:microsoft.com/office/officeart/2005/8/layout/radial3"/>
    <dgm:cxn modelId="{01160F3B-69E7-453A-B22C-BE7F4046CD43}" type="presParOf" srcId="{7A37FA00-75C2-468B-A8D2-CC63DAE5586B}" destId="{AA70C62C-5C1A-49EA-BECB-9EE7458CC7F9}" srcOrd="0" destOrd="0" presId="urn:microsoft.com/office/officeart/2005/8/layout/radial3"/>
    <dgm:cxn modelId="{64596830-1D0B-4E6C-B0FF-71D3320FFA39}" type="presParOf" srcId="{AA70C62C-5C1A-49EA-BECB-9EE7458CC7F9}" destId="{44FC782F-F7DB-4462-A236-088932A94BEB}" srcOrd="0" destOrd="0" presId="urn:microsoft.com/office/officeart/2005/8/layout/radial3"/>
    <dgm:cxn modelId="{851B40B1-008B-400B-AD71-3CD5FA356170}" type="presParOf" srcId="{AA70C62C-5C1A-49EA-BECB-9EE7458CC7F9}" destId="{C797F5BE-C51D-4E57-A94C-3BCD3D11BD19}" srcOrd="1" destOrd="0" presId="urn:microsoft.com/office/officeart/2005/8/layout/radial3"/>
    <dgm:cxn modelId="{FA023423-77A6-4D96-A0BC-72C8171017B9}" type="presParOf" srcId="{AA70C62C-5C1A-49EA-BECB-9EE7458CC7F9}" destId="{8974EBCB-E31A-4973-8606-B4953F473687}" srcOrd="2" destOrd="0" presId="urn:microsoft.com/office/officeart/2005/8/layout/radial3"/>
    <dgm:cxn modelId="{A1A631AD-A1A8-497E-86B1-77C9821E1241}" type="presParOf" srcId="{AA70C62C-5C1A-49EA-BECB-9EE7458CC7F9}" destId="{132AC278-8931-4A28-B316-94A6D768772D}" srcOrd="3" destOrd="0" presId="urn:microsoft.com/office/officeart/2005/8/layout/radial3"/>
    <dgm:cxn modelId="{6BA63FBB-FDC8-4FB3-956F-493E1C47C13F}" type="presParOf" srcId="{AA70C62C-5C1A-49EA-BECB-9EE7458CC7F9}" destId="{721739C6-AB42-44D8-B63B-40FB0086EBE8}" srcOrd="4" destOrd="0" presId="urn:microsoft.com/office/officeart/2005/8/layout/radial3"/>
    <dgm:cxn modelId="{D968E2A4-4FB8-4C4D-8AE8-3AF0A35035D8}" type="presParOf" srcId="{AA70C62C-5C1A-49EA-BECB-9EE7458CC7F9}" destId="{0B8EE120-FBB7-408F-B69D-12321813F00E}" srcOrd="5" destOrd="0" presId="urn:microsoft.com/office/officeart/2005/8/layout/radial3"/>
    <dgm:cxn modelId="{69C7D5DA-EC0E-460F-AD95-E870CA0FD7DD}" type="presParOf" srcId="{AA70C62C-5C1A-49EA-BECB-9EE7458CC7F9}" destId="{3FF76EDD-6360-4073-B07D-ABA5ABD6E155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C782F-F7DB-4462-A236-088932A94BEB}">
      <dsp:nvSpPr>
        <dsp:cNvPr id="0" name=""/>
        <dsp:cNvSpPr/>
      </dsp:nvSpPr>
      <dsp:spPr>
        <a:xfrm>
          <a:off x="2755224" y="1075618"/>
          <a:ext cx="2656181" cy="2623778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381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Employer Skills Survey 2022</a:t>
          </a:r>
        </a:p>
      </dsp:txBody>
      <dsp:txXfrm>
        <a:off x="3144213" y="1459861"/>
        <a:ext cx="1878203" cy="1855292"/>
      </dsp:txXfrm>
    </dsp:sp>
    <dsp:sp modelId="{C797F5BE-C51D-4E57-A94C-3BCD3D11BD19}">
      <dsp:nvSpPr>
        <dsp:cNvPr id="0" name=""/>
        <dsp:cNvSpPr/>
      </dsp:nvSpPr>
      <dsp:spPr>
        <a:xfrm>
          <a:off x="4864288" y="835826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23-minute telephone interview</a:t>
          </a:r>
          <a:endParaRPr lang="en-GB" sz="14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094836" y="1066374"/>
        <a:ext cx="1113187" cy="1113187"/>
      </dsp:txXfrm>
    </dsp:sp>
    <dsp:sp modelId="{8974EBCB-E31A-4973-8606-B4953F473687}">
      <dsp:nvSpPr>
        <dsp:cNvPr id="0" name=""/>
        <dsp:cNvSpPr/>
      </dsp:nvSpPr>
      <dsp:spPr>
        <a:xfrm>
          <a:off x="3257568" y="37892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72,918 interviews</a:t>
          </a:r>
        </a:p>
      </dsp:txBody>
      <dsp:txXfrm>
        <a:off x="3488116" y="268440"/>
        <a:ext cx="1113187" cy="1113187"/>
      </dsp:txXfrm>
    </dsp:sp>
    <dsp:sp modelId="{132AC278-8931-4A28-B316-94A6D768772D}">
      <dsp:nvSpPr>
        <dsp:cNvPr id="0" name=""/>
        <dsp:cNvSpPr/>
      </dsp:nvSpPr>
      <dsp:spPr>
        <a:xfrm>
          <a:off x="4841134" y="2487941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1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071682" y="2718489"/>
        <a:ext cx="1113187" cy="1113187"/>
      </dsp:txXfrm>
    </dsp:sp>
    <dsp:sp modelId="{721739C6-AB42-44D8-B63B-40FB0086EBE8}">
      <dsp:nvSpPr>
        <dsp:cNvPr id="0" name=""/>
        <dsp:cNvSpPr/>
      </dsp:nvSpPr>
      <dsp:spPr>
        <a:xfrm>
          <a:off x="3289274" y="3240253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Sites with 2+ employees were eligible</a:t>
          </a:r>
        </a:p>
      </dsp:txBody>
      <dsp:txXfrm>
        <a:off x="3519822" y="3470801"/>
        <a:ext cx="1113187" cy="1113187"/>
      </dsp:txXfrm>
    </dsp:sp>
    <dsp:sp modelId="{0B8EE120-FBB7-408F-B69D-12321813F00E}">
      <dsp:nvSpPr>
        <dsp:cNvPr id="0" name=""/>
        <dsp:cNvSpPr/>
      </dsp:nvSpPr>
      <dsp:spPr>
        <a:xfrm>
          <a:off x="1787176" y="2539251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Fieldwork carried out between June 2022 and March 2023</a:t>
          </a:r>
        </a:p>
      </dsp:txBody>
      <dsp:txXfrm>
        <a:off x="2017724" y="2769799"/>
        <a:ext cx="1113187" cy="1113187"/>
      </dsp:txXfrm>
    </dsp:sp>
    <dsp:sp modelId="{3FF76EDD-6360-4073-B07D-ABA5ABD6E155}">
      <dsp:nvSpPr>
        <dsp:cNvPr id="0" name=""/>
        <dsp:cNvSpPr/>
      </dsp:nvSpPr>
      <dsp:spPr>
        <a:xfrm>
          <a:off x="1738162" y="881366"/>
          <a:ext cx="1574283" cy="1574283"/>
        </a:xfrm>
        <a:prstGeom prst="ellipse">
          <a:avLst/>
        </a:prstGeom>
        <a:solidFill>
          <a:srgbClr val="005547"/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Covers all business sectors of the economy</a:t>
          </a:r>
        </a:p>
      </dsp:txBody>
      <dsp:txXfrm>
        <a:off x="1968710" y="1111914"/>
        <a:ext cx="1113187" cy="1113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421BA-D678-8744-B648-1BD5496ED8CB}" type="datetimeFigureOut">
              <a:rPr lang="en-GB" smtClean="0"/>
              <a:t>05/07/2024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60831-B6F0-9C43-8C64-43CF703B61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1491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0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920AF-7A88-4E4F-914C-41ECA985DBA6}" type="datetimeFigureOut">
              <a:rPr lang="en-GB" smtClean="0"/>
              <a:t>05/07/2024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F433E-AD34-5746-A6AE-70246CD015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186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433E-AD34-5746-A6AE-70246CD015E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62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433E-AD34-5746-A6AE-70246CD015E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597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5F433E-AD34-5746-A6AE-70246CD015E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555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433E-AD34-5746-A6AE-70246CD015E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699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5F433E-AD34-5746-A6AE-70246CD015E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314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433E-AD34-5746-A6AE-70246CD015E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689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Layouts/_rels/slideLayout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9" Type="http://schemas.openxmlformats.org/officeDocument/2006/relationships/image" Target="../media/image21.png"/><Relationship Id="rId21" Type="http://schemas.openxmlformats.org/officeDocument/2006/relationships/image" Target="../media/image52.png"/><Relationship Id="rId34" Type="http://schemas.openxmlformats.org/officeDocument/2006/relationships/image" Target="../media/image65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32" Type="http://schemas.openxmlformats.org/officeDocument/2006/relationships/image" Target="../media/image63.png"/><Relationship Id="rId37" Type="http://schemas.openxmlformats.org/officeDocument/2006/relationships/image" Target="../media/image68.png"/><Relationship Id="rId40" Type="http://schemas.openxmlformats.org/officeDocument/2006/relationships/image" Target="../media/image2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36" Type="http://schemas.openxmlformats.org/officeDocument/2006/relationships/image" Target="../media/image67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58.png"/><Relationship Id="rId30" Type="http://schemas.openxmlformats.org/officeDocument/2006/relationships/image" Target="../media/image61.png"/><Relationship Id="rId35" Type="http://schemas.openxmlformats.org/officeDocument/2006/relationships/image" Target="../media/image66.png"/><Relationship Id="rId8" Type="http://schemas.openxmlformats.org/officeDocument/2006/relationships/image" Target="../media/image39.png"/><Relationship Id="rId3" Type="http://schemas.openxmlformats.org/officeDocument/2006/relationships/image" Target="../media/image34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Layouts/_rels/slideLayout6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9" Type="http://schemas.openxmlformats.org/officeDocument/2006/relationships/image" Target="../media/image21.png"/><Relationship Id="rId21" Type="http://schemas.openxmlformats.org/officeDocument/2006/relationships/image" Target="../media/image52.png"/><Relationship Id="rId34" Type="http://schemas.openxmlformats.org/officeDocument/2006/relationships/image" Target="../media/image65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0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32" Type="http://schemas.openxmlformats.org/officeDocument/2006/relationships/image" Target="../media/image63.png"/><Relationship Id="rId37" Type="http://schemas.openxmlformats.org/officeDocument/2006/relationships/image" Target="../media/image68.png"/><Relationship Id="rId40" Type="http://schemas.openxmlformats.org/officeDocument/2006/relationships/image" Target="../media/image2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36" Type="http://schemas.openxmlformats.org/officeDocument/2006/relationships/image" Target="../media/image67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58.png"/><Relationship Id="rId30" Type="http://schemas.openxmlformats.org/officeDocument/2006/relationships/image" Target="../media/image61.png"/><Relationship Id="rId35" Type="http://schemas.openxmlformats.org/officeDocument/2006/relationships/image" Target="../media/image66.png"/><Relationship Id="rId8" Type="http://schemas.openxmlformats.org/officeDocument/2006/relationships/image" Target="../media/image39.png"/><Relationship Id="rId3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 Diagonal Corner Rectangle 5">
            <a:extLst>
              <a:ext uri="{FF2B5EF4-FFF2-40B4-BE49-F238E27FC236}">
                <a16:creationId xmlns:a16="http://schemas.microsoft.com/office/drawing/2014/main" id="{BED156BC-3560-81E7-A771-774BB6DEFFEE}"/>
              </a:ext>
            </a:extLst>
          </p:cNvPr>
          <p:cNvSpPr/>
          <p:nvPr userDrawn="1"/>
        </p:nvSpPr>
        <p:spPr>
          <a:xfrm>
            <a:off x="479380" y="2710881"/>
            <a:ext cx="6264691" cy="1870247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 Single Corner Rectangle 6">
            <a:extLst>
              <a:ext uri="{FF2B5EF4-FFF2-40B4-BE49-F238E27FC236}">
                <a16:creationId xmlns:a16="http://schemas.microsoft.com/office/drawing/2014/main" id="{73C485C5-9066-6C22-AF9D-484D6B88B536}"/>
              </a:ext>
            </a:extLst>
          </p:cNvPr>
          <p:cNvSpPr/>
          <p:nvPr userDrawn="1"/>
        </p:nvSpPr>
        <p:spPr>
          <a:xfrm>
            <a:off x="0" y="5733256"/>
            <a:ext cx="7896225" cy="1124743"/>
          </a:xfrm>
          <a:prstGeom prst="round1Rect">
            <a:avLst>
              <a:gd name="adj" fmla="val 39056"/>
            </a:avLst>
          </a:prstGeom>
          <a:solidFill>
            <a:srgbClr val="005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67145" y="607029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3B7667-DF35-853D-9987-658039599E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20675"/>
            <a:ext cx="2138349" cy="98112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3901E41-F1AB-2BC3-B693-25B039526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1" y="2926906"/>
            <a:ext cx="5832648" cy="1870246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325479-2084-6FE1-59E7-2DFA33399994}"/>
              </a:ext>
            </a:extLst>
          </p:cNvPr>
          <p:cNvCxnSpPr>
            <a:cxnSpLocks/>
          </p:cNvCxnSpPr>
          <p:nvPr userDrawn="1"/>
        </p:nvCxnSpPr>
        <p:spPr>
          <a:xfrm>
            <a:off x="555474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Background pattern, circle&#10;&#10;Description automatically generated">
            <a:extLst>
              <a:ext uri="{FF2B5EF4-FFF2-40B4-BE49-F238E27FC236}">
                <a16:creationId xmlns:a16="http://schemas.microsoft.com/office/drawing/2014/main" id="{096A0585-2E7C-761B-F4DE-49A7B89ADB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45000"/>
          </a:blip>
          <a:stretch>
            <a:fillRect/>
          </a:stretch>
        </p:blipFill>
        <p:spPr>
          <a:xfrm>
            <a:off x="1703512" y="15050"/>
            <a:ext cx="10499631" cy="68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36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Background pattern, circle&#10;&#10;Description automatically generated">
            <a:extLst>
              <a:ext uri="{FF2B5EF4-FFF2-40B4-BE49-F238E27FC236}">
                <a16:creationId xmlns:a16="http://schemas.microsoft.com/office/drawing/2014/main" id="{D7CAB403-947B-D087-950D-D9DF95BA67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 rot="10800000">
            <a:off x="16376" y="15050"/>
            <a:ext cx="10499631" cy="6842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372C90-D76D-5C6B-D575-912D8C6EBC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2202"/>
            <a:ext cx="9727514" cy="6862403"/>
          </a:xfrm>
          <a:prstGeom prst="rect">
            <a:avLst/>
          </a:prstGeom>
        </p:spPr>
      </p:pic>
      <p:sp>
        <p:nvSpPr>
          <p:cNvPr id="13" name="Round Diagonal Corner Rectangle 5">
            <a:extLst>
              <a:ext uri="{FF2B5EF4-FFF2-40B4-BE49-F238E27FC236}">
                <a16:creationId xmlns:a16="http://schemas.microsoft.com/office/drawing/2014/main" id="{BED156BC-3560-81E7-A771-774BB6DEFFEE}"/>
              </a:ext>
            </a:extLst>
          </p:cNvPr>
          <p:cNvSpPr/>
          <p:nvPr userDrawn="1"/>
        </p:nvSpPr>
        <p:spPr>
          <a:xfrm>
            <a:off x="479380" y="2710881"/>
            <a:ext cx="6264691" cy="1870247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 Single Corner Rectangle 6">
            <a:extLst>
              <a:ext uri="{FF2B5EF4-FFF2-40B4-BE49-F238E27FC236}">
                <a16:creationId xmlns:a16="http://schemas.microsoft.com/office/drawing/2014/main" id="{73C485C5-9066-6C22-AF9D-484D6B88B536}"/>
              </a:ext>
            </a:extLst>
          </p:cNvPr>
          <p:cNvSpPr/>
          <p:nvPr userDrawn="1"/>
        </p:nvSpPr>
        <p:spPr>
          <a:xfrm>
            <a:off x="0" y="5733256"/>
            <a:ext cx="7896225" cy="1124743"/>
          </a:xfrm>
          <a:prstGeom prst="round1Rect">
            <a:avLst>
              <a:gd name="adj" fmla="val 39056"/>
            </a:avLst>
          </a:prstGeom>
          <a:solidFill>
            <a:srgbClr val="005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67145" y="607029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3901E41-F1AB-2BC3-B693-25B039526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1" y="2926906"/>
            <a:ext cx="5832648" cy="1870246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25E7B59-1A36-7AE5-440C-94FD256C7ED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20675"/>
            <a:ext cx="2138349" cy="98112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0395015-7811-443B-3141-3ED7DE1935B9}"/>
              </a:ext>
            </a:extLst>
          </p:cNvPr>
          <p:cNvCxnSpPr>
            <a:cxnSpLocks/>
          </p:cNvCxnSpPr>
          <p:nvPr userDrawn="1"/>
        </p:nvCxnSpPr>
        <p:spPr>
          <a:xfrm>
            <a:off x="555474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611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0E5C88D-3EF1-6D04-F114-0D1CCCCB5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02"/>
            <a:ext cx="9727514" cy="6862403"/>
          </a:xfrm>
          <a:prstGeom prst="rect">
            <a:avLst/>
          </a:prstGeom>
        </p:spPr>
      </p:pic>
      <p:pic>
        <p:nvPicPr>
          <p:cNvPr id="18" name="Picture 17" descr="Background pattern, circle&#10;&#10;Description automatically generated">
            <a:extLst>
              <a:ext uri="{FF2B5EF4-FFF2-40B4-BE49-F238E27FC236}">
                <a16:creationId xmlns:a16="http://schemas.microsoft.com/office/drawing/2014/main" id="{D7CAB403-947B-D087-950D-D9DF95BA67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45000"/>
          </a:blip>
          <a:stretch>
            <a:fillRect/>
          </a:stretch>
        </p:blipFill>
        <p:spPr>
          <a:xfrm rot="10800000">
            <a:off x="16376" y="15050"/>
            <a:ext cx="10499631" cy="6842950"/>
          </a:xfrm>
          <a:prstGeom prst="rect">
            <a:avLst/>
          </a:prstGeom>
        </p:spPr>
      </p:pic>
      <p:sp>
        <p:nvSpPr>
          <p:cNvPr id="13" name="Round Diagonal Corner Rectangle 5">
            <a:extLst>
              <a:ext uri="{FF2B5EF4-FFF2-40B4-BE49-F238E27FC236}">
                <a16:creationId xmlns:a16="http://schemas.microsoft.com/office/drawing/2014/main" id="{BED156BC-3560-81E7-A771-774BB6DEFFEE}"/>
              </a:ext>
            </a:extLst>
          </p:cNvPr>
          <p:cNvSpPr/>
          <p:nvPr userDrawn="1"/>
        </p:nvSpPr>
        <p:spPr>
          <a:xfrm>
            <a:off x="479381" y="2710880"/>
            <a:ext cx="4320475" cy="2599791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 Single Corner Rectangle 6">
            <a:extLst>
              <a:ext uri="{FF2B5EF4-FFF2-40B4-BE49-F238E27FC236}">
                <a16:creationId xmlns:a16="http://schemas.microsoft.com/office/drawing/2014/main" id="{73C485C5-9066-6C22-AF9D-484D6B88B536}"/>
              </a:ext>
            </a:extLst>
          </p:cNvPr>
          <p:cNvSpPr/>
          <p:nvPr userDrawn="1"/>
        </p:nvSpPr>
        <p:spPr>
          <a:xfrm>
            <a:off x="0" y="5733256"/>
            <a:ext cx="7896225" cy="1124743"/>
          </a:xfrm>
          <a:prstGeom prst="round1Rect">
            <a:avLst>
              <a:gd name="adj" fmla="val 39056"/>
            </a:avLst>
          </a:prstGeom>
          <a:solidFill>
            <a:srgbClr val="005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67145" y="607029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3901E41-F1AB-2BC3-B693-25B039526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1" y="2926906"/>
            <a:ext cx="4104455" cy="1870246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3AFB6A-5D9F-543C-F5D5-5431DFA7955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20675"/>
            <a:ext cx="2138349" cy="98112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433FD2-E207-DB23-0FBC-C3E64765B001}"/>
              </a:ext>
            </a:extLst>
          </p:cNvPr>
          <p:cNvCxnSpPr>
            <a:cxnSpLocks/>
          </p:cNvCxnSpPr>
          <p:nvPr userDrawn="1"/>
        </p:nvCxnSpPr>
        <p:spPr>
          <a:xfrm>
            <a:off x="555474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910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, circle&#10;&#10;Description automatically generated">
            <a:extLst>
              <a:ext uri="{FF2B5EF4-FFF2-40B4-BE49-F238E27FC236}">
                <a16:creationId xmlns:a16="http://schemas.microsoft.com/office/drawing/2014/main" id="{996A6C7C-EBF2-17EC-C11F-078F8FF772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 rot="10800000">
            <a:off x="16376" y="15050"/>
            <a:ext cx="10499631" cy="6842950"/>
          </a:xfrm>
          <a:prstGeom prst="rect">
            <a:avLst/>
          </a:prstGeom>
        </p:spPr>
      </p:pic>
      <p:sp>
        <p:nvSpPr>
          <p:cNvPr id="9" name="Round Single Corner Rectangle 6">
            <a:extLst>
              <a:ext uri="{FF2B5EF4-FFF2-40B4-BE49-F238E27FC236}">
                <a16:creationId xmlns:a16="http://schemas.microsoft.com/office/drawing/2014/main" id="{73C485C5-9066-6C22-AF9D-484D6B88B536}"/>
              </a:ext>
            </a:extLst>
          </p:cNvPr>
          <p:cNvSpPr/>
          <p:nvPr userDrawn="1"/>
        </p:nvSpPr>
        <p:spPr>
          <a:xfrm>
            <a:off x="1" y="5733256"/>
            <a:ext cx="3359695" cy="1124743"/>
          </a:xfrm>
          <a:prstGeom prst="round1Rect">
            <a:avLst>
              <a:gd name="adj" fmla="val 32439"/>
            </a:avLst>
          </a:prstGeom>
          <a:solidFill>
            <a:srgbClr val="005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67145" y="607029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4" name="Round Diagonal Corner Rectangle 5">
            <a:extLst>
              <a:ext uri="{FF2B5EF4-FFF2-40B4-BE49-F238E27FC236}">
                <a16:creationId xmlns:a16="http://schemas.microsoft.com/office/drawing/2014/main" id="{E6FCA3EB-AF62-F09A-8965-23570BC29482}"/>
              </a:ext>
            </a:extLst>
          </p:cNvPr>
          <p:cNvSpPr/>
          <p:nvPr userDrawn="1"/>
        </p:nvSpPr>
        <p:spPr>
          <a:xfrm>
            <a:off x="479380" y="2420888"/>
            <a:ext cx="6264691" cy="1870247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5DC2265-4B8A-D737-FE3D-104E683EA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1" y="2636912"/>
            <a:ext cx="5832648" cy="1870246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F3B920D-2A87-009A-CB2C-14F43BD1FA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320675"/>
            <a:ext cx="2138349" cy="98112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E3FA27-3C8A-86A6-B7EE-DC59EBB118FC}"/>
              </a:ext>
            </a:extLst>
          </p:cNvPr>
          <p:cNvCxnSpPr>
            <a:cxnSpLocks/>
          </p:cNvCxnSpPr>
          <p:nvPr userDrawn="1"/>
        </p:nvCxnSpPr>
        <p:spPr>
          <a:xfrm>
            <a:off x="9480376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87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0E5C88D-3EF1-6D04-F114-0D1CCCCB57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2"/>
            <a:ext cx="9727514" cy="6862403"/>
          </a:xfrm>
          <a:prstGeom prst="rect">
            <a:avLst/>
          </a:prstGeom>
        </p:spPr>
      </p:pic>
      <p:pic>
        <p:nvPicPr>
          <p:cNvPr id="18" name="Picture 17" descr="Background pattern, circle&#10;&#10;Description automatically generated">
            <a:extLst>
              <a:ext uri="{FF2B5EF4-FFF2-40B4-BE49-F238E27FC236}">
                <a16:creationId xmlns:a16="http://schemas.microsoft.com/office/drawing/2014/main" id="{D7CAB403-947B-D087-950D-D9DF95BA67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 rot="10800000">
            <a:off x="16376" y="15050"/>
            <a:ext cx="10499631" cy="6842950"/>
          </a:xfrm>
          <a:prstGeom prst="rect">
            <a:avLst/>
          </a:prstGeom>
        </p:spPr>
      </p:pic>
      <p:sp>
        <p:nvSpPr>
          <p:cNvPr id="9" name="Round Single Corner Rectangle 6">
            <a:extLst>
              <a:ext uri="{FF2B5EF4-FFF2-40B4-BE49-F238E27FC236}">
                <a16:creationId xmlns:a16="http://schemas.microsoft.com/office/drawing/2014/main" id="{73C485C5-9066-6C22-AF9D-484D6B88B536}"/>
              </a:ext>
            </a:extLst>
          </p:cNvPr>
          <p:cNvSpPr/>
          <p:nvPr userDrawn="1"/>
        </p:nvSpPr>
        <p:spPr>
          <a:xfrm>
            <a:off x="0" y="5733256"/>
            <a:ext cx="7896225" cy="1124743"/>
          </a:xfrm>
          <a:prstGeom prst="round1Rect">
            <a:avLst>
              <a:gd name="adj" fmla="val 39056"/>
            </a:avLst>
          </a:prstGeom>
          <a:solidFill>
            <a:srgbClr val="005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67145" y="607029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3AFB6A-5D9F-543C-F5D5-5431DFA795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20675"/>
            <a:ext cx="2138349" cy="98112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433FD2-E207-DB23-0FBC-C3E64765B001}"/>
              </a:ext>
            </a:extLst>
          </p:cNvPr>
          <p:cNvCxnSpPr>
            <a:cxnSpLocks/>
          </p:cNvCxnSpPr>
          <p:nvPr userDrawn="1"/>
        </p:nvCxnSpPr>
        <p:spPr>
          <a:xfrm>
            <a:off x="555474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 Diagonal Corner Rectangle 5">
            <a:extLst>
              <a:ext uri="{FF2B5EF4-FFF2-40B4-BE49-F238E27FC236}">
                <a16:creationId xmlns:a16="http://schemas.microsoft.com/office/drawing/2014/main" id="{E8C23F41-D85F-35A8-3BF0-473361CC1579}"/>
              </a:ext>
            </a:extLst>
          </p:cNvPr>
          <p:cNvSpPr/>
          <p:nvPr userDrawn="1"/>
        </p:nvSpPr>
        <p:spPr>
          <a:xfrm>
            <a:off x="479380" y="2710881"/>
            <a:ext cx="6264691" cy="1870247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900A298-58C5-A61E-9F47-7E347319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1" y="2926906"/>
            <a:ext cx="5832648" cy="1870246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25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 header / intro">
    <p:bg>
      <p:bgPr>
        <a:solidFill>
          <a:srgbClr val="0055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, circle&#10;&#10;Description automatically generated">
            <a:extLst>
              <a:ext uri="{FF2B5EF4-FFF2-40B4-BE49-F238E27FC236}">
                <a16:creationId xmlns:a16="http://schemas.microsoft.com/office/drawing/2014/main" id="{267A969F-8250-2811-9C5F-781E2B87AD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0816" y="0"/>
            <a:ext cx="1206184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694FC9-141F-FCB4-96E7-0D3A10D712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1" y="447519"/>
            <a:ext cx="2303952" cy="749233"/>
          </a:xfrm>
          <a:prstGeom prst="rect">
            <a:avLst/>
          </a:prstGeom>
        </p:spPr>
      </p:pic>
      <p:sp>
        <p:nvSpPr>
          <p:cNvPr id="9" name="Round Single Corner Rectangle 6">
            <a:extLst>
              <a:ext uri="{FF2B5EF4-FFF2-40B4-BE49-F238E27FC236}">
                <a16:creationId xmlns:a16="http://schemas.microsoft.com/office/drawing/2014/main" id="{73C485C5-9066-6C22-AF9D-484D6B88B536}"/>
              </a:ext>
            </a:extLst>
          </p:cNvPr>
          <p:cNvSpPr/>
          <p:nvPr userDrawn="1"/>
        </p:nvSpPr>
        <p:spPr>
          <a:xfrm>
            <a:off x="1" y="5733256"/>
            <a:ext cx="3359695" cy="1124743"/>
          </a:xfrm>
          <a:prstGeom prst="round1Rect">
            <a:avLst>
              <a:gd name="adj" fmla="val 324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67145" y="607029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5DC2265-4B8A-D737-FE3D-104E683EA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496" y="2132856"/>
            <a:ext cx="5832648" cy="1870246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75136-97F9-2112-F575-F857FD2A728E}"/>
              </a:ext>
            </a:extLst>
          </p:cNvPr>
          <p:cNvCxnSpPr>
            <a:cxnSpLocks/>
          </p:cNvCxnSpPr>
          <p:nvPr userDrawn="1"/>
        </p:nvCxnSpPr>
        <p:spPr>
          <a:xfrm>
            <a:off x="551389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EF1ACFC-F1EB-DB21-7F11-D47DA5BCDC0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8008" y="1700808"/>
            <a:ext cx="5544616" cy="4652852"/>
          </a:xfrm>
          <a:prstGeom prst="round2DiagRect">
            <a:avLst>
              <a:gd name="adj1" fmla="val 11114"/>
              <a:gd name="adj2" fmla="val 0"/>
            </a:avLst>
          </a:prstGeom>
          <a:blipFill dpi="0" rotWithShape="1">
            <a:blip r:embed="rId4"/>
            <a:srcRect/>
            <a:stretch>
              <a:fillRect l="-18000" r="-17000"/>
            </a:stretch>
          </a:blipFill>
        </p:spPr>
        <p:txBody>
          <a:bodyPr lIns="90000" anchor="ctr" anchorCtr="0">
            <a:noAutofit/>
          </a:bodyPr>
          <a:lstStyle>
            <a:lvl1pPr>
              <a:defRPr>
                <a:solidFill>
                  <a:srgbClr val="00554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40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header 1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2AB07B-4B43-5255-96B8-CA5769E8D6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ound Single Corner Rectangle 6">
            <a:extLst>
              <a:ext uri="{FF2B5EF4-FFF2-40B4-BE49-F238E27FC236}">
                <a16:creationId xmlns:a16="http://schemas.microsoft.com/office/drawing/2014/main" id="{908F9B7B-9C3D-9C41-D325-B40F0265A134}"/>
              </a:ext>
            </a:extLst>
          </p:cNvPr>
          <p:cNvSpPr/>
          <p:nvPr userDrawn="1"/>
        </p:nvSpPr>
        <p:spPr>
          <a:xfrm>
            <a:off x="1" y="5733256"/>
            <a:ext cx="3359695" cy="1124743"/>
          </a:xfrm>
          <a:prstGeom prst="round1Rect">
            <a:avLst>
              <a:gd name="adj" fmla="val 324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5CF6F3-6326-03B2-68C0-D47E2AFBE82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67145" y="607029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E8675333-188F-F796-A057-0EC19C6EDB1B}"/>
              </a:ext>
            </a:extLst>
          </p:cNvPr>
          <p:cNvSpPr/>
          <p:nvPr userDrawn="1"/>
        </p:nvSpPr>
        <p:spPr>
          <a:xfrm flipH="1">
            <a:off x="2351584" y="2060848"/>
            <a:ext cx="7056784" cy="2664296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C8DEB-8A2B-50F7-55E1-58697704E7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20675"/>
            <a:ext cx="2138349" cy="98112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192008-5683-0069-12D4-2FC8406CC2B3}"/>
              </a:ext>
            </a:extLst>
          </p:cNvPr>
          <p:cNvCxnSpPr>
            <a:cxnSpLocks/>
          </p:cNvCxnSpPr>
          <p:nvPr userDrawn="1"/>
        </p:nvCxnSpPr>
        <p:spPr>
          <a:xfrm>
            <a:off x="555474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539FF-E0DC-B7D7-74E1-648E369B01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640" y="2457873"/>
            <a:ext cx="5832648" cy="1870246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here to edit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112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header 2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2AB07B-4B43-5255-96B8-CA5769E8D6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ound Single Corner Rectangle 6">
            <a:extLst>
              <a:ext uri="{FF2B5EF4-FFF2-40B4-BE49-F238E27FC236}">
                <a16:creationId xmlns:a16="http://schemas.microsoft.com/office/drawing/2014/main" id="{908F9B7B-9C3D-9C41-D325-B40F0265A134}"/>
              </a:ext>
            </a:extLst>
          </p:cNvPr>
          <p:cNvSpPr/>
          <p:nvPr userDrawn="1"/>
        </p:nvSpPr>
        <p:spPr>
          <a:xfrm>
            <a:off x="1" y="5733256"/>
            <a:ext cx="3359695" cy="1124743"/>
          </a:xfrm>
          <a:prstGeom prst="round1Rect">
            <a:avLst>
              <a:gd name="adj" fmla="val 324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5CF6F3-6326-03B2-68C0-D47E2AFBE82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67145" y="607029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E8675333-188F-F796-A057-0EC19C6EDB1B}"/>
              </a:ext>
            </a:extLst>
          </p:cNvPr>
          <p:cNvSpPr/>
          <p:nvPr userDrawn="1"/>
        </p:nvSpPr>
        <p:spPr>
          <a:xfrm flipH="1">
            <a:off x="2351584" y="2060848"/>
            <a:ext cx="7056784" cy="2664296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C8DEB-8A2B-50F7-55E1-58697704E7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20675"/>
            <a:ext cx="2138349" cy="98112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192008-5683-0069-12D4-2FC8406CC2B3}"/>
              </a:ext>
            </a:extLst>
          </p:cNvPr>
          <p:cNvCxnSpPr>
            <a:cxnSpLocks/>
          </p:cNvCxnSpPr>
          <p:nvPr userDrawn="1"/>
        </p:nvCxnSpPr>
        <p:spPr>
          <a:xfrm>
            <a:off x="555474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A61BF8E-BDAD-0B3E-A27B-9CD3D75E64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5640" y="2457873"/>
            <a:ext cx="5832648" cy="1870246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here to edit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49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Green">
    <p:bg>
      <p:bgPr>
        <a:solidFill>
          <a:srgbClr val="0055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, circle&#10;&#10;Description automatically generated">
            <a:extLst>
              <a:ext uri="{FF2B5EF4-FFF2-40B4-BE49-F238E27FC236}">
                <a16:creationId xmlns:a16="http://schemas.microsoft.com/office/drawing/2014/main" id="{89066DBB-9F47-C206-DE63-07AF74ABB4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9693408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86829" y="541804"/>
            <a:ext cx="4845075" cy="798964"/>
          </a:xfr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/>
              <a:t>Contents</a:t>
            </a:r>
          </a:p>
        </p:txBody>
      </p:sp>
      <p:sp>
        <p:nvSpPr>
          <p:cNvPr id="37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398962" y="2852936"/>
            <a:ext cx="3527472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398962" y="4797152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6301" y="2411379"/>
            <a:ext cx="3529563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01 (Click to edit)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4316948" y="2411377"/>
            <a:ext cx="351566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02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4316775" y="4371974"/>
            <a:ext cx="3529718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06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408647" y="4371972"/>
            <a:ext cx="352747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05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5653E916-B395-25EE-C4DA-A64F2D2D223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98962" y="3825044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032149E-EF14-B4AD-4DDD-04AA428016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647" y="3390665"/>
            <a:ext cx="352747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03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153620C6-FD73-727C-98B3-9E8F2D90368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08975" y="2852936"/>
            <a:ext cx="3527472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F2B9554C-1C3E-1226-3BAB-F8E025BE7A7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08975" y="4797152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C0E2BF8D-7543-447F-AB1D-CCAD29ACFF9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309610" y="3825044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B7C09D08-8A98-1D2D-31A5-44CACE0773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295800" y="3390665"/>
            <a:ext cx="352747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04</a:t>
            </a:r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152468CC-170C-D6D0-E1EE-1329B43CA42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98962" y="5798396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59DEFE05-B433-F5C9-A972-84EF0EA68E6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16775" y="5373218"/>
            <a:ext cx="3529718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08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1A44FC1E-602C-2DEE-8ED1-6FBD745537C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8647" y="5373216"/>
            <a:ext cx="352747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07</a:t>
            </a:r>
          </a:p>
        </p:txBody>
      </p:sp>
      <p:sp>
        <p:nvSpPr>
          <p:cNvPr id="47" name="Text Placeholder 18">
            <a:extLst>
              <a:ext uri="{FF2B5EF4-FFF2-40B4-BE49-F238E27FC236}">
                <a16:creationId xmlns:a16="http://schemas.microsoft.com/office/drawing/2014/main" id="{4D392185-BBAC-F7D3-B0E9-BCB8E981985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308975" y="5798396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81B0FB6-E4D2-9A4E-CCE4-C519CBDA7E41}"/>
              </a:ext>
            </a:extLst>
          </p:cNvPr>
          <p:cNvCxnSpPr>
            <a:cxnSpLocks/>
          </p:cNvCxnSpPr>
          <p:nvPr userDrawn="1"/>
        </p:nvCxnSpPr>
        <p:spPr>
          <a:xfrm>
            <a:off x="482467" y="2340000"/>
            <a:ext cx="7362611" cy="0"/>
          </a:xfrm>
          <a:prstGeom prst="line">
            <a:avLst/>
          </a:prstGeom>
          <a:ln w="25400">
            <a:solidFill>
              <a:srgbClr val="6699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icture Placeholder 8">
            <a:extLst>
              <a:ext uri="{FF2B5EF4-FFF2-40B4-BE49-F238E27FC236}">
                <a16:creationId xmlns:a16="http://schemas.microsoft.com/office/drawing/2014/main" id="{04C8D043-FFD3-FD0F-74D8-4B8C790A3A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94866" y="1700807"/>
            <a:ext cx="3996000" cy="5158559"/>
          </a:xfrm>
          <a:custGeom>
            <a:avLst/>
            <a:gdLst>
              <a:gd name="connsiteX0" fmla="*/ 454979 w 4008269"/>
              <a:gd name="connsiteY0" fmla="*/ 0 h 5325446"/>
              <a:gd name="connsiteX1" fmla="*/ 4008269 w 4008269"/>
              <a:gd name="connsiteY1" fmla="*/ 0 h 5325446"/>
              <a:gd name="connsiteX2" fmla="*/ 4008269 w 4008269"/>
              <a:gd name="connsiteY2" fmla="*/ 0 h 5325446"/>
              <a:gd name="connsiteX3" fmla="*/ 4008269 w 4008269"/>
              <a:gd name="connsiteY3" fmla="*/ 4870467 h 5325446"/>
              <a:gd name="connsiteX4" fmla="*/ 3553290 w 4008269"/>
              <a:gd name="connsiteY4" fmla="*/ 5325446 h 5325446"/>
              <a:gd name="connsiteX5" fmla="*/ 0 w 4008269"/>
              <a:gd name="connsiteY5" fmla="*/ 5325446 h 5325446"/>
              <a:gd name="connsiteX6" fmla="*/ 0 w 4008269"/>
              <a:gd name="connsiteY6" fmla="*/ 5325446 h 5325446"/>
              <a:gd name="connsiteX7" fmla="*/ 0 w 4008269"/>
              <a:gd name="connsiteY7" fmla="*/ 454979 h 5325446"/>
              <a:gd name="connsiteX8" fmla="*/ 454979 w 4008269"/>
              <a:gd name="connsiteY8" fmla="*/ 0 h 5325446"/>
              <a:gd name="connsiteX0" fmla="*/ 454979 w 4127814"/>
              <a:gd name="connsiteY0" fmla="*/ 0 h 5325446"/>
              <a:gd name="connsiteX1" fmla="*/ 4008269 w 4127814"/>
              <a:gd name="connsiteY1" fmla="*/ 0 h 5325446"/>
              <a:gd name="connsiteX2" fmla="*/ 4008269 w 4127814"/>
              <a:gd name="connsiteY2" fmla="*/ 0 h 5325446"/>
              <a:gd name="connsiteX3" fmla="*/ 4008269 w 4127814"/>
              <a:gd name="connsiteY3" fmla="*/ 4870467 h 5325446"/>
              <a:gd name="connsiteX4" fmla="*/ 4018802 w 4127814"/>
              <a:gd name="connsiteY4" fmla="*/ 5325446 h 5325446"/>
              <a:gd name="connsiteX5" fmla="*/ 0 w 4127814"/>
              <a:gd name="connsiteY5" fmla="*/ 5325446 h 5325446"/>
              <a:gd name="connsiteX6" fmla="*/ 0 w 4127814"/>
              <a:gd name="connsiteY6" fmla="*/ 5325446 h 5325446"/>
              <a:gd name="connsiteX7" fmla="*/ 0 w 4127814"/>
              <a:gd name="connsiteY7" fmla="*/ 454979 h 5325446"/>
              <a:gd name="connsiteX8" fmla="*/ 454979 w 4127814"/>
              <a:gd name="connsiteY8" fmla="*/ 0 h 5325446"/>
              <a:gd name="connsiteX0" fmla="*/ 454979 w 4024975"/>
              <a:gd name="connsiteY0" fmla="*/ 0 h 5325682"/>
              <a:gd name="connsiteX1" fmla="*/ 4008269 w 4024975"/>
              <a:gd name="connsiteY1" fmla="*/ 0 h 5325682"/>
              <a:gd name="connsiteX2" fmla="*/ 4008269 w 4024975"/>
              <a:gd name="connsiteY2" fmla="*/ 0 h 5325682"/>
              <a:gd name="connsiteX3" fmla="*/ 4008269 w 4024975"/>
              <a:gd name="connsiteY3" fmla="*/ 4870467 h 5325682"/>
              <a:gd name="connsiteX4" fmla="*/ 4018802 w 4024975"/>
              <a:gd name="connsiteY4" fmla="*/ 5325446 h 5325682"/>
              <a:gd name="connsiteX5" fmla="*/ 0 w 4024975"/>
              <a:gd name="connsiteY5" fmla="*/ 5325446 h 5325682"/>
              <a:gd name="connsiteX6" fmla="*/ 0 w 4024975"/>
              <a:gd name="connsiteY6" fmla="*/ 5325446 h 5325682"/>
              <a:gd name="connsiteX7" fmla="*/ 0 w 4024975"/>
              <a:gd name="connsiteY7" fmla="*/ 454979 h 5325682"/>
              <a:gd name="connsiteX8" fmla="*/ 454979 w 4024975"/>
              <a:gd name="connsiteY8" fmla="*/ 0 h 5325682"/>
              <a:gd name="connsiteX0" fmla="*/ 454979 w 4019958"/>
              <a:gd name="connsiteY0" fmla="*/ 0 h 5325682"/>
              <a:gd name="connsiteX1" fmla="*/ 4008269 w 4019958"/>
              <a:gd name="connsiteY1" fmla="*/ 0 h 5325682"/>
              <a:gd name="connsiteX2" fmla="*/ 4008269 w 4019958"/>
              <a:gd name="connsiteY2" fmla="*/ 0 h 5325682"/>
              <a:gd name="connsiteX3" fmla="*/ 4008269 w 4019958"/>
              <a:gd name="connsiteY3" fmla="*/ 4870467 h 5325682"/>
              <a:gd name="connsiteX4" fmla="*/ 4012746 w 4019958"/>
              <a:gd name="connsiteY4" fmla="*/ 5325446 h 5325682"/>
              <a:gd name="connsiteX5" fmla="*/ 0 w 4019958"/>
              <a:gd name="connsiteY5" fmla="*/ 5325446 h 5325682"/>
              <a:gd name="connsiteX6" fmla="*/ 0 w 4019958"/>
              <a:gd name="connsiteY6" fmla="*/ 5325446 h 5325682"/>
              <a:gd name="connsiteX7" fmla="*/ 0 w 4019958"/>
              <a:gd name="connsiteY7" fmla="*/ 454979 h 5325682"/>
              <a:gd name="connsiteX8" fmla="*/ 454979 w 4019958"/>
              <a:gd name="connsiteY8" fmla="*/ 0 h 5325682"/>
              <a:gd name="connsiteX0" fmla="*/ 454979 w 4016780"/>
              <a:gd name="connsiteY0" fmla="*/ 0 h 5325682"/>
              <a:gd name="connsiteX1" fmla="*/ 4008269 w 4016780"/>
              <a:gd name="connsiteY1" fmla="*/ 0 h 5325682"/>
              <a:gd name="connsiteX2" fmla="*/ 4008269 w 4016780"/>
              <a:gd name="connsiteY2" fmla="*/ 0 h 5325682"/>
              <a:gd name="connsiteX3" fmla="*/ 4008269 w 4016780"/>
              <a:gd name="connsiteY3" fmla="*/ 4870467 h 5325682"/>
              <a:gd name="connsiteX4" fmla="*/ 4008646 w 4016780"/>
              <a:gd name="connsiteY4" fmla="*/ 5325446 h 5325682"/>
              <a:gd name="connsiteX5" fmla="*/ 0 w 4016780"/>
              <a:gd name="connsiteY5" fmla="*/ 5325446 h 5325682"/>
              <a:gd name="connsiteX6" fmla="*/ 0 w 4016780"/>
              <a:gd name="connsiteY6" fmla="*/ 5325446 h 5325682"/>
              <a:gd name="connsiteX7" fmla="*/ 0 w 4016780"/>
              <a:gd name="connsiteY7" fmla="*/ 454979 h 5325682"/>
              <a:gd name="connsiteX8" fmla="*/ 454979 w 4016780"/>
              <a:gd name="connsiteY8" fmla="*/ 0 h 5325682"/>
              <a:gd name="connsiteX0" fmla="*/ 454979 w 4016780"/>
              <a:gd name="connsiteY0" fmla="*/ 0 h 5329778"/>
              <a:gd name="connsiteX1" fmla="*/ 4008269 w 4016780"/>
              <a:gd name="connsiteY1" fmla="*/ 0 h 5329778"/>
              <a:gd name="connsiteX2" fmla="*/ 4008269 w 4016780"/>
              <a:gd name="connsiteY2" fmla="*/ 0 h 5329778"/>
              <a:gd name="connsiteX3" fmla="*/ 4008269 w 4016780"/>
              <a:gd name="connsiteY3" fmla="*/ 4870467 h 5329778"/>
              <a:gd name="connsiteX4" fmla="*/ 4008646 w 4016780"/>
              <a:gd name="connsiteY4" fmla="*/ 5329546 h 5329778"/>
              <a:gd name="connsiteX5" fmla="*/ 0 w 4016780"/>
              <a:gd name="connsiteY5" fmla="*/ 5325446 h 5329778"/>
              <a:gd name="connsiteX6" fmla="*/ 0 w 4016780"/>
              <a:gd name="connsiteY6" fmla="*/ 5325446 h 5329778"/>
              <a:gd name="connsiteX7" fmla="*/ 0 w 4016780"/>
              <a:gd name="connsiteY7" fmla="*/ 454979 h 5329778"/>
              <a:gd name="connsiteX8" fmla="*/ 454979 w 4016780"/>
              <a:gd name="connsiteY8" fmla="*/ 0 h 5329778"/>
              <a:gd name="connsiteX0" fmla="*/ 454979 w 4016780"/>
              <a:gd name="connsiteY0" fmla="*/ 0 h 5329655"/>
              <a:gd name="connsiteX1" fmla="*/ 4008269 w 4016780"/>
              <a:gd name="connsiteY1" fmla="*/ 0 h 5329655"/>
              <a:gd name="connsiteX2" fmla="*/ 4008269 w 4016780"/>
              <a:gd name="connsiteY2" fmla="*/ 0 h 5329655"/>
              <a:gd name="connsiteX3" fmla="*/ 4008269 w 4016780"/>
              <a:gd name="connsiteY3" fmla="*/ 4870467 h 5329655"/>
              <a:gd name="connsiteX4" fmla="*/ 4008646 w 4016780"/>
              <a:gd name="connsiteY4" fmla="*/ 5329546 h 5329655"/>
              <a:gd name="connsiteX5" fmla="*/ 0 w 4016780"/>
              <a:gd name="connsiteY5" fmla="*/ 5325446 h 5329655"/>
              <a:gd name="connsiteX6" fmla="*/ 0 w 4016780"/>
              <a:gd name="connsiteY6" fmla="*/ 5325446 h 5329655"/>
              <a:gd name="connsiteX7" fmla="*/ 0 w 4016780"/>
              <a:gd name="connsiteY7" fmla="*/ 454979 h 5329655"/>
              <a:gd name="connsiteX8" fmla="*/ 454979 w 4016780"/>
              <a:gd name="connsiteY8" fmla="*/ 0 h 5329655"/>
              <a:gd name="connsiteX0" fmla="*/ 454979 w 4008646"/>
              <a:gd name="connsiteY0" fmla="*/ 0 h 5329546"/>
              <a:gd name="connsiteX1" fmla="*/ 4008269 w 4008646"/>
              <a:gd name="connsiteY1" fmla="*/ 0 h 5329546"/>
              <a:gd name="connsiteX2" fmla="*/ 4008269 w 4008646"/>
              <a:gd name="connsiteY2" fmla="*/ 0 h 5329546"/>
              <a:gd name="connsiteX3" fmla="*/ 4008269 w 4008646"/>
              <a:gd name="connsiteY3" fmla="*/ 4870467 h 5329546"/>
              <a:gd name="connsiteX4" fmla="*/ 4008646 w 4008646"/>
              <a:gd name="connsiteY4" fmla="*/ 5329546 h 5329546"/>
              <a:gd name="connsiteX5" fmla="*/ 0 w 4008646"/>
              <a:gd name="connsiteY5" fmla="*/ 5325446 h 5329546"/>
              <a:gd name="connsiteX6" fmla="*/ 0 w 4008646"/>
              <a:gd name="connsiteY6" fmla="*/ 5325446 h 5329546"/>
              <a:gd name="connsiteX7" fmla="*/ 0 w 4008646"/>
              <a:gd name="connsiteY7" fmla="*/ 454979 h 5329546"/>
              <a:gd name="connsiteX8" fmla="*/ 454979 w 4008646"/>
              <a:gd name="connsiteY8" fmla="*/ 0 h 532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08646" h="5329546">
                <a:moveTo>
                  <a:pt x="454979" y="0"/>
                </a:moveTo>
                <a:lnTo>
                  <a:pt x="4008269" y="0"/>
                </a:lnTo>
                <a:lnTo>
                  <a:pt x="4008269" y="0"/>
                </a:lnTo>
                <a:lnTo>
                  <a:pt x="4008269" y="4870467"/>
                </a:lnTo>
                <a:cubicBezTo>
                  <a:pt x="4008269" y="4871617"/>
                  <a:pt x="4008117" y="5328334"/>
                  <a:pt x="4008646" y="5329546"/>
                </a:cubicBezTo>
                <a:lnTo>
                  <a:pt x="0" y="5325446"/>
                </a:lnTo>
                <a:lnTo>
                  <a:pt x="0" y="5325446"/>
                </a:lnTo>
                <a:lnTo>
                  <a:pt x="0" y="454979"/>
                </a:lnTo>
                <a:cubicBezTo>
                  <a:pt x="0" y="203701"/>
                  <a:pt x="203701" y="0"/>
                  <a:pt x="454979" y="0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 l="-116000" t="-13854" r="-14000" b="-13856"/>
            </a:stretch>
          </a:blipFill>
        </p:spPr>
        <p:txBody>
          <a:bodyPr lIns="90000" anchor="ctr" anchorCtr="0">
            <a:noAutofit/>
          </a:bodyPr>
          <a:lstStyle>
            <a:lvl1pPr>
              <a:defRPr>
                <a:solidFill>
                  <a:srgbClr val="00554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AAA12F6-9A95-3DEF-9963-C5B6D1957BC5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049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4" userDrawn="1">
          <p15:clr>
            <a:srgbClr val="FBAE40"/>
          </p15:clr>
        </p15:guide>
        <p15:guide id="2" pos="4203" userDrawn="1">
          <p15:clr>
            <a:srgbClr val="FBAE40"/>
          </p15:clr>
        </p15:guide>
        <p15:guide id="3" pos="4430" userDrawn="1">
          <p15:clr>
            <a:srgbClr val="FBAE40"/>
          </p15:clr>
        </p15:guide>
        <p15:guide id="4" pos="3069" userDrawn="1">
          <p15:clr>
            <a:srgbClr val="FBAE40"/>
          </p15:clr>
        </p15:guide>
        <p15:guide id="5" pos="2842" userDrawn="1">
          <p15:clr>
            <a:srgbClr val="FBAE40"/>
          </p15:clr>
        </p15:guide>
        <p15:guide id="6" pos="1481" userDrawn="1">
          <p15:clr>
            <a:srgbClr val="FBAE40"/>
          </p15:clr>
        </p15:guide>
        <p15:guide id="7" pos="302" userDrawn="1">
          <p15:clr>
            <a:srgbClr val="FBAE40"/>
          </p15:clr>
        </p15:guide>
        <p15:guide id="8" pos="1708" userDrawn="1">
          <p15:clr>
            <a:srgbClr val="FBAE40"/>
          </p15:clr>
        </p15:guide>
        <p15:guide id="9" orient="horz" pos="1525" userDrawn="1">
          <p15:clr>
            <a:srgbClr val="FBAE40"/>
          </p15:clr>
        </p15:guide>
        <p15:guide id="10" orient="horz" pos="709" userDrawn="1">
          <p15:clr>
            <a:srgbClr val="FBAE40"/>
          </p15:clr>
        </p15:guide>
        <p15:guide id="11" orient="horz" pos="2750" userDrawn="1">
          <p15:clr>
            <a:srgbClr val="FBAE40"/>
          </p15:clr>
        </p15:guide>
        <p15:guide id="12" orient="horz" pos="2160" userDrawn="1">
          <p15:clr>
            <a:srgbClr val="FBAE40"/>
          </p15:clr>
        </p15:guide>
        <p15:guide id="13" orient="horz" pos="30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 noChangeAspect="1"/>
          </p:cNvSpPr>
          <p:nvPr>
            <p:ph type="pic" sz="quarter" idx="12"/>
          </p:nvPr>
        </p:nvSpPr>
        <p:spPr>
          <a:xfrm>
            <a:off x="0" y="0"/>
            <a:ext cx="4655840" cy="6858000"/>
          </a:xfrm>
          <a:prstGeom prst="round2DiagRect">
            <a:avLst>
              <a:gd name="adj1" fmla="val 0"/>
              <a:gd name="adj2" fmla="val 0"/>
            </a:avLst>
          </a:prstGeom>
          <a:blipFill dpi="0" rotWithShape="1">
            <a:blip r:embed="rId3"/>
            <a:srcRect/>
            <a:stretch>
              <a:fillRect l="-129000" t="-10000" r="-36000" b="-9000"/>
            </a:stretch>
          </a:blipFill>
        </p:spPr>
        <p:txBody>
          <a:bodyPr anchor="ctr" anchorCtr="0">
            <a:noAutofit/>
          </a:bodyPr>
          <a:lstStyle>
            <a:lvl1pPr>
              <a:defRPr>
                <a:solidFill>
                  <a:srgbClr val="00554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15880" y="320675"/>
            <a:ext cx="3888432" cy="1227906"/>
          </a:xfrm>
        </p:spPr>
        <p:txBody>
          <a:bodyPr/>
          <a:lstStyle>
            <a:lvl1pPr>
              <a:defRPr u="none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E37416F-1BA8-AFDE-B571-9C0B974C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880" y="1825625"/>
            <a:ext cx="6613732" cy="4124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2137379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514" userDrawn="1">
          <p15:clr>
            <a:srgbClr val="FBAE40"/>
          </p15:clr>
        </p15:guide>
        <p15:guide id="2" orient="horz" pos="1071" userDrawn="1">
          <p15:clr>
            <a:srgbClr val="FBAE40"/>
          </p15:clr>
        </p15:guide>
        <p15:guide id="3" orient="horz" pos="374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eft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 noChangeAspect="1"/>
          </p:cNvSpPr>
          <p:nvPr>
            <p:ph type="pic" sz="quarter" idx="12"/>
          </p:nvPr>
        </p:nvSpPr>
        <p:spPr>
          <a:xfrm>
            <a:off x="0" y="0"/>
            <a:ext cx="4655840" cy="6858000"/>
          </a:xfrm>
          <a:prstGeom prst="round2DiagRect">
            <a:avLst>
              <a:gd name="adj1" fmla="val 0"/>
              <a:gd name="adj2" fmla="val 0"/>
            </a:avLst>
          </a:prstGeom>
          <a:blipFill dpi="0" rotWithShape="1">
            <a:blip r:embed="rId3"/>
            <a:srcRect/>
            <a:stretch>
              <a:fillRect l="-129000" t="-10000" r="-36000" b="-9000"/>
            </a:stretch>
          </a:blipFill>
        </p:spPr>
        <p:txBody>
          <a:bodyPr anchor="ctr" anchorCtr="0">
            <a:noAutofit/>
          </a:bodyPr>
          <a:lstStyle>
            <a:lvl1pPr>
              <a:defRPr>
                <a:solidFill>
                  <a:srgbClr val="00554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15880" y="320675"/>
            <a:ext cx="3888432" cy="1227906"/>
          </a:xfrm>
        </p:spPr>
        <p:txBody>
          <a:bodyPr/>
          <a:lstStyle>
            <a:lvl1pPr>
              <a:defRPr u="none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E37416F-1BA8-AFDE-B571-9C0B974C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880" y="1825625"/>
            <a:ext cx="6613732" cy="4051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95217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514" userDrawn="1">
          <p15:clr>
            <a:srgbClr val="FBAE40"/>
          </p15:clr>
        </p15:guide>
        <p15:guide id="2" orient="horz" pos="1071" userDrawn="1">
          <p15:clr>
            <a:srgbClr val="FBAE40"/>
          </p15:clr>
        </p15:guide>
        <p15:guide id="3" orient="horz" pos="37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GB"/>
              <a:t>Question/base size text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2"/>
          </p:nvPr>
        </p:nvSpPr>
        <p:spPr>
          <a:xfrm>
            <a:off x="6240016" y="1858864"/>
            <a:ext cx="5697999" cy="401840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3E9E3D8-5A83-BD0D-CA0E-6E1CAC82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F1E2953-F628-F2EE-E7C3-AC9CC3BF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480" y="1844824"/>
            <a:ext cx="5667520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2128445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 userDrawn="1">
          <p15:clr>
            <a:srgbClr val="FBAE40"/>
          </p15:clr>
        </p15:guide>
        <p15:guide id="2" pos="3749" userDrawn="1">
          <p15:clr>
            <a:srgbClr val="FBAE40"/>
          </p15:clr>
        </p15:guide>
        <p15:guide id="3" orient="horz" pos="1117" userDrawn="1">
          <p15:clr>
            <a:srgbClr val="FBAE40"/>
          </p15:clr>
        </p15:guide>
        <p15:guide id="4" pos="7514" userDrawn="1">
          <p15:clr>
            <a:srgbClr val="FBAE40"/>
          </p15:clr>
        </p15:guide>
        <p15:guide id="5" pos="3931" userDrawn="1">
          <p15:clr>
            <a:srgbClr val="FBAE40"/>
          </p15:clr>
        </p15:guide>
        <p15:guide id="6" orient="horz" pos="3748" userDrawn="1">
          <p15:clr>
            <a:srgbClr val="FBAE40"/>
          </p15:clr>
        </p15:guide>
        <p15:guide id="7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 summary/finding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C7724-1AAA-D676-DF2A-76E80AAF3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71DE8C-AF62-CA5D-6DF9-298D9C1384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GB"/>
              <a:t>Question/base size 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5AD36-F90D-A979-12CE-1C8F4FA73C81}"/>
              </a:ext>
            </a:extLst>
          </p:cNvPr>
          <p:cNvSpPr txBox="1"/>
          <p:nvPr userDrawn="1"/>
        </p:nvSpPr>
        <p:spPr>
          <a:xfrm>
            <a:off x="284018" y="1988840"/>
            <a:ext cx="1114057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US" sz="1400"/>
              <a:t> IFF logo bullet point for use in your presentation.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sz="140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1400"/>
              <a:t>Pink IFF bullet point for use in your presentation.</a:t>
            </a:r>
            <a:br>
              <a:rPr lang="en-US" sz="1400"/>
            </a:br>
            <a:endParaRPr lang="en-US" sz="140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US" sz="1400"/>
              <a:t>Green IFF bullet point for use in your presentation.</a:t>
            </a:r>
            <a:br>
              <a:rPr lang="en-US"/>
            </a:br>
            <a:r>
              <a:rPr lang="en-US"/>
              <a:t> </a:t>
            </a:r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 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783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 summary/findings slide 2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Question/base size text</a:t>
            </a:r>
            <a:endParaRPr lang="en-GB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C01CCCC5-BBE8-4287-A658-BA78AF44C252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07368" y="1844451"/>
            <a:ext cx="11283315" cy="396081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9571D87-D73C-9388-1F08-7D2E315D0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334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 slide 2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GB"/>
              <a:t>Question/base size text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E21BF8-8179-A1A9-0FAB-F6D46B90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536790-8619-BAFF-C723-EB9195D4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60" y="1825625"/>
            <a:ext cx="3722523" cy="4051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AE1E569-B2BD-9086-B37D-4D6C5DE7EC8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511824" y="1825625"/>
            <a:ext cx="3517559" cy="4051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22FA458-94B4-CC0E-FCC3-179D866D6C3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328076" y="1825625"/>
            <a:ext cx="3517559" cy="4051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70399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 userDrawn="1">
          <p15:clr>
            <a:srgbClr val="FBAE40"/>
          </p15:clr>
        </p15:guide>
        <p15:guide id="2" pos="7514" userDrawn="1">
          <p15:clr>
            <a:srgbClr val="FBAE40"/>
          </p15:clr>
        </p15:guide>
        <p15:guide id="3" orient="horz" pos="1117" userDrawn="1">
          <p15:clr>
            <a:srgbClr val="FBAE40"/>
          </p15:clr>
        </p15:guide>
        <p15:guide id="4" orient="horz" pos="3748" userDrawn="1">
          <p15:clr>
            <a:srgbClr val="FBAE40"/>
          </p15:clr>
        </p15:guide>
        <p15:guide id="5" pos="5155" userDrawn="1">
          <p15:clr>
            <a:srgbClr val="FBAE40"/>
          </p15:clr>
        </p15:guide>
        <p15:guide id="6" pos="5019" userDrawn="1">
          <p15:clr>
            <a:srgbClr val="FBAE40"/>
          </p15:clr>
        </p15:guide>
        <p15:guide id="7" pos="2661" userDrawn="1">
          <p15:clr>
            <a:srgbClr val="FBAE40"/>
          </p15:clr>
        </p15:guide>
        <p15:guide id="8" pos="252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 slide 3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Question/base size text</a:t>
            </a:r>
            <a:endParaRPr lang="en-GB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E21BF8-8179-A1A9-0FAB-F6D46B90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536790-8619-BAFF-C723-EB9195D4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60" y="1825625"/>
            <a:ext cx="10563284" cy="2035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1C484DD-6227-600E-3E7D-96B4981B490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29260" y="4057873"/>
            <a:ext cx="10563284" cy="1819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1297980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 userDrawn="1">
          <p15:clr>
            <a:srgbClr val="FBAE40"/>
          </p15:clr>
        </p15:guide>
        <p15:guide id="2" pos="7514" userDrawn="1">
          <p15:clr>
            <a:srgbClr val="FBAE40"/>
          </p15:clr>
        </p15:guide>
        <p15:guide id="3" orient="horz" pos="1117" userDrawn="1">
          <p15:clr>
            <a:srgbClr val="FBAE40"/>
          </p15:clr>
        </p15:guide>
        <p15:guide id="4" orient="horz" pos="3748" userDrawn="1">
          <p15:clr>
            <a:srgbClr val="FBAE40"/>
          </p15:clr>
        </p15:guide>
        <p15:guide id="5" pos="5155" userDrawn="1">
          <p15:clr>
            <a:srgbClr val="FBAE40"/>
          </p15:clr>
        </p15:guide>
        <p15:guide id="6" pos="5019" userDrawn="1">
          <p15:clr>
            <a:srgbClr val="FBAE40"/>
          </p15:clr>
        </p15:guide>
        <p15:guide id="7" pos="2661" userDrawn="1">
          <p15:clr>
            <a:srgbClr val="FBAE40"/>
          </p15:clr>
        </p15:guide>
        <p15:guide id="8" pos="252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/ exec summary slide 3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289662" y="6237312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Question/base size text</a:t>
            </a:r>
            <a:endParaRPr lang="en-GB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9744A54-E7CC-A75F-F88C-C3A64B45C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0462D53-56BA-AF8B-F83B-72BAE445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60" y="1825625"/>
            <a:ext cx="11416376" cy="3979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1025214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 userDrawn="1">
          <p15:clr>
            <a:srgbClr val="FBAE40"/>
          </p15:clr>
        </p15:guide>
        <p15:guide id="2" pos="7514" userDrawn="1">
          <p15:clr>
            <a:srgbClr val="FBAE40"/>
          </p15:clr>
        </p15:guide>
        <p15:guide id="3" orient="horz" pos="1117" userDrawn="1">
          <p15:clr>
            <a:srgbClr val="FBAE40"/>
          </p15:clr>
        </p15:guide>
        <p15:guide id="4" orient="horz" pos="3748" userDrawn="1">
          <p15:clr>
            <a:srgbClr val="FBAE40"/>
          </p15:clr>
        </p15:guide>
        <p15:guide id="5" pos="5155" userDrawn="1">
          <p15:clr>
            <a:srgbClr val="FBAE40"/>
          </p15:clr>
        </p15:guide>
        <p15:guide id="6" pos="5019" userDrawn="1">
          <p15:clr>
            <a:srgbClr val="FBAE40"/>
          </p15:clr>
        </p15:guide>
        <p15:guide id="7" pos="2661" userDrawn="1">
          <p15:clr>
            <a:srgbClr val="FBAE40"/>
          </p15:clr>
        </p15:guide>
        <p15:guide id="8" pos="252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/ title page 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756AB104-6079-B531-A0FF-C16C71CE42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459432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9571D87-D73C-9388-1F08-7D2E315D0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8907" y="3150132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Page/ Title Page:</a:t>
            </a:r>
            <a:br>
              <a:rPr lang="en-US"/>
            </a:br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217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divider/title pag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CB5569A3-B84E-0381-8909-D2B5E65ACA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" y="-387424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9571D87-D73C-9388-1F08-7D2E315D0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8907" y="3150132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Page/ Title Page:</a:t>
            </a:r>
            <a:br>
              <a:rPr lang="en-US"/>
            </a:br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205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trictive use - 4 columns green tabl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BCDD032-EF64-E75D-B957-A37CA9E282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440" y="1412776"/>
            <a:ext cx="11130012" cy="5445224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24C1D91-F2F2-8D2D-44B4-89AF828E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1984437"/>
            <a:ext cx="10225136" cy="94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78E78D0-2A76-ADF6-9079-CE2BD46F4FB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487488" y="3284984"/>
            <a:ext cx="10225136" cy="866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5957A3-CEF6-C999-D36C-F445C33DAC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487488" y="4518167"/>
            <a:ext cx="10225136" cy="94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6C6B9C6-F9F7-BB0F-6C08-97B3EBCC8F5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87488" y="5818714"/>
            <a:ext cx="10225136" cy="866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8FF79DDF-F37C-749B-4E84-353D3B307D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9260" y="639017"/>
            <a:ext cx="6654186" cy="55773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47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trictive use - 3 columns green tabl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BCDD032-EF64-E75D-B957-A37CA9E282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11053" b="23482"/>
          <a:stretch/>
        </p:blipFill>
        <p:spPr>
          <a:xfrm>
            <a:off x="983432" y="1412776"/>
            <a:ext cx="11208568" cy="5445225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24C1D91-F2F2-8D2D-44B4-89AF828E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2200461"/>
            <a:ext cx="10225136" cy="94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78E78D0-2A76-ADF6-9079-CE2BD46F4FB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487488" y="3858847"/>
            <a:ext cx="10225136" cy="866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5957A3-CEF6-C999-D36C-F445C33DAC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487488" y="5589240"/>
            <a:ext cx="10225136" cy="94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E1F2E93-F3DA-A57A-A083-156FB7BF99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9260" y="639017"/>
            <a:ext cx="6654186" cy="55773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7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 Exec summary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825A3-09D2-9235-9D8B-7675FD8A0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2444EB-7EE4-077A-4BB3-AC206A931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Question/base size text </a:t>
            </a:r>
            <a:endParaRPr lang="en-GB"/>
          </a:p>
          <a:p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15240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B748FD-E915-4DAA-A571-6A8FCDF8A6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Question/base size text</a:t>
            </a:r>
            <a:endParaRPr lang="en-GB"/>
          </a:p>
        </p:txBody>
      </p:sp>
      <p:sp>
        <p:nvSpPr>
          <p:cNvPr id="4" name="Round Diagonal Corner Rectangle 5">
            <a:extLst>
              <a:ext uri="{FF2B5EF4-FFF2-40B4-BE49-F238E27FC236}">
                <a16:creationId xmlns:a16="http://schemas.microsoft.com/office/drawing/2014/main" id="{7AB306F5-590A-B394-48D9-7BE16B999EA3}"/>
              </a:ext>
            </a:extLst>
          </p:cNvPr>
          <p:cNvSpPr/>
          <p:nvPr userDrawn="1"/>
        </p:nvSpPr>
        <p:spPr>
          <a:xfrm flipH="1">
            <a:off x="2999656" y="1844824"/>
            <a:ext cx="5923884" cy="3600400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B3FC6B02-BF3A-CB51-ECB1-3CE2585A2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91944" y="2132856"/>
            <a:ext cx="635000" cy="3937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449F85-15E7-0095-5E39-03135656F1E3}"/>
              </a:ext>
            </a:extLst>
          </p:cNvPr>
          <p:cNvCxnSpPr>
            <a:cxnSpLocks/>
          </p:cNvCxnSpPr>
          <p:nvPr userDrawn="1"/>
        </p:nvCxnSpPr>
        <p:spPr>
          <a:xfrm>
            <a:off x="4353871" y="4581128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C365B0AB-E643-926E-3E89-7984CB041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5720" y="2708920"/>
            <a:ext cx="4824536" cy="1592841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Quote slide</a:t>
            </a:r>
            <a:br>
              <a:rPr lang="en-GB"/>
            </a:b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4555B0-48BF-E4D7-1E7B-719667EFEB63}"/>
              </a:ext>
            </a:extLst>
          </p:cNvPr>
          <p:cNvSpPr txBox="1">
            <a:spLocks/>
          </p:cNvSpPr>
          <p:nvPr userDrawn="1"/>
        </p:nvSpPr>
        <p:spPr>
          <a:xfrm>
            <a:off x="3575720" y="4725144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/>
              <a:t>Click to edit Master title style</a:t>
            </a:r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30760065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with imag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B748FD-E915-4DAA-A571-6A8FCDF8A6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ound Diagonal Corner Rectangle 5">
            <a:extLst>
              <a:ext uri="{FF2B5EF4-FFF2-40B4-BE49-F238E27FC236}">
                <a16:creationId xmlns:a16="http://schemas.microsoft.com/office/drawing/2014/main" id="{7AB306F5-590A-B394-48D9-7BE16B999EA3}"/>
              </a:ext>
            </a:extLst>
          </p:cNvPr>
          <p:cNvSpPr/>
          <p:nvPr userDrawn="1"/>
        </p:nvSpPr>
        <p:spPr>
          <a:xfrm flipH="1">
            <a:off x="2999656" y="2564904"/>
            <a:ext cx="5923884" cy="3600400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449F85-15E7-0095-5E39-03135656F1E3}"/>
              </a:ext>
            </a:extLst>
          </p:cNvPr>
          <p:cNvCxnSpPr>
            <a:cxnSpLocks/>
          </p:cNvCxnSpPr>
          <p:nvPr userDrawn="1"/>
        </p:nvCxnSpPr>
        <p:spPr>
          <a:xfrm>
            <a:off x="4353871" y="5013176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C365B0AB-E643-926E-3E89-7984CB041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5720" y="3429000"/>
            <a:ext cx="4824536" cy="1592841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Quote Slide:</a:t>
            </a:r>
            <a:br>
              <a:rPr lang="en-GB"/>
            </a:br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D204BA65-5E8A-92BB-6EAB-258040BE6D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33008" y="2852936"/>
            <a:ext cx="635000" cy="3937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A588C3B-6EFD-473C-3069-2CE313C4D855}"/>
              </a:ext>
            </a:extLst>
          </p:cNvPr>
          <p:cNvSpPr txBox="1">
            <a:spLocks/>
          </p:cNvSpPr>
          <p:nvPr userDrawn="1"/>
        </p:nvSpPr>
        <p:spPr>
          <a:xfrm>
            <a:off x="3575720" y="5373216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>
                <a:solidFill>
                  <a:schemeClr val="accent1"/>
                </a:solidFill>
              </a:rPr>
              <a:t>Click to edit Master title style</a:t>
            </a:r>
            <a:endParaRPr lang="en-US" sz="25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4699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 background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ckground pattern, circle&#10;&#10;Description automatically generated">
            <a:extLst>
              <a:ext uri="{FF2B5EF4-FFF2-40B4-BE49-F238E27FC236}">
                <a16:creationId xmlns:a16="http://schemas.microsoft.com/office/drawing/2014/main" id="{897CC09C-7420-62C9-4832-5DD0DDC5C7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 rot="10800000">
            <a:off x="16376" y="15050"/>
            <a:ext cx="10499631" cy="6842950"/>
          </a:xfrm>
          <a:prstGeom prst="rect">
            <a:avLst/>
          </a:prstGeom>
        </p:spPr>
      </p:pic>
      <p:sp>
        <p:nvSpPr>
          <p:cNvPr id="10" name="Round Diagonal Corner Rectangle 5">
            <a:extLst>
              <a:ext uri="{FF2B5EF4-FFF2-40B4-BE49-F238E27FC236}">
                <a16:creationId xmlns:a16="http://schemas.microsoft.com/office/drawing/2014/main" id="{1C7CFB05-ED00-7BF0-96EE-DC98D63A694B}"/>
              </a:ext>
            </a:extLst>
          </p:cNvPr>
          <p:cNvSpPr/>
          <p:nvPr userDrawn="1"/>
        </p:nvSpPr>
        <p:spPr>
          <a:xfrm flipH="1">
            <a:off x="551384" y="2852936"/>
            <a:ext cx="11161240" cy="3168353"/>
          </a:xfrm>
          <a:prstGeom prst="round2DiagRect">
            <a:avLst>
              <a:gd name="adj1" fmla="val 0"/>
              <a:gd name="adj2" fmla="val 11183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D8B7046-02A7-706E-F303-C2F9068BEE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502" y="4077072"/>
            <a:ext cx="7970996" cy="6333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Title Slide: Click to edit Master title style</a:t>
            </a:r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253D8399-645D-80B0-5AD5-F554A5689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4018" y="635365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8315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with image background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, circle&#10;&#10;Description automatically generated">
            <a:extLst>
              <a:ext uri="{FF2B5EF4-FFF2-40B4-BE49-F238E27FC236}">
                <a16:creationId xmlns:a16="http://schemas.microsoft.com/office/drawing/2014/main" id="{3C887857-D77D-60B1-31CE-20D48B688C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 rot="10800000">
            <a:off x="16376" y="15050"/>
            <a:ext cx="10499631" cy="6842950"/>
          </a:xfrm>
          <a:prstGeom prst="rect">
            <a:avLst/>
          </a:prstGeom>
        </p:spPr>
      </p:pic>
      <p:sp>
        <p:nvSpPr>
          <p:cNvPr id="10" name="Round Diagonal Corner Rectangle 5">
            <a:extLst>
              <a:ext uri="{FF2B5EF4-FFF2-40B4-BE49-F238E27FC236}">
                <a16:creationId xmlns:a16="http://schemas.microsoft.com/office/drawing/2014/main" id="{1C7CFB05-ED00-7BF0-96EE-DC98D63A694B}"/>
              </a:ext>
            </a:extLst>
          </p:cNvPr>
          <p:cNvSpPr/>
          <p:nvPr userDrawn="1"/>
        </p:nvSpPr>
        <p:spPr>
          <a:xfrm flipH="1">
            <a:off x="551384" y="2852936"/>
            <a:ext cx="11161240" cy="3168353"/>
          </a:xfrm>
          <a:prstGeom prst="round2DiagRect">
            <a:avLst>
              <a:gd name="adj1" fmla="val 0"/>
              <a:gd name="adj2" fmla="val 11183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D8B7046-02A7-706E-F303-C2F9068BE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502" y="4077072"/>
            <a:ext cx="7970996" cy="63339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253D8399-645D-80B0-5AD5-F554A5689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4018" y="635365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427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right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7381285-45D9-434E-8E44-18A1A17B8B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07000" y="0"/>
            <a:ext cx="6984000" cy="6876000"/>
          </a:xfrm>
          <a:prstGeom prst="rect">
            <a:avLst/>
          </a:prstGeom>
          <a:blipFill dpi="0" rotWithShape="1">
            <a:blip r:embed="rId3"/>
            <a:srcRect/>
            <a:stretch>
              <a:fillRect l="-32042" t="131" r="-32042" b="13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change picture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Question/base size text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0CFB11-E93D-F4F0-AA1B-34F822B9FF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233451-8C2E-85D0-B4B8-B5EA9A8BF35A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72AF009-DD6C-D24B-3F41-762620B65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320675"/>
            <a:ext cx="4154572" cy="10200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DDCFC79-6689-8827-513B-887ED0F2F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026" y="1825625"/>
            <a:ext cx="458784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2649160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514">
          <p15:clr>
            <a:srgbClr val="FBAE40"/>
          </p15:clr>
        </p15:guide>
        <p15:guide id="2" orient="horz" pos="1117">
          <p15:clr>
            <a:srgbClr val="FBAE40"/>
          </p15:clr>
        </p15:guide>
        <p15:guide id="3" orient="horz" pos="3748">
          <p15:clr>
            <a:srgbClr val="FBAE40"/>
          </p15:clr>
        </p15:guide>
        <p15:guide id="4" pos="16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/ Exec summary slide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293D7F42-108A-DF46-DCF7-9F9D77827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700"/>
            <a:ext cx="12192000" cy="6858000"/>
          </a:xfrm>
          <a:prstGeom prst="rect">
            <a:avLst/>
          </a:prstGeom>
        </p:spPr>
      </p:pic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9763E444-F90C-3FF1-6DCA-1465E352334F}"/>
              </a:ext>
            </a:extLst>
          </p:cNvPr>
          <p:cNvSpPr/>
          <p:nvPr userDrawn="1"/>
        </p:nvSpPr>
        <p:spPr>
          <a:xfrm flipH="1">
            <a:off x="551384" y="1700809"/>
            <a:ext cx="11161240" cy="4464496"/>
          </a:xfrm>
          <a:prstGeom prst="round2DiagRect">
            <a:avLst>
              <a:gd name="adj1" fmla="val 0"/>
              <a:gd name="adj2" fmla="val 11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6725E5-01CB-3E94-F24E-F9C1D01387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0319FB5-957E-AA2E-D7CB-2F8936AE5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502" y="3155643"/>
            <a:ext cx="7970996" cy="63339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093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 summary slide pi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, circle&#10;&#10;Description automatically generated">
            <a:extLst>
              <a:ext uri="{FF2B5EF4-FFF2-40B4-BE49-F238E27FC236}">
                <a16:creationId xmlns:a16="http://schemas.microsoft.com/office/drawing/2014/main" id="{B20E31AD-2376-CBE4-C4F0-1768B637FA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 Diagonal Corner Rectangle 5">
            <a:extLst>
              <a:ext uri="{FF2B5EF4-FFF2-40B4-BE49-F238E27FC236}">
                <a16:creationId xmlns:a16="http://schemas.microsoft.com/office/drawing/2014/main" id="{47C07F78-457A-0207-F408-79744AB9653F}"/>
              </a:ext>
            </a:extLst>
          </p:cNvPr>
          <p:cNvSpPr/>
          <p:nvPr userDrawn="1"/>
        </p:nvSpPr>
        <p:spPr>
          <a:xfrm flipH="1">
            <a:off x="551384" y="1700808"/>
            <a:ext cx="11161240" cy="4464496"/>
          </a:xfrm>
          <a:prstGeom prst="round2DiagRect">
            <a:avLst>
              <a:gd name="adj1" fmla="val 0"/>
              <a:gd name="adj2" fmla="val 11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DA265-1176-C824-4330-4B8C0CEC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502" y="3227651"/>
            <a:ext cx="7970996" cy="63339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80D3FF-573D-A86C-9443-9DD421EB4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0274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, circle&#10;&#10;Description automatically generated">
            <a:extLst>
              <a:ext uri="{FF2B5EF4-FFF2-40B4-BE49-F238E27FC236}">
                <a16:creationId xmlns:a16="http://schemas.microsoft.com/office/drawing/2014/main" id="{E28824FD-1891-2036-CAC3-6C88E61CF3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1703512" y="15050"/>
            <a:ext cx="10499631" cy="6842950"/>
          </a:xfrm>
          <a:prstGeom prst="rect">
            <a:avLst/>
          </a:prstGeom>
        </p:spPr>
      </p:pic>
      <p:sp>
        <p:nvSpPr>
          <p:cNvPr id="4" name="Round Diagonal Corner Rectangle 5">
            <a:extLst>
              <a:ext uri="{FF2B5EF4-FFF2-40B4-BE49-F238E27FC236}">
                <a16:creationId xmlns:a16="http://schemas.microsoft.com/office/drawing/2014/main" id="{0B8497D7-8B28-2875-99B5-C529AAF7607F}"/>
              </a:ext>
            </a:extLst>
          </p:cNvPr>
          <p:cNvSpPr/>
          <p:nvPr userDrawn="1"/>
        </p:nvSpPr>
        <p:spPr>
          <a:xfrm flipH="1">
            <a:off x="551384" y="2852936"/>
            <a:ext cx="11161240" cy="3168353"/>
          </a:xfrm>
          <a:prstGeom prst="round2DiagRect">
            <a:avLst>
              <a:gd name="adj1" fmla="val 0"/>
              <a:gd name="adj2" fmla="val 11183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DA265-1176-C824-4330-4B8C0CEC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502" y="4077072"/>
            <a:ext cx="7970996" cy="63339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80D3FF-573D-A86C-9443-9DD421EB4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3892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3">
    <p:bg>
      <p:bgPr>
        <a:blipFill dpi="0" rotWithShape="1">
          <a:blip r:embed="rId2">
            <a:lum/>
          </a:blip>
          <a:srcRect/>
          <a:stretch>
            <a:fillRect t="-2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, circle&#10;&#10;Description automatically generated">
            <a:extLst>
              <a:ext uri="{FF2B5EF4-FFF2-40B4-BE49-F238E27FC236}">
                <a16:creationId xmlns:a16="http://schemas.microsoft.com/office/drawing/2014/main" id="{E28824FD-1891-2036-CAC3-6C88E61CF3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1703512" y="15050"/>
            <a:ext cx="10499631" cy="6842950"/>
          </a:xfrm>
          <a:prstGeom prst="rect">
            <a:avLst/>
          </a:prstGeom>
        </p:spPr>
      </p:pic>
      <p:sp>
        <p:nvSpPr>
          <p:cNvPr id="4" name="Round Diagonal Corner Rectangle 5">
            <a:extLst>
              <a:ext uri="{FF2B5EF4-FFF2-40B4-BE49-F238E27FC236}">
                <a16:creationId xmlns:a16="http://schemas.microsoft.com/office/drawing/2014/main" id="{0B8497D7-8B28-2875-99B5-C529AAF7607F}"/>
              </a:ext>
            </a:extLst>
          </p:cNvPr>
          <p:cNvSpPr/>
          <p:nvPr userDrawn="1"/>
        </p:nvSpPr>
        <p:spPr>
          <a:xfrm flipH="1">
            <a:off x="551384" y="2852936"/>
            <a:ext cx="11161240" cy="3168353"/>
          </a:xfrm>
          <a:prstGeom prst="round2DiagRect">
            <a:avLst>
              <a:gd name="adj1" fmla="val 0"/>
              <a:gd name="adj2" fmla="val 11183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DA265-1176-C824-4330-4B8C0CEC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502" y="4077072"/>
            <a:ext cx="7970996" cy="63339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80D3FF-573D-A86C-9443-9DD421EB4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9232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able - 4 columns/ non customis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, circle&#10;&#10;Description automatically generated">
            <a:extLst>
              <a:ext uri="{FF2B5EF4-FFF2-40B4-BE49-F238E27FC236}">
                <a16:creationId xmlns:a16="http://schemas.microsoft.com/office/drawing/2014/main" id="{DAEC8E12-67BA-F428-3D66-1E6B2B5D08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27383"/>
            <a:ext cx="9693408" cy="6858000"/>
          </a:xfrm>
          <a:prstGeom prst="rect">
            <a:avLst/>
          </a:prstGeom>
        </p:spPr>
      </p:pic>
      <p:pic>
        <p:nvPicPr>
          <p:cNvPr id="5" name="Picture 4" descr="Chart, rectangle&#10;&#10;Description automatically generated">
            <a:extLst>
              <a:ext uri="{FF2B5EF4-FFF2-40B4-BE49-F238E27FC236}">
                <a16:creationId xmlns:a16="http://schemas.microsoft.com/office/drawing/2014/main" id="{92A67EF8-087C-6082-1EB9-5817432E89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73976" y="404664"/>
            <a:ext cx="10942704" cy="6453336"/>
          </a:xfrm>
          <a:prstGeom prst="rect">
            <a:avLst/>
          </a:prstGeom>
        </p:spPr>
      </p:pic>
      <p:sp>
        <p:nvSpPr>
          <p:cNvPr id="6" name="Text Placeholder 502">
            <a:extLst>
              <a:ext uri="{FF2B5EF4-FFF2-40B4-BE49-F238E27FC236}">
                <a16:creationId xmlns:a16="http://schemas.microsoft.com/office/drawing/2014/main" id="{57AE6B17-651E-84E8-944B-09CE8FF0A4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3502" y="3527662"/>
            <a:ext cx="2068276" cy="3069690"/>
          </a:xfrm>
        </p:spPr>
        <p:txBody>
          <a:bodyPr>
            <a:noAutofit/>
          </a:bodyPr>
          <a:lstStyle>
            <a:lvl1pPr marL="0" indent="0">
              <a:buNone/>
              <a:defRPr sz="2000" spc="0" baseline="0">
                <a:solidFill>
                  <a:srgbClr val="005547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 </a:t>
            </a:r>
          </a:p>
        </p:txBody>
      </p:sp>
      <p:sp>
        <p:nvSpPr>
          <p:cNvPr id="7" name="Slide Number Placeholder 507">
            <a:extLst>
              <a:ext uri="{FF2B5EF4-FFF2-40B4-BE49-F238E27FC236}">
                <a16:creationId xmlns:a16="http://schemas.microsoft.com/office/drawing/2014/main" id="{2E8F76D8-C257-D517-6FF5-B33045BC4F5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284018" y="635365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963B43-C65D-AAE6-3F66-883482A1FB2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13502" y="2812213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6FB679B-F8DC-C397-33C2-0017FC587B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47902" y="2812213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D35F27C-4824-D3ED-FB71-09B004CFB4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29557" y="2812213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20858B1-B053-21CC-6170-439BDDFC7B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68408" y="2812213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502">
            <a:extLst>
              <a:ext uri="{FF2B5EF4-FFF2-40B4-BE49-F238E27FC236}">
                <a16:creationId xmlns:a16="http://schemas.microsoft.com/office/drawing/2014/main" id="{4067ADC7-B796-DADE-4C53-55B386AB27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84106" y="3527662"/>
            <a:ext cx="2068276" cy="3069690"/>
          </a:xfrm>
        </p:spPr>
        <p:txBody>
          <a:bodyPr>
            <a:noAutofit/>
          </a:bodyPr>
          <a:lstStyle>
            <a:lvl1pPr marL="0" indent="0">
              <a:buNone/>
              <a:defRPr sz="2000" spc="0" baseline="0">
                <a:solidFill>
                  <a:srgbClr val="005547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 </a:t>
            </a:r>
          </a:p>
        </p:txBody>
      </p:sp>
      <p:sp>
        <p:nvSpPr>
          <p:cNvPr id="13" name="Text Placeholder 502">
            <a:extLst>
              <a:ext uri="{FF2B5EF4-FFF2-40B4-BE49-F238E27FC236}">
                <a16:creationId xmlns:a16="http://schemas.microsoft.com/office/drawing/2014/main" id="{A5D8B292-5BCE-31BC-4EB8-345B86C5796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05290" y="3527662"/>
            <a:ext cx="2068276" cy="3069690"/>
          </a:xfrm>
        </p:spPr>
        <p:txBody>
          <a:bodyPr>
            <a:noAutofit/>
          </a:bodyPr>
          <a:lstStyle>
            <a:lvl1pPr marL="0" indent="0">
              <a:buNone/>
              <a:defRPr sz="2000" spc="0" baseline="0">
                <a:solidFill>
                  <a:srgbClr val="005547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 </a:t>
            </a:r>
          </a:p>
        </p:txBody>
      </p:sp>
      <p:sp>
        <p:nvSpPr>
          <p:cNvPr id="14" name="Text Placeholder 502">
            <a:extLst>
              <a:ext uri="{FF2B5EF4-FFF2-40B4-BE49-F238E27FC236}">
                <a16:creationId xmlns:a16="http://schemas.microsoft.com/office/drawing/2014/main" id="{B903ED14-01D7-1FFC-CBF6-9BA6E4A038D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68408" y="3527662"/>
            <a:ext cx="2068276" cy="3069690"/>
          </a:xfrm>
        </p:spPr>
        <p:txBody>
          <a:bodyPr>
            <a:noAutofit/>
          </a:bodyPr>
          <a:lstStyle>
            <a:lvl1pPr marL="0" indent="0">
              <a:buNone/>
              <a:defRPr sz="2000" spc="0" baseline="0">
                <a:solidFill>
                  <a:srgbClr val="005547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EA24A4-3C35-1D94-BA5C-9BC869446C39}"/>
              </a:ext>
            </a:extLst>
          </p:cNvPr>
          <p:cNvCxnSpPr>
            <a:cxnSpLocks/>
          </p:cNvCxnSpPr>
          <p:nvPr userDrawn="1"/>
        </p:nvCxnSpPr>
        <p:spPr>
          <a:xfrm>
            <a:off x="2083508" y="3356992"/>
            <a:ext cx="1298146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F264EE-5FA4-856C-2B3E-6AD6319DB290}"/>
              </a:ext>
            </a:extLst>
          </p:cNvPr>
          <p:cNvCxnSpPr>
            <a:cxnSpLocks/>
          </p:cNvCxnSpPr>
          <p:nvPr userDrawn="1"/>
        </p:nvCxnSpPr>
        <p:spPr>
          <a:xfrm>
            <a:off x="4749806" y="3356992"/>
            <a:ext cx="1298146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E4C72E1-8AB8-8350-95A3-03BB90554AC9}"/>
              </a:ext>
            </a:extLst>
          </p:cNvPr>
          <p:cNvCxnSpPr>
            <a:cxnSpLocks/>
          </p:cNvCxnSpPr>
          <p:nvPr userDrawn="1"/>
        </p:nvCxnSpPr>
        <p:spPr>
          <a:xfrm>
            <a:off x="7342094" y="3356992"/>
            <a:ext cx="1298146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0767D3-B978-8712-9FB4-37D77E6DD7AC}"/>
              </a:ext>
            </a:extLst>
          </p:cNvPr>
          <p:cNvCxnSpPr>
            <a:cxnSpLocks/>
          </p:cNvCxnSpPr>
          <p:nvPr userDrawn="1"/>
        </p:nvCxnSpPr>
        <p:spPr>
          <a:xfrm>
            <a:off x="9842164" y="3356992"/>
            <a:ext cx="1298146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394F5C3C-5789-DA4A-EE21-97B468601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20688"/>
            <a:ext cx="6818868" cy="60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341B053-7AFC-1BE2-E7A3-0E561F2E80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91544" y="2060848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- Icon here- 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AA41DEC7-939B-1EA4-A5D9-8EA292456D7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55840" y="2058089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- Icon here- 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47619A0-FBAF-93BC-0C29-D46056BC729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48128" y="2058088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- Icon here- 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F0DA9748-5AC3-23C1-9C7B-B9A0C5123B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790366" y="1993094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- Icon here- </a:t>
            </a:r>
          </a:p>
        </p:txBody>
      </p:sp>
    </p:spTree>
    <p:extLst>
      <p:ext uri="{BB962C8B-B14F-4D97-AF65-F5344CB8AC3E}">
        <p14:creationId xmlns:p14="http://schemas.microsoft.com/office/powerpoint/2010/main" val="3381225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able - 3 columns/ non customis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, circle&#10;&#10;Description automatically generated">
            <a:extLst>
              <a:ext uri="{FF2B5EF4-FFF2-40B4-BE49-F238E27FC236}">
                <a16:creationId xmlns:a16="http://schemas.microsoft.com/office/drawing/2014/main" id="{DAEC8E12-67BA-F428-3D66-1E6B2B5D08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9693408" cy="6858000"/>
          </a:xfrm>
          <a:prstGeom prst="rect">
            <a:avLst/>
          </a:prstGeom>
        </p:spPr>
      </p:pic>
      <p:pic>
        <p:nvPicPr>
          <p:cNvPr id="5" name="Picture 4" descr="Chart, rectangle&#10;&#10;Description automatically generated">
            <a:extLst>
              <a:ext uri="{FF2B5EF4-FFF2-40B4-BE49-F238E27FC236}">
                <a16:creationId xmlns:a16="http://schemas.microsoft.com/office/drawing/2014/main" id="{92A67EF8-087C-6082-1EB9-5817432E8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5058" b="22888"/>
          <a:stretch/>
        </p:blipFill>
        <p:spPr>
          <a:xfrm>
            <a:off x="974218" y="-27384"/>
            <a:ext cx="11217782" cy="6885384"/>
          </a:xfrm>
          <a:prstGeom prst="rect">
            <a:avLst/>
          </a:prstGeom>
        </p:spPr>
      </p:pic>
      <p:sp>
        <p:nvSpPr>
          <p:cNvPr id="6" name="Text Placeholder 502">
            <a:extLst>
              <a:ext uri="{FF2B5EF4-FFF2-40B4-BE49-F238E27FC236}">
                <a16:creationId xmlns:a16="http://schemas.microsoft.com/office/drawing/2014/main" id="{57AE6B17-651E-84E8-944B-09CE8FF0A4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9576" y="3527662"/>
            <a:ext cx="2068276" cy="3069690"/>
          </a:xfrm>
        </p:spPr>
        <p:txBody>
          <a:bodyPr>
            <a:noAutofit/>
          </a:bodyPr>
          <a:lstStyle>
            <a:lvl1pPr marL="0" indent="0">
              <a:buNone/>
              <a:defRPr sz="2000" spc="0" baseline="0">
                <a:solidFill>
                  <a:srgbClr val="005547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 </a:t>
            </a:r>
          </a:p>
        </p:txBody>
      </p:sp>
      <p:sp>
        <p:nvSpPr>
          <p:cNvPr id="7" name="Slide Number Placeholder 507">
            <a:extLst>
              <a:ext uri="{FF2B5EF4-FFF2-40B4-BE49-F238E27FC236}">
                <a16:creationId xmlns:a16="http://schemas.microsoft.com/office/drawing/2014/main" id="{2E8F76D8-C257-D517-6FF5-B33045BC4F5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284018" y="635365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963B43-C65D-AAE6-3F66-883482A1FB2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79576" y="2812213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6FB679B-F8DC-C397-33C2-0017FC587B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57918" y="2812213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D35F27C-4824-D3ED-FB71-09B004CFB4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7789" y="2812213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2" name="Text Placeholder 502">
            <a:extLst>
              <a:ext uri="{FF2B5EF4-FFF2-40B4-BE49-F238E27FC236}">
                <a16:creationId xmlns:a16="http://schemas.microsoft.com/office/drawing/2014/main" id="{4067ADC7-B796-DADE-4C53-55B386AB27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714078" y="3527662"/>
            <a:ext cx="2068276" cy="3069690"/>
          </a:xfrm>
        </p:spPr>
        <p:txBody>
          <a:bodyPr>
            <a:noAutofit/>
          </a:bodyPr>
          <a:lstStyle>
            <a:lvl1pPr marL="0" indent="0">
              <a:buNone/>
              <a:defRPr sz="2000" spc="0" baseline="0">
                <a:solidFill>
                  <a:srgbClr val="005547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 </a:t>
            </a:r>
          </a:p>
        </p:txBody>
      </p:sp>
      <p:sp>
        <p:nvSpPr>
          <p:cNvPr id="13" name="Text Placeholder 502">
            <a:extLst>
              <a:ext uri="{FF2B5EF4-FFF2-40B4-BE49-F238E27FC236}">
                <a16:creationId xmlns:a16="http://schemas.microsoft.com/office/drawing/2014/main" id="{A5D8B292-5BCE-31BC-4EB8-345B86C5796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93522" y="3527662"/>
            <a:ext cx="2068276" cy="3069690"/>
          </a:xfrm>
        </p:spPr>
        <p:txBody>
          <a:bodyPr>
            <a:noAutofit/>
          </a:bodyPr>
          <a:lstStyle>
            <a:lvl1pPr marL="0" indent="0">
              <a:buNone/>
              <a:defRPr sz="2000" spc="0" baseline="0">
                <a:solidFill>
                  <a:srgbClr val="005547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EA24A4-3C35-1D94-BA5C-9BC869446C39}"/>
              </a:ext>
            </a:extLst>
          </p:cNvPr>
          <p:cNvCxnSpPr>
            <a:cxnSpLocks/>
          </p:cNvCxnSpPr>
          <p:nvPr userDrawn="1"/>
        </p:nvCxnSpPr>
        <p:spPr>
          <a:xfrm>
            <a:off x="2399632" y="3356992"/>
            <a:ext cx="1298146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F264EE-5FA4-856C-2B3E-6AD6319DB290}"/>
              </a:ext>
            </a:extLst>
          </p:cNvPr>
          <p:cNvCxnSpPr>
            <a:cxnSpLocks/>
          </p:cNvCxnSpPr>
          <p:nvPr userDrawn="1"/>
        </p:nvCxnSpPr>
        <p:spPr>
          <a:xfrm>
            <a:off x="5838138" y="3356992"/>
            <a:ext cx="1298146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E4C72E1-8AB8-8350-95A3-03BB90554AC9}"/>
              </a:ext>
            </a:extLst>
          </p:cNvPr>
          <p:cNvCxnSpPr>
            <a:cxnSpLocks/>
          </p:cNvCxnSpPr>
          <p:nvPr userDrawn="1"/>
        </p:nvCxnSpPr>
        <p:spPr>
          <a:xfrm>
            <a:off x="9406366" y="3356992"/>
            <a:ext cx="1298146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394F5C3C-5789-DA4A-EE21-97B468601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20688"/>
            <a:ext cx="6818868" cy="60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341B053-7AFC-1BE2-E7A3-0E561F2E80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79576" y="2060848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- Icon here- 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AA41DEC7-939B-1EA4-A5D9-8EA292456D7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16080" y="2058089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- Icon here- 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47619A0-FBAF-93BC-0C29-D46056BC729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64352" y="2058088"/>
            <a:ext cx="2138282" cy="616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- Icon here- </a:t>
            </a:r>
          </a:p>
        </p:txBody>
      </p:sp>
    </p:spTree>
    <p:extLst>
      <p:ext uri="{BB962C8B-B14F-4D97-AF65-F5344CB8AC3E}">
        <p14:creationId xmlns:p14="http://schemas.microsoft.com/office/powerpoint/2010/main" val="6021403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20FA7F-3397-D1E5-90D2-DF52EA141F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8FCED-153C-2A0A-3393-CEF1099AC9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7E0BB-ECA1-B964-3EC4-DF91A071E0D2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392B07-7BAC-B52E-FB5F-A511C78BFD5D}"/>
              </a:ext>
            </a:extLst>
          </p:cNvPr>
          <p:cNvCxnSpPr>
            <a:cxnSpLocks/>
          </p:cNvCxnSpPr>
          <p:nvPr userDrawn="1"/>
        </p:nvCxnSpPr>
        <p:spPr>
          <a:xfrm>
            <a:off x="4353871" y="4509120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4E679DA-0F4F-EB8C-7876-3F2EE57B6B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91944" y="2276872"/>
            <a:ext cx="635000" cy="3937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1B73B9-2E9B-D555-C39C-322421B2F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2852937"/>
            <a:ext cx="4824536" cy="12961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CF8C5F7-B365-FCDB-FACE-3D0A83B88C1B}"/>
              </a:ext>
            </a:extLst>
          </p:cNvPr>
          <p:cNvSpPr txBox="1">
            <a:spLocks/>
          </p:cNvSpPr>
          <p:nvPr userDrawn="1"/>
        </p:nvSpPr>
        <p:spPr>
          <a:xfrm>
            <a:off x="3575720" y="4725144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/>
              <a:t>Click to edit Master title style</a:t>
            </a:r>
            <a:endParaRPr lang="en-US" sz="2500"/>
          </a:p>
        </p:txBody>
      </p:sp>
      <p:pic>
        <p:nvPicPr>
          <p:cNvPr id="14" name="Picture 13" descr="Background pattern, circle&#10;&#10;Description automatically generated">
            <a:extLst>
              <a:ext uri="{FF2B5EF4-FFF2-40B4-BE49-F238E27FC236}">
                <a16:creationId xmlns:a16="http://schemas.microsoft.com/office/drawing/2014/main" id="{DDB1E54D-9421-2517-C480-67C506C8B8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45000"/>
          </a:blip>
          <a:stretch>
            <a:fillRect/>
          </a:stretch>
        </p:blipFill>
        <p:spPr>
          <a:xfrm>
            <a:off x="3575720" y="15050"/>
            <a:ext cx="8627423" cy="68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976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 l="-11000" t="-7000" r="-14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A381E-0902-648C-3683-927A68B971C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Background pattern, circle&#10;&#10;Description automatically generated">
            <a:extLst>
              <a:ext uri="{FF2B5EF4-FFF2-40B4-BE49-F238E27FC236}">
                <a16:creationId xmlns:a16="http://schemas.microsoft.com/office/drawing/2014/main" id="{DDB1E54D-9421-2517-C480-67C506C8B8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3575720" y="15050"/>
            <a:ext cx="8627423" cy="6842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68FCED-153C-2A0A-3393-CEF1099AC9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7E0BB-ECA1-B964-3EC4-DF91A071E0D2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392B07-7BAC-B52E-FB5F-A511C78BFD5D}"/>
              </a:ext>
            </a:extLst>
          </p:cNvPr>
          <p:cNvCxnSpPr>
            <a:cxnSpLocks/>
          </p:cNvCxnSpPr>
          <p:nvPr userDrawn="1"/>
        </p:nvCxnSpPr>
        <p:spPr>
          <a:xfrm>
            <a:off x="4353871" y="4193704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4E679DA-0F4F-EB8C-7876-3F2EE57B6BE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91944" y="1961456"/>
            <a:ext cx="635000" cy="3937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1B73B9-2E9B-D555-C39C-322421B2F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2537521"/>
            <a:ext cx="4824536" cy="12961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CF8C5F7-B365-FCDB-FACE-3D0A83B88C1B}"/>
              </a:ext>
            </a:extLst>
          </p:cNvPr>
          <p:cNvSpPr txBox="1">
            <a:spLocks/>
          </p:cNvSpPr>
          <p:nvPr userDrawn="1"/>
        </p:nvSpPr>
        <p:spPr>
          <a:xfrm>
            <a:off x="3575720" y="4409728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/>
              <a:t>Click to edit Master title style</a:t>
            </a:r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14939978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258749-52C5-4BF4-9A94-12E869F120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8FCED-153C-2A0A-3393-CEF1099AC9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7E0BB-ECA1-B964-3EC4-DF91A071E0D2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1742F8-0076-877A-CB73-BE5FB5A3FAD4}"/>
              </a:ext>
            </a:extLst>
          </p:cNvPr>
          <p:cNvCxnSpPr>
            <a:cxnSpLocks/>
          </p:cNvCxnSpPr>
          <p:nvPr userDrawn="1"/>
        </p:nvCxnSpPr>
        <p:spPr>
          <a:xfrm>
            <a:off x="4353871" y="5157192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C0E9BC4-A0D0-EC1E-10CE-A4A434B4AA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91944" y="2924944"/>
            <a:ext cx="635000" cy="3937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35C5434-5722-1C6D-3661-560C34BD3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501009"/>
            <a:ext cx="4824536" cy="12961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20DA7B-C63B-76C4-79B8-FE29E5308122}"/>
              </a:ext>
            </a:extLst>
          </p:cNvPr>
          <p:cNvSpPr txBox="1">
            <a:spLocks/>
          </p:cNvSpPr>
          <p:nvPr userDrawn="1"/>
        </p:nvSpPr>
        <p:spPr>
          <a:xfrm>
            <a:off x="3575720" y="5373216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/>
              <a:t>Click to edit Master title style</a:t>
            </a:r>
            <a:endParaRPr lang="en-US" sz="2500"/>
          </a:p>
        </p:txBody>
      </p:sp>
      <p:pic>
        <p:nvPicPr>
          <p:cNvPr id="16" name="Picture 15" descr="Background pattern, circle&#10;&#10;Description automatically generated">
            <a:extLst>
              <a:ext uri="{FF2B5EF4-FFF2-40B4-BE49-F238E27FC236}">
                <a16:creationId xmlns:a16="http://schemas.microsoft.com/office/drawing/2014/main" id="{4F9DC93A-58B2-5AB8-4C97-796EF5DBF4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45000"/>
          </a:blip>
          <a:stretch>
            <a:fillRect/>
          </a:stretch>
        </p:blipFill>
        <p:spPr>
          <a:xfrm>
            <a:off x="2999656" y="15050"/>
            <a:ext cx="9203487" cy="68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02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 t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258749-52C5-4BF4-9A94-12E869F120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8FCED-153C-2A0A-3393-CEF1099AC9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7E0BB-ECA1-B964-3EC4-DF91A071E0D2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1742F8-0076-877A-CB73-BE5FB5A3FAD4}"/>
              </a:ext>
            </a:extLst>
          </p:cNvPr>
          <p:cNvCxnSpPr>
            <a:cxnSpLocks/>
          </p:cNvCxnSpPr>
          <p:nvPr userDrawn="1"/>
        </p:nvCxnSpPr>
        <p:spPr>
          <a:xfrm>
            <a:off x="4353871" y="5157192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C0E9BC4-A0D0-EC1E-10CE-A4A434B4AA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91944" y="2924944"/>
            <a:ext cx="635000" cy="3937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35C5434-5722-1C6D-3661-560C34BD3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501009"/>
            <a:ext cx="4824536" cy="12961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20DA7B-C63B-76C4-79B8-FE29E5308122}"/>
              </a:ext>
            </a:extLst>
          </p:cNvPr>
          <p:cNvSpPr txBox="1">
            <a:spLocks/>
          </p:cNvSpPr>
          <p:nvPr userDrawn="1"/>
        </p:nvSpPr>
        <p:spPr>
          <a:xfrm>
            <a:off x="3575720" y="5373216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/>
              <a:t>Click to edit Master title style</a:t>
            </a:r>
            <a:endParaRPr lang="en-US" sz="2500"/>
          </a:p>
        </p:txBody>
      </p:sp>
      <p:pic>
        <p:nvPicPr>
          <p:cNvPr id="16" name="Picture 15" descr="Background pattern, circle&#10;&#10;Description automatically generated">
            <a:extLst>
              <a:ext uri="{FF2B5EF4-FFF2-40B4-BE49-F238E27FC236}">
                <a16:creationId xmlns:a16="http://schemas.microsoft.com/office/drawing/2014/main" id="{4F9DC93A-58B2-5AB8-4C97-796EF5DBF4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45000"/>
          </a:blip>
          <a:stretch>
            <a:fillRect/>
          </a:stretch>
        </p:blipFill>
        <p:spPr>
          <a:xfrm>
            <a:off x="2999656" y="15050"/>
            <a:ext cx="9203487" cy="68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387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- contact details">
    <p:bg>
      <p:bgPr>
        <a:solidFill>
          <a:srgbClr val="0055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9E2A4143-A6BD-D41A-B13A-6E06798908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76808" y="0"/>
            <a:ext cx="96934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5022273" y="2473151"/>
            <a:ext cx="2147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>
                <a:solidFill>
                  <a:schemeClr val="bg1"/>
                </a:solidFill>
                <a:latin typeface="+mn-lt"/>
                <a:ea typeface="+mn-ea"/>
              </a:rPr>
              <a:t>Tel: 020 7250 3035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3144730" y="3699354"/>
            <a:ext cx="3311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spc="0" baseline="0">
                <a:solidFill>
                  <a:schemeClr val="bg1"/>
                </a:solidFill>
                <a:latin typeface="+mn-lt"/>
                <a:ea typeface="+mn-ea"/>
              </a:rPr>
              <a:t>highereducation@iffresearch.com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6640334" y="3697287"/>
            <a:ext cx="2909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spc="0" baseline="0">
                <a:solidFill>
                  <a:schemeClr val="bg1"/>
                </a:solidFill>
                <a:latin typeface="+mn-lt"/>
                <a:ea typeface="+mn-ea"/>
              </a:rPr>
              <a:t>IFF Research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640334" y="4143042"/>
            <a:ext cx="2909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spc="0" baseline="0">
                <a:solidFill>
                  <a:schemeClr val="bg1"/>
                </a:solidFill>
                <a:latin typeface="+mn-lt"/>
                <a:ea typeface="+mn-ea"/>
              </a:rPr>
              <a:t>@IFFResearch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144730" y="4149080"/>
            <a:ext cx="2372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spc="0" baseline="0">
                <a:solidFill>
                  <a:schemeClr val="bg1"/>
                </a:solidFill>
                <a:latin typeface="+mn-lt"/>
                <a:ea typeface="+mn-ea"/>
              </a:rPr>
              <a:t>www.iffresearch.com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6F16D07-2518-81F3-3653-5572EB0E49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40016" y="3632470"/>
            <a:ext cx="382098" cy="382098"/>
          </a:xfrm>
          <a:prstGeom prst="rect">
            <a:avLst/>
          </a:prstGeom>
        </p:spPr>
      </p:pic>
      <p:pic>
        <p:nvPicPr>
          <p:cNvPr id="10" name="Picture 9" descr="Icon&#10;&#10;Description automatically generated with medium confidence">
            <a:extLst>
              <a:ext uri="{FF2B5EF4-FFF2-40B4-BE49-F238E27FC236}">
                <a16:creationId xmlns:a16="http://schemas.microsoft.com/office/drawing/2014/main" id="{EAA083F5-2605-A554-10D2-3DBBE2B798A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40016" y="4090779"/>
            <a:ext cx="382098" cy="382098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FA5850B-B195-C7F2-A0BB-95ACECE4B1B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55096" y="3636673"/>
            <a:ext cx="382098" cy="382098"/>
          </a:xfrm>
          <a:prstGeom prst="rect">
            <a:avLst/>
          </a:prstGeom>
        </p:spPr>
      </p:pic>
      <p:pic>
        <p:nvPicPr>
          <p:cNvPr id="20" name="Picture 19" descr="A black letter on a green background&#10;&#10;Description automatically generated with low confidence">
            <a:extLst>
              <a:ext uri="{FF2B5EF4-FFF2-40B4-BE49-F238E27FC236}">
                <a16:creationId xmlns:a16="http://schemas.microsoft.com/office/drawing/2014/main" id="{F4DCCAFD-AB4A-EFF0-06CA-7F6C2CA0DE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55096" y="4113520"/>
            <a:ext cx="382098" cy="382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77D964-1FFE-C0E8-0854-C6ED4CC650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824" y="1428061"/>
            <a:ext cx="2282353" cy="74220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BC2CE58-DCEC-960D-BBAC-E63B1A8A61EC}"/>
              </a:ext>
            </a:extLst>
          </p:cNvPr>
          <p:cNvCxnSpPr>
            <a:cxnSpLocks/>
          </p:cNvCxnSpPr>
          <p:nvPr userDrawn="1"/>
        </p:nvCxnSpPr>
        <p:spPr>
          <a:xfrm>
            <a:off x="4353871" y="2276872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9289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/ quote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ound Diagonal Corner Rectangle 5">
            <a:extLst>
              <a:ext uri="{FF2B5EF4-FFF2-40B4-BE49-F238E27FC236}">
                <a16:creationId xmlns:a16="http://schemas.microsoft.com/office/drawing/2014/main" id="{8355294E-03CA-20FF-671D-8A36A669704A}"/>
              </a:ext>
            </a:extLst>
          </p:cNvPr>
          <p:cNvSpPr/>
          <p:nvPr userDrawn="1"/>
        </p:nvSpPr>
        <p:spPr>
          <a:xfrm flipH="1">
            <a:off x="5362738" y="404664"/>
            <a:ext cx="3181534" cy="2876033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icture containing text, clock, clipart&#10;&#10;Description automatically generated">
            <a:extLst>
              <a:ext uri="{FF2B5EF4-FFF2-40B4-BE49-F238E27FC236}">
                <a16:creationId xmlns:a16="http://schemas.microsoft.com/office/drawing/2014/main" id="{60059690-6FC1-B6F1-2391-CE68E8927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8158" y="632662"/>
            <a:ext cx="678592" cy="494973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A8CFC6B-26D6-E893-9774-9A00B1ACE1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91126" y="1975305"/>
            <a:ext cx="678592" cy="494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7B138C-A7B0-34DE-07CA-43468BF48F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07675" y="1312229"/>
            <a:ext cx="678592" cy="494973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0009469-ABE9-EB71-7075-5F731076654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66587" y="620688"/>
            <a:ext cx="678592" cy="479006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C1CA09C3-7FD0-FF0C-E4C9-F74A782F923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209330" y="1283005"/>
            <a:ext cx="678592" cy="51493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72BB3DEA-55B9-EF06-6618-C44074FFD8D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11805" y="1950387"/>
            <a:ext cx="678592" cy="530898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7C3A4C8D-7F6E-C635-CAA1-2149212709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17815" y="641937"/>
            <a:ext cx="678592" cy="490981"/>
          </a:xfrm>
          <a:prstGeom prst="rect">
            <a:avLst/>
          </a:prstGeom>
        </p:spPr>
      </p:pic>
      <p:pic>
        <p:nvPicPr>
          <p:cNvPr id="19" name="Picture 18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F89A4A69-E958-FAB6-6202-9A5718EDD96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171852" y="1954071"/>
            <a:ext cx="678592" cy="490981"/>
          </a:xfrm>
          <a:prstGeom prst="rect">
            <a:avLst/>
          </a:prstGeom>
        </p:spPr>
      </p:pic>
      <p:pic>
        <p:nvPicPr>
          <p:cNvPr id="21" name="Picture 20" descr="A picture containing text, clock, gauge&#10;&#10;Description automatically generated">
            <a:extLst>
              <a:ext uri="{FF2B5EF4-FFF2-40B4-BE49-F238E27FC236}">
                <a16:creationId xmlns:a16="http://schemas.microsoft.com/office/drawing/2014/main" id="{3FA85217-7A99-9BB4-13E4-6BC2F4DD634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94179" y="1269581"/>
            <a:ext cx="678592" cy="498965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71AE4FBD-E7BA-BED7-99BC-8D8C61DA1B1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84404" y="3390097"/>
            <a:ext cx="678592" cy="53489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5F5CEADD-DD90-5244-097E-9C6276776DE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175341" y="2682377"/>
            <a:ext cx="678592" cy="5189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2B9D22A-6695-B484-5301-97BA565839C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263759" y="1908377"/>
            <a:ext cx="678592" cy="546865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5704C12E-4FE9-9479-C183-E52E4ADCA63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86877" y="4760768"/>
            <a:ext cx="678592" cy="514932"/>
          </a:xfrm>
          <a:prstGeom prst="rect">
            <a:avLst/>
          </a:prstGeom>
        </p:spPr>
      </p:pic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1E88ACFD-7EC6-EFB9-3140-FCA6B5D01F9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096931" y="5483677"/>
            <a:ext cx="678592" cy="4949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031926-4F12-D82E-577F-22029B1DE2B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263759" y="641937"/>
            <a:ext cx="678592" cy="562832"/>
          </a:xfrm>
          <a:prstGeom prst="rect">
            <a:avLst/>
          </a:prstGeom>
        </p:spPr>
      </p:pic>
      <p:pic>
        <p:nvPicPr>
          <p:cNvPr id="35" name="Picture 34" descr="Icon&#10;&#10;Description automatically generated">
            <a:extLst>
              <a:ext uri="{FF2B5EF4-FFF2-40B4-BE49-F238E27FC236}">
                <a16:creationId xmlns:a16="http://schemas.microsoft.com/office/drawing/2014/main" id="{5CB10830-E230-5984-8BFB-048407B26BF6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263759" y="1263669"/>
            <a:ext cx="678592" cy="526907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C8B75F4-2FB6-6E18-C8F0-F5B74319208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085875" y="3358440"/>
            <a:ext cx="678592" cy="490981"/>
          </a:xfrm>
          <a:prstGeom prst="rect">
            <a:avLst/>
          </a:prstGeom>
        </p:spPr>
      </p:pic>
      <p:pic>
        <p:nvPicPr>
          <p:cNvPr id="39" name="Picture 38" descr="Icon&#10;&#10;Description automatically generated with medium confidence">
            <a:extLst>
              <a:ext uri="{FF2B5EF4-FFF2-40B4-BE49-F238E27FC236}">
                <a16:creationId xmlns:a16="http://schemas.microsoft.com/office/drawing/2014/main" id="{CA61360B-AD1D-D34D-BB89-EE034B154A32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306736" y="2627299"/>
            <a:ext cx="678592" cy="51493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B5CB09A7-2C19-F251-5761-096CE1AFB100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102763" y="2682377"/>
            <a:ext cx="678592" cy="4909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007A980-D5E6-6C7F-33A5-B0705AC67611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2161593" y="3369694"/>
            <a:ext cx="678592" cy="526907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27A0F21C-F2A8-DE58-E385-64D099B51265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94179" y="4108646"/>
            <a:ext cx="678592" cy="49098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65D924B-917C-92FB-14ED-D214D74B05D7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2143586" y="4079466"/>
            <a:ext cx="678592" cy="52291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A71D7D4-28EE-96BF-9B3C-B7DC69F24222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394179" y="2653104"/>
            <a:ext cx="678592" cy="562832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19C77CD4-22DC-BB70-C26A-9CD410F9488D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3096931" y="3396268"/>
            <a:ext cx="678592" cy="490981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FC6DBA3C-3CA9-DAE2-E0F3-8336DF194D6A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2116913" y="4792702"/>
            <a:ext cx="678592" cy="490981"/>
          </a:xfrm>
          <a:prstGeom prst="rect">
            <a:avLst/>
          </a:prstGeom>
        </p:spPr>
      </p:pic>
      <p:pic>
        <p:nvPicPr>
          <p:cNvPr id="55" name="Picture 54" descr="Icon&#10;&#10;Description automatically generated">
            <a:extLst>
              <a:ext uri="{FF2B5EF4-FFF2-40B4-BE49-F238E27FC236}">
                <a16:creationId xmlns:a16="http://schemas.microsoft.com/office/drawing/2014/main" id="{33C96256-D888-8A18-42CC-E122A7E65634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263759" y="3359140"/>
            <a:ext cx="678592" cy="55884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8BD5895-3328-CCD5-32BB-690C80D11EE5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3107675" y="4048862"/>
            <a:ext cx="678592" cy="52690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1E1AC4C-5D1B-D28B-EF8D-ECD8976305FA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4066587" y="1950387"/>
            <a:ext cx="678592" cy="526907"/>
          </a:xfrm>
          <a:prstGeom prst="rect">
            <a:avLst/>
          </a:prstGeom>
        </p:spPr>
      </p:pic>
      <p:pic>
        <p:nvPicPr>
          <p:cNvPr id="61" name="Picture 60" descr="Icon&#10;&#10;Description automatically generated">
            <a:extLst>
              <a:ext uri="{FF2B5EF4-FFF2-40B4-BE49-F238E27FC236}">
                <a16:creationId xmlns:a16="http://schemas.microsoft.com/office/drawing/2014/main" id="{6135F6ED-2C34-CE4A-C1D9-FE6986C52C1C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3097293" y="4760768"/>
            <a:ext cx="678592" cy="522915"/>
          </a:xfrm>
          <a:prstGeom prst="rect">
            <a:avLst/>
          </a:prstGeom>
        </p:spPr>
      </p:pic>
      <p:pic>
        <p:nvPicPr>
          <p:cNvPr id="63" name="Picture 62" descr="Icon&#10;&#10;Description automatically generated">
            <a:extLst>
              <a:ext uri="{FF2B5EF4-FFF2-40B4-BE49-F238E27FC236}">
                <a16:creationId xmlns:a16="http://schemas.microsoft.com/office/drawing/2014/main" id="{2568B8DE-E293-5210-8467-0C7D267CBF77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4066587" y="2687599"/>
            <a:ext cx="678592" cy="494973"/>
          </a:xfrm>
          <a:prstGeom prst="rect">
            <a:avLst/>
          </a:prstGeom>
        </p:spPr>
      </p:pic>
      <p:pic>
        <p:nvPicPr>
          <p:cNvPr id="65" name="Picture 64" descr="Icon&#10;&#10;Description automatically generated">
            <a:extLst>
              <a:ext uri="{FF2B5EF4-FFF2-40B4-BE49-F238E27FC236}">
                <a16:creationId xmlns:a16="http://schemas.microsoft.com/office/drawing/2014/main" id="{85BE5528-F8DC-5468-E6AD-7DA3C748ABCB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257905" y="4081706"/>
            <a:ext cx="678592" cy="50694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FCA976C7-C9A1-021A-8B45-CCDFE7D6B9F2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4066587" y="1261597"/>
            <a:ext cx="678592" cy="514932"/>
          </a:xfrm>
          <a:prstGeom prst="rect">
            <a:avLst/>
          </a:prstGeom>
        </p:spPr>
      </p:pic>
      <p:pic>
        <p:nvPicPr>
          <p:cNvPr id="69" name="Picture 68" descr="Icon&#10;&#10;Description automatically generated">
            <a:extLst>
              <a:ext uri="{FF2B5EF4-FFF2-40B4-BE49-F238E27FC236}">
                <a16:creationId xmlns:a16="http://schemas.microsoft.com/office/drawing/2014/main" id="{0FCC3753-BA8F-D6C6-E88B-A0033274558A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2116913" y="5486084"/>
            <a:ext cx="678592" cy="526907"/>
          </a:xfrm>
          <a:prstGeom prst="rect">
            <a:avLst/>
          </a:prstGeom>
        </p:spPr>
      </p:pic>
      <p:pic>
        <p:nvPicPr>
          <p:cNvPr id="71" name="Picture 70" descr="Icon&#10;&#10;Description automatically generated">
            <a:extLst>
              <a:ext uri="{FF2B5EF4-FFF2-40B4-BE49-F238E27FC236}">
                <a16:creationId xmlns:a16="http://schemas.microsoft.com/office/drawing/2014/main" id="{A68DB558-EAE8-EFDC-8787-D7FEF7F14A9F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1257905" y="4760768"/>
            <a:ext cx="678592" cy="506948"/>
          </a:xfrm>
          <a:prstGeom prst="rect">
            <a:avLst/>
          </a:prstGeom>
        </p:spPr>
      </p:pic>
      <p:pic>
        <p:nvPicPr>
          <p:cNvPr id="73" name="Picture 72" descr="Icon&#10;&#10;Description automatically generated">
            <a:extLst>
              <a:ext uri="{FF2B5EF4-FFF2-40B4-BE49-F238E27FC236}">
                <a16:creationId xmlns:a16="http://schemas.microsoft.com/office/drawing/2014/main" id="{2DA47FB9-1485-0B55-D927-60FAFB517DD7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1239000" y="5439830"/>
            <a:ext cx="678592" cy="53489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6F36B311-9821-A06A-C4F9-F6500E04DD0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361088" y="5448366"/>
            <a:ext cx="678592" cy="514932"/>
          </a:xfrm>
          <a:prstGeom prst="rect">
            <a:avLst/>
          </a:prstGeom>
        </p:spPr>
      </p:pic>
      <p:pic>
        <p:nvPicPr>
          <p:cNvPr id="77" name="Picture 76" descr="A picture containing text, clipart, light, night sky&#10;&#10;Description automatically generated">
            <a:extLst>
              <a:ext uri="{FF2B5EF4-FFF2-40B4-BE49-F238E27FC236}">
                <a16:creationId xmlns:a16="http://schemas.microsoft.com/office/drawing/2014/main" id="{3D5E1EEB-017C-1284-EF13-1784893F2ED9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407368" y="620688"/>
            <a:ext cx="678592" cy="518923"/>
          </a:xfrm>
          <a:prstGeom prst="rect">
            <a:avLst/>
          </a:prstGeom>
        </p:spPr>
      </p:pic>
      <p:pic>
        <p:nvPicPr>
          <p:cNvPr id="79" name="Picture 7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B49FC7F-9AD7-7904-B6C1-A48493518877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5559534" y="616402"/>
            <a:ext cx="635000" cy="393700"/>
          </a:xfrm>
          <a:prstGeom prst="rect">
            <a:avLst/>
          </a:prstGeom>
        </p:spPr>
      </p:pic>
      <p:sp>
        <p:nvSpPr>
          <p:cNvPr id="83" name="Round Diagonal Corner Rectangle 5">
            <a:extLst>
              <a:ext uri="{FF2B5EF4-FFF2-40B4-BE49-F238E27FC236}">
                <a16:creationId xmlns:a16="http://schemas.microsoft.com/office/drawing/2014/main" id="{5389A5FE-14CD-8EB1-2F83-0879F2D2F1E2}"/>
              </a:ext>
            </a:extLst>
          </p:cNvPr>
          <p:cNvSpPr/>
          <p:nvPr userDrawn="1"/>
        </p:nvSpPr>
        <p:spPr>
          <a:xfrm flipH="1">
            <a:off x="5349196" y="3573016"/>
            <a:ext cx="3181534" cy="2952328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5" name="Picture 84" descr="Logo&#10;&#10;Description automatically generated">
            <a:extLst>
              <a:ext uri="{FF2B5EF4-FFF2-40B4-BE49-F238E27FC236}">
                <a16:creationId xmlns:a16="http://schemas.microsoft.com/office/drawing/2014/main" id="{96DC6091-5E61-5AA3-4F78-561C5A873FE9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5559534" y="3827388"/>
            <a:ext cx="635000" cy="393700"/>
          </a:xfrm>
          <a:prstGeom prst="rect">
            <a:avLst/>
          </a:prstGeom>
        </p:spPr>
      </p:pic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47993D6-03D9-6A79-C095-F5575B5063A5}"/>
              </a:ext>
            </a:extLst>
          </p:cNvPr>
          <p:cNvCxnSpPr>
            <a:cxnSpLocks/>
          </p:cNvCxnSpPr>
          <p:nvPr userDrawn="1"/>
        </p:nvCxnSpPr>
        <p:spPr>
          <a:xfrm>
            <a:off x="5606704" y="2629094"/>
            <a:ext cx="1065360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58F75A7-29D1-C277-0106-8BD0CA92018B}"/>
              </a:ext>
            </a:extLst>
          </p:cNvPr>
          <p:cNvCxnSpPr>
            <a:cxnSpLocks/>
          </p:cNvCxnSpPr>
          <p:nvPr userDrawn="1"/>
        </p:nvCxnSpPr>
        <p:spPr>
          <a:xfrm>
            <a:off x="5559534" y="5949280"/>
            <a:ext cx="1065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1945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 summary/finding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C7724-1AAA-D676-DF2A-76E80AAF3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71DE8C-AF62-CA5D-6DF9-298D9C1384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GB"/>
              <a:t>Question/base size text</a:t>
            </a:r>
          </a:p>
        </p:txBody>
      </p:sp>
    </p:spTree>
    <p:extLst>
      <p:ext uri="{BB962C8B-B14F-4D97-AF65-F5344CB8AC3E}">
        <p14:creationId xmlns:p14="http://schemas.microsoft.com/office/powerpoint/2010/main" val="18227884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Green">
    <p:bg>
      <p:bgPr>
        <a:solidFill>
          <a:srgbClr val="0055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, circle&#10;&#10;Description automatically generated">
            <a:extLst>
              <a:ext uri="{FF2B5EF4-FFF2-40B4-BE49-F238E27FC236}">
                <a16:creationId xmlns:a16="http://schemas.microsoft.com/office/drawing/2014/main" id="{89066DBB-9F47-C206-DE63-07AF74ABB4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9693408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86829" y="541804"/>
            <a:ext cx="4845075" cy="798964"/>
          </a:xfrm>
          <a:ln w="19050">
            <a:noFill/>
          </a:ln>
        </p:spPr>
        <p:txBody>
          <a:bodyPr>
            <a:noAutofit/>
          </a:bodyPr>
          <a:lstStyle>
            <a:lvl1pPr>
              <a:defRPr sz="5000" b="1" i="0" u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/>
              <a:t>Contents</a:t>
            </a:r>
          </a:p>
        </p:txBody>
      </p:sp>
      <p:sp>
        <p:nvSpPr>
          <p:cNvPr id="37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398962" y="2852936"/>
            <a:ext cx="3527472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398962" y="4797152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6301" y="2411379"/>
            <a:ext cx="3529563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01 (Click to edit)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4316948" y="2411377"/>
            <a:ext cx="351566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02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4316775" y="4371974"/>
            <a:ext cx="3529718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06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408647" y="4371972"/>
            <a:ext cx="352747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05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5653E916-B395-25EE-C4DA-A64F2D2D223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98962" y="3825044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032149E-EF14-B4AD-4DDD-04AA428016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647" y="3390665"/>
            <a:ext cx="352747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03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153620C6-FD73-727C-98B3-9E8F2D90368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08975" y="2852936"/>
            <a:ext cx="3527472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F2B9554C-1C3E-1226-3BAB-F8E025BE7A7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08975" y="4797152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C0E2BF8D-7543-447F-AB1D-CCAD29ACFF9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309610" y="3825044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B7C09D08-8A98-1D2D-31A5-44CACE0773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295800" y="3390665"/>
            <a:ext cx="352747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04</a:t>
            </a:r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152468CC-170C-D6D0-E1EE-1329B43CA42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98962" y="5798396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59DEFE05-B433-F5C9-A972-84EF0EA68E6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16775" y="5373218"/>
            <a:ext cx="3529718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08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1A44FC1E-602C-2DEE-8ED1-6FBD745537C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8647" y="5373216"/>
            <a:ext cx="3527472" cy="3695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/>
              <a:t>07</a:t>
            </a:r>
          </a:p>
        </p:txBody>
      </p:sp>
      <p:sp>
        <p:nvSpPr>
          <p:cNvPr id="47" name="Text Placeholder 18">
            <a:extLst>
              <a:ext uri="{FF2B5EF4-FFF2-40B4-BE49-F238E27FC236}">
                <a16:creationId xmlns:a16="http://schemas.microsoft.com/office/drawing/2014/main" id="{4D392185-BBAC-F7D3-B0E9-BCB8E981985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308975" y="5798396"/>
            <a:ext cx="3536103" cy="3695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81B0FB6-E4D2-9A4E-CCE4-C519CBDA7E41}"/>
              </a:ext>
            </a:extLst>
          </p:cNvPr>
          <p:cNvCxnSpPr>
            <a:cxnSpLocks/>
          </p:cNvCxnSpPr>
          <p:nvPr userDrawn="1"/>
        </p:nvCxnSpPr>
        <p:spPr>
          <a:xfrm>
            <a:off x="482467" y="2340000"/>
            <a:ext cx="7362611" cy="0"/>
          </a:xfrm>
          <a:prstGeom prst="line">
            <a:avLst/>
          </a:prstGeom>
          <a:ln w="25400">
            <a:solidFill>
              <a:srgbClr val="6699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icture Placeholder 8">
            <a:extLst>
              <a:ext uri="{FF2B5EF4-FFF2-40B4-BE49-F238E27FC236}">
                <a16:creationId xmlns:a16="http://schemas.microsoft.com/office/drawing/2014/main" id="{04C8D043-FFD3-FD0F-74D8-4B8C790A3A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94866" y="1700807"/>
            <a:ext cx="3996000" cy="5158559"/>
          </a:xfrm>
          <a:custGeom>
            <a:avLst/>
            <a:gdLst>
              <a:gd name="connsiteX0" fmla="*/ 454979 w 4008269"/>
              <a:gd name="connsiteY0" fmla="*/ 0 h 5325446"/>
              <a:gd name="connsiteX1" fmla="*/ 4008269 w 4008269"/>
              <a:gd name="connsiteY1" fmla="*/ 0 h 5325446"/>
              <a:gd name="connsiteX2" fmla="*/ 4008269 w 4008269"/>
              <a:gd name="connsiteY2" fmla="*/ 0 h 5325446"/>
              <a:gd name="connsiteX3" fmla="*/ 4008269 w 4008269"/>
              <a:gd name="connsiteY3" fmla="*/ 4870467 h 5325446"/>
              <a:gd name="connsiteX4" fmla="*/ 3553290 w 4008269"/>
              <a:gd name="connsiteY4" fmla="*/ 5325446 h 5325446"/>
              <a:gd name="connsiteX5" fmla="*/ 0 w 4008269"/>
              <a:gd name="connsiteY5" fmla="*/ 5325446 h 5325446"/>
              <a:gd name="connsiteX6" fmla="*/ 0 w 4008269"/>
              <a:gd name="connsiteY6" fmla="*/ 5325446 h 5325446"/>
              <a:gd name="connsiteX7" fmla="*/ 0 w 4008269"/>
              <a:gd name="connsiteY7" fmla="*/ 454979 h 5325446"/>
              <a:gd name="connsiteX8" fmla="*/ 454979 w 4008269"/>
              <a:gd name="connsiteY8" fmla="*/ 0 h 5325446"/>
              <a:gd name="connsiteX0" fmla="*/ 454979 w 4127814"/>
              <a:gd name="connsiteY0" fmla="*/ 0 h 5325446"/>
              <a:gd name="connsiteX1" fmla="*/ 4008269 w 4127814"/>
              <a:gd name="connsiteY1" fmla="*/ 0 h 5325446"/>
              <a:gd name="connsiteX2" fmla="*/ 4008269 w 4127814"/>
              <a:gd name="connsiteY2" fmla="*/ 0 h 5325446"/>
              <a:gd name="connsiteX3" fmla="*/ 4008269 w 4127814"/>
              <a:gd name="connsiteY3" fmla="*/ 4870467 h 5325446"/>
              <a:gd name="connsiteX4" fmla="*/ 4018802 w 4127814"/>
              <a:gd name="connsiteY4" fmla="*/ 5325446 h 5325446"/>
              <a:gd name="connsiteX5" fmla="*/ 0 w 4127814"/>
              <a:gd name="connsiteY5" fmla="*/ 5325446 h 5325446"/>
              <a:gd name="connsiteX6" fmla="*/ 0 w 4127814"/>
              <a:gd name="connsiteY6" fmla="*/ 5325446 h 5325446"/>
              <a:gd name="connsiteX7" fmla="*/ 0 w 4127814"/>
              <a:gd name="connsiteY7" fmla="*/ 454979 h 5325446"/>
              <a:gd name="connsiteX8" fmla="*/ 454979 w 4127814"/>
              <a:gd name="connsiteY8" fmla="*/ 0 h 5325446"/>
              <a:gd name="connsiteX0" fmla="*/ 454979 w 4024975"/>
              <a:gd name="connsiteY0" fmla="*/ 0 h 5325682"/>
              <a:gd name="connsiteX1" fmla="*/ 4008269 w 4024975"/>
              <a:gd name="connsiteY1" fmla="*/ 0 h 5325682"/>
              <a:gd name="connsiteX2" fmla="*/ 4008269 w 4024975"/>
              <a:gd name="connsiteY2" fmla="*/ 0 h 5325682"/>
              <a:gd name="connsiteX3" fmla="*/ 4008269 w 4024975"/>
              <a:gd name="connsiteY3" fmla="*/ 4870467 h 5325682"/>
              <a:gd name="connsiteX4" fmla="*/ 4018802 w 4024975"/>
              <a:gd name="connsiteY4" fmla="*/ 5325446 h 5325682"/>
              <a:gd name="connsiteX5" fmla="*/ 0 w 4024975"/>
              <a:gd name="connsiteY5" fmla="*/ 5325446 h 5325682"/>
              <a:gd name="connsiteX6" fmla="*/ 0 w 4024975"/>
              <a:gd name="connsiteY6" fmla="*/ 5325446 h 5325682"/>
              <a:gd name="connsiteX7" fmla="*/ 0 w 4024975"/>
              <a:gd name="connsiteY7" fmla="*/ 454979 h 5325682"/>
              <a:gd name="connsiteX8" fmla="*/ 454979 w 4024975"/>
              <a:gd name="connsiteY8" fmla="*/ 0 h 5325682"/>
              <a:gd name="connsiteX0" fmla="*/ 454979 w 4019958"/>
              <a:gd name="connsiteY0" fmla="*/ 0 h 5325682"/>
              <a:gd name="connsiteX1" fmla="*/ 4008269 w 4019958"/>
              <a:gd name="connsiteY1" fmla="*/ 0 h 5325682"/>
              <a:gd name="connsiteX2" fmla="*/ 4008269 w 4019958"/>
              <a:gd name="connsiteY2" fmla="*/ 0 h 5325682"/>
              <a:gd name="connsiteX3" fmla="*/ 4008269 w 4019958"/>
              <a:gd name="connsiteY3" fmla="*/ 4870467 h 5325682"/>
              <a:gd name="connsiteX4" fmla="*/ 4012746 w 4019958"/>
              <a:gd name="connsiteY4" fmla="*/ 5325446 h 5325682"/>
              <a:gd name="connsiteX5" fmla="*/ 0 w 4019958"/>
              <a:gd name="connsiteY5" fmla="*/ 5325446 h 5325682"/>
              <a:gd name="connsiteX6" fmla="*/ 0 w 4019958"/>
              <a:gd name="connsiteY6" fmla="*/ 5325446 h 5325682"/>
              <a:gd name="connsiteX7" fmla="*/ 0 w 4019958"/>
              <a:gd name="connsiteY7" fmla="*/ 454979 h 5325682"/>
              <a:gd name="connsiteX8" fmla="*/ 454979 w 4019958"/>
              <a:gd name="connsiteY8" fmla="*/ 0 h 5325682"/>
              <a:gd name="connsiteX0" fmla="*/ 454979 w 4016780"/>
              <a:gd name="connsiteY0" fmla="*/ 0 h 5325682"/>
              <a:gd name="connsiteX1" fmla="*/ 4008269 w 4016780"/>
              <a:gd name="connsiteY1" fmla="*/ 0 h 5325682"/>
              <a:gd name="connsiteX2" fmla="*/ 4008269 w 4016780"/>
              <a:gd name="connsiteY2" fmla="*/ 0 h 5325682"/>
              <a:gd name="connsiteX3" fmla="*/ 4008269 w 4016780"/>
              <a:gd name="connsiteY3" fmla="*/ 4870467 h 5325682"/>
              <a:gd name="connsiteX4" fmla="*/ 4008646 w 4016780"/>
              <a:gd name="connsiteY4" fmla="*/ 5325446 h 5325682"/>
              <a:gd name="connsiteX5" fmla="*/ 0 w 4016780"/>
              <a:gd name="connsiteY5" fmla="*/ 5325446 h 5325682"/>
              <a:gd name="connsiteX6" fmla="*/ 0 w 4016780"/>
              <a:gd name="connsiteY6" fmla="*/ 5325446 h 5325682"/>
              <a:gd name="connsiteX7" fmla="*/ 0 w 4016780"/>
              <a:gd name="connsiteY7" fmla="*/ 454979 h 5325682"/>
              <a:gd name="connsiteX8" fmla="*/ 454979 w 4016780"/>
              <a:gd name="connsiteY8" fmla="*/ 0 h 5325682"/>
              <a:gd name="connsiteX0" fmla="*/ 454979 w 4016780"/>
              <a:gd name="connsiteY0" fmla="*/ 0 h 5329778"/>
              <a:gd name="connsiteX1" fmla="*/ 4008269 w 4016780"/>
              <a:gd name="connsiteY1" fmla="*/ 0 h 5329778"/>
              <a:gd name="connsiteX2" fmla="*/ 4008269 w 4016780"/>
              <a:gd name="connsiteY2" fmla="*/ 0 h 5329778"/>
              <a:gd name="connsiteX3" fmla="*/ 4008269 w 4016780"/>
              <a:gd name="connsiteY3" fmla="*/ 4870467 h 5329778"/>
              <a:gd name="connsiteX4" fmla="*/ 4008646 w 4016780"/>
              <a:gd name="connsiteY4" fmla="*/ 5329546 h 5329778"/>
              <a:gd name="connsiteX5" fmla="*/ 0 w 4016780"/>
              <a:gd name="connsiteY5" fmla="*/ 5325446 h 5329778"/>
              <a:gd name="connsiteX6" fmla="*/ 0 w 4016780"/>
              <a:gd name="connsiteY6" fmla="*/ 5325446 h 5329778"/>
              <a:gd name="connsiteX7" fmla="*/ 0 w 4016780"/>
              <a:gd name="connsiteY7" fmla="*/ 454979 h 5329778"/>
              <a:gd name="connsiteX8" fmla="*/ 454979 w 4016780"/>
              <a:gd name="connsiteY8" fmla="*/ 0 h 5329778"/>
              <a:gd name="connsiteX0" fmla="*/ 454979 w 4016780"/>
              <a:gd name="connsiteY0" fmla="*/ 0 h 5329655"/>
              <a:gd name="connsiteX1" fmla="*/ 4008269 w 4016780"/>
              <a:gd name="connsiteY1" fmla="*/ 0 h 5329655"/>
              <a:gd name="connsiteX2" fmla="*/ 4008269 w 4016780"/>
              <a:gd name="connsiteY2" fmla="*/ 0 h 5329655"/>
              <a:gd name="connsiteX3" fmla="*/ 4008269 w 4016780"/>
              <a:gd name="connsiteY3" fmla="*/ 4870467 h 5329655"/>
              <a:gd name="connsiteX4" fmla="*/ 4008646 w 4016780"/>
              <a:gd name="connsiteY4" fmla="*/ 5329546 h 5329655"/>
              <a:gd name="connsiteX5" fmla="*/ 0 w 4016780"/>
              <a:gd name="connsiteY5" fmla="*/ 5325446 h 5329655"/>
              <a:gd name="connsiteX6" fmla="*/ 0 w 4016780"/>
              <a:gd name="connsiteY6" fmla="*/ 5325446 h 5329655"/>
              <a:gd name="connsiteX7" fmla="*/ 0 w 4016780"/>
              <a:gd name="connsiteY7" fmla="*/ 454979 h 5329655"/>
              <a:gd name="connsiteX8" fmla="*/ 454979 w 4016780"/>
              <a:gd name="connsiteY8" fmla="*/ 0 h 5329655"/>
              <a:gd name="connsiteX0" fmla="*/ 454979 w 4008646"/>
              <a:gd name="connsiteY0" fmla="*/ 0 h 5329546"/>
              <a:gd name="connsiteX1" fmla="*/ 4008269 w 4008646"/>
              <a:gd name="connsiteY1" fmla="*/ 0 h 5329546"/>
              <a:gd name="connsiteX2" fmla="*/ 4008269 w 4008646"/>
              <a:gd name="connsiteY2" fmla="*/ 0 h 5329546"/>
              <a:gd name="connsiteX3" fmla="*/ 4008269 w 4008646"/>
              <a:gd name="connsiteY3" fmla="*/ 4870467 h 5329546"/>
              <a:gd name="connsiteX4" fmla="*/ 4008646 w 4008646"/>
              <a:gd name="connsiteY4" fmla="*/ 5329546 h 5329546"/>
              <a:gd name="connsiteX5" fmla="*/ 0 w 4008646"/>
              <a:gd name="connsiteY5" fmla="*/ 5325446 h 5329546"/>
              <a:gd name="connsiteX6" fmla="*/ 0 w 4008646"/>
              <a:gd name="connsiteY6" fmla="*/ 5325446 h 5329546"/>
              <a:gd name="connsiteX7" fmla="*/ 0 w 4008646"/>
              <a:gd name="connsiteY7" fmla="*/ 454979 h 5329546"/>
              <a:gd name="connsiteX8" fmla="*/ 454979 w 4008646"/>
              <a:gd name="connsiteY8" fmla="*/ 0 h 532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08646" h="5329546">
                <a:moveTo>
                  <a:pt x="454979" y="0"/>
                </a:moveTo>
                <a:lnTo>
                  <a:pt x="4008269" y="0"/>
                </a:lnTo>
                <a:lnTo>
                  <a:pt x="4008269" y="0"/>
                </a:lnTo>
                <a:lnTo>
                  <a:pt x="4008269" y="4870467"/>
                </a:lnTo>
                <a:cubicBezTo>
                  <a:pt x="4008269" y="4871617"/>
                  <a:pt x="4008117" y="5328334"/>
                  <a:pt x="4008646" y="5329546"/>
                </a:cubicBezTo>
                <a:lnTo>
                  <a:pt x="0" y="5325446"/>
                </a:lnTo>
                <a:lnTo>
                  <a:pt x="0" y="5325446"/>
                </a:lnTo>
                <a:lnTo>
                  <a:pt x="0" y="454979"/>
                </a:lnTo>
                <a:cubicBezTo>
                  <a:pt x="0" y="203701"/>
                  <a:pt x="203701" y="0"/>
                  <a:pt x="454979" y="0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 l="-116000" t="-13854" r="-14000" b="-13856"/>
            </a:stretch>
          </a:blipFill>
        </p:spPr>
        <p:txBody>
          <a:bodyPr lIns="90000" anchor="ctr" anchorCtr="0">
            <a:noAutofit/>
          </a:bodyPr>
          <a:lstStyle>
            <a:lvl1pPr>
              <a:defRPr>
                <a:solidFill>
                  <a:srgbClr val="00554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AAA12F6-9A95-3DEF-9963-C5B6D1957BC5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931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FBAE40"/>
          </p15:clr>
        </p15:guide>
        <p15:guide id="2" pos="4203">
          <p15:clr>
            <a:srgbClr val="FBAE40"/>
          </p15:clr>
        </p15:guide>
        <p15:guide id="3" pos="4430">
          <p15:clr>
            <a:srgbClr val="FBAE40"/>
          </p15:clr>
        </p15:guide>
        <p15:guide id="4" pos="3069">
          <p15:clr>
            <a:srgbClr val="FBAE40"/>
          </p15:clr>
        </p15:guide>
        <p15:guide id="5" pos="2842">
          <p15:clr>
            <a:srgbClr val="FBAE40"/>
          </p15:clr>
        </p15:guide>
        <p15:guide id="6" pos="1481">
          <p15:clr>
            <a:srgbClr val="FBAE40"/>
          </p15:clr>
        </p15:guide>
        <p15:guide id="7" pos="302">
          <p15:clr>
            <a:srgbClr val="FBAE40"/>
          </p15:clr>
        </p15:guide>
        <p15:guide id="8" pos="1708">
          <p15:clr>
            <a:srgbClr val="FBAE40"/>
          </p15:clr>
        </p15:guide>
        <p15:guide id="9" orient="horz" pos="1525">
          <p15:clr>
            <a:srgbClr val="FBAE40"/>
          </p15:clr>
        </p15:guide>
        <p15:guide id="10" orient="horz" pos="709">
          <p15:clr>
            <a:srgbClr val="FBAE40"/>
          </p15:clr>
        </p15:guide>
        <p15:guide id="11" orient="horz" pos="2750">
          <p15:clr>
            <a:srgbClr val="FBAE40"/>
          </p15:clr>
        </p15:guide>
        <p15:guide id="12" orient="horz" pos="2160">
          <p15:clr>
            <a:srgbClr val="FBAE40"/>
          </p15:clr>
        </p15:guide>
        <p15:guide id="13" orient="horz" pos="30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 noChangeAspect="1"/>
          </p:cNvSpPr>
          <p:nvPr>
            <p:ph type="pic" sz="quarter" idx="12"/>
          </p:nvPr>
        </p:nvSpPr>
        <p:spPr>
          <a:xfrm>
            <a:off x="0" y="0"/>
            <a:ext cx="4655840" cy="6858000"/>
          </a:xfrm>
          <a:prstGeom prst="round2DiagRect">
            <a:avLst>
              <a:gd name="adj1" fmla="val 0"/>
              <a:gd name="adj2" fmla="val 0"/>
            </a:avLst>
          </a:prstGeom>
          <a:blipFill dpi="0" rotWithShape="1">
            <a:blip r:embed="rId3"/>
            <a:srcRect/>
            <a:stretch>
              <a:fillRect l="-129000" t="-10000" r="-36000" b="-9000"/>
            </a:stretch>
          </a:blipFill>
        </p:spPr>
        <p:txBody>
          <a:bodyPr anchor="ctr" anchorCtr="0">
            <a:noAutofit/>
          </a:bodyPr>
          <a:lstStyle>
            <a:lvl1pPr>
              <a:defRPr>
                <a:solidFill>
                  <a:srgbClr val="00554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15880" y="320675"/>
            <a:ext cx="3888432" cy="1227906"/>
          </a:xfrm>
        </p:spPr>
        <p:txBody>
          <a:bodyPr/>
          <a:lstStyle>
            <a:lvl1pPr>
              <a:defRPr u="none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E37416F-1BA8-AFDE-B571-9C0B974C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880" y="1825625"/>
            <a:ext cx="6613732" cy="4124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2672809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514">
          <p15:clr>
            <a:srgbClr val="FBAE40"/>
          </p15:clr>
        </p15:guide>
        <p15:guide id="2" orient="horz" pos="1071">
          <p15:clr>
            <a:srgbClr val="FBAE40"/>
          </p15:clr>
        </p15:guide>
        <p15:guide id="3" orient="horz" pos="374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eft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 noChangeAspect="1"/>
          </p:cNvSpPr>
          <p:nvPr>
            <p:ph type="pic" sz="quarter" idx="12"/>
          </p:nvPr>
        </p:nvSpPr>
        <p:spPr>
          <a:xfrm>
            <a:off x="0" y="0"/>
            <a:ext cx="4655840" cy="6858000"/>
          </a:xfrm>
          <a:prstGeom prst="round2DiagRect">
            <a:avLst>
              <a:gd name="adj1" fmla="val 0"/>
              <a:gd name="adj2" fmla="val 0"/>
            </a:avLst>
          </a:prstGeom>
          <a:blipFill dpi="0" rotWithShape="1">
            <a:blip r:embed="rId3"/>
            <a:srcRect/>
            <a:stretch>
              <a:fillRect l="-129000" t="-10000" r="-36000" b="-9000"/>
            </a:stretch>
          </a:blipFill>
        </p:spPr>
        <p:txBody>
          <a:bodyPr anchor="ctr" anchorCtr="0">
            <a:noAutofit/>
          </a:bodyPr>
          <a:lstStyle>
            <a:lvl1pPr>
              <a:defRPr>
                <a:solidFill>
                  <a:srgbClr val="00554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15880" y="320675"/>
            <a:ext cx="3888432" cy="1227906"/>
          </a:xfrm>
        </p:spPr>
        <p:txBody>
          <a:bodyPr/>
          <a:lstStyle>
            <a:lvl1pPr>
              <a:defRPr u="none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E37416F-1BA8-AFDE-B571-9C0B974C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880" y="1825625"/>
            <a:ext cx="6613732" cy="4051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4090515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514">
          <p15:clr>
            <a:srgbClr val="FBAE40"/>
          </p15:clr>
        </p15:guide>
        <p15:guide id="2" orient="horz" pos="1071">
          <p15:clr>
            <a:srgbClr val="FBAE40"/>
          </p15:clr>
        </p15:guide>
        <p15:guide id="3" orient="horz" pos="3748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GB"/>
              <a:t>Question/base size text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2"/>
          </p:nvPr>
        </p:nvSpPr>
        <p:spPr>
          <a:xfrm>
            <a:off x="6240016" y="1858864"/>
            <a:ext cx="5697999" cy="401840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3E9E3D8-5A83-BD0D-CA0E-6E1CAC82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F1E2953-F628-F2EE-E7C3-AC9CC3BF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480" y="1844824"/>
            <a:ext cx="5667520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281659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2" pos="3749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5" pos="3931">
          <p15:clr>
            <a:srgbClr val="FBAE40"/>
          </p15:clr>
        </p15:guide>
        <p15:guide id="6" orient="horz" pos="3748">
          <p15:clr>
            <a:srgbClr val="FBAE40"/>
          </p15:clr>
        </p15:guide>
        <p15:guide id="7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ec summary/finding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C7724-1AAA-D676-DF2A-76E80AAF3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71DE8C-AF62-CA5D-6DF9-298D9C1384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GB"/>
              <a:t>Question/base size text</a:t>
            </a:r>
          </a:p>
        </p:txBody>
      </p:sp>
    </p:spTree>
    <p:extLst>
      <p:ext uri="{BB962C8B-B14F-4D97-AF65-F5344CB8AC3E}">
        <p14:creationId xmlns:p14="http://schemas.microsoft.com/office/powerpoint/2010/main" val="21550342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 summary/findings slide 2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Question/base size text</a:t>
            </a:r>
            <a:endParaRPr lang="en-GB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C01CCCC5-BBE8-4287-A658-BA78AF44C252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07368" y="1844451"/>
            <a:ext cx="11283315" cy="396081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9571D87-D73C-9388-1F08-7D2E315D0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79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 slide 2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GB"/>
              <a:t>Question/base size text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E21BF8-8179-A1A9-0FAB-F6D46B90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536790-8619-BAFF-C723-EB9195D4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60" y="1825625"/>
            <a:ext cx="3722523" cy="4051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AE1E569-B2BD-9086-B37D-4D6C5DE7EC8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511824" y="1825625"/>
            <a:ext cx="3517559" cy="4051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22FA458-94B4-CC0E-FCC3-179D866D6C3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328076" y="1825625"/>
            <a:ext cx="3517559" cy="4051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1602130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2" pos="7514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pos="5155">
          <p15:clr>
            <a:srgbClr val="FBAE40"/>
          </p15:clr>
        </p15:guide>
        <p15:guide id="6" pos="5019">
          <p15:clr>
            <a:srgbClr val="FBAE40"/>
          </p15:clr>
        </p15:guide>
        <p15:guide id="7" pos="2661">
          <p15:clr>
            <a:srgbClr val="FBAE40"/>
          </p15:clr>
        </p15:guide>
        <p15:guide id="8" pos="2525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 slide 3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Question/base size text</a:t>
            </a:r>
            <a:endParaRPr lang="en-GB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E21BF8-8179-A1A9-0FAB-F6D46B90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536790-8619-BAFF-C723-EB9195D4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60" y="1825625"/>
            <a:ext cx="10563284" cy="2035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1C484DD-6227-600E-3E7D-96B4981B490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29260" y="4057873"/>
            <a:ext cx="10563284" cy="1819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4284990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2" pos="7514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pos="5155">
          <p15:clr>
            <a:srgbClr val="FBAE40"/>
          </p15:clr>
        </p15:guide>
        <p15:guide id="6" pos="5019">
          <p15:clr>
            <a:srgbClr val="FBAE40"/>
          </p15:clr>
        </p15:guide>
        <p15:guide id="7" pos="2661">
          <p15:clr>
            <a:srgbClr val="FBAE40"/>
          </p15:clr>
        </p15:guide>
        <p15:guide id="8" pos="2525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/ exec summary slide 3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289662" y="6237312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Question/base size text</a:t>
            </a:r>
            <a:endParaRPr lang="en-GB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9744A54-E7CC-A75F-F88C-C3A64B45C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0462D53-56BA-AF8B-F83B-72BAE445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60" y="1825625"/>
            <a:ext cx="11416376" cy="3979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1427546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2" pos="7514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pos="5155">
          <p15:clr>
            <a:srgbClr val="FBAE40"/>
          </p15:clr>
        </p15:guide>
        <p15:guide id="6" pos="5019">
          <p15:clr>
            <a:srgbClr val="FBAE40"/>
          </p15:clr>
        </p15:guide>
        <p15:guide id="7" pos="2661">
          <p15:clr>
            <a:srgbClr val="FBAE40"/>
          </p15:clr>
        </p15:guide>
        <p15:guide id="8" pos="2525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/ title page 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756AB104-6079-B531-A0FF-C16C71CE42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459432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9571D87-D73C-9388-1F08-7D2E315D0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8907" y="3150132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Page/ Title Page:</a:t>
            </a:r>
            <a:br>
              <a:rPr lang="en-US"/>
            </a:br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577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divider/title pag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CB5569A3-B84E-0381-8909-D2B5E65ACA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" y="-387424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9571D87-D73C-9388-1F08-7D2E315D0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8907" y="3150132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Page/ Title Page:</a:t>
            </a:r>
            <a:br>
              <a:rPr lang="en-US"/>
            </a:br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604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trictive use - 4 columns green tabl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BCDD032-EF64-E75D-B957-A37CA9E282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440" y="1412776"/>
            <a:ext cx="11130012" cy="5445224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24C1D91-F2F2-8D2D-44B4-89AF828E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1984437"/>
            <a:ext cx="10225136" cy="94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78E78D0-2A76-ADF6-9079-CE2BD46F4FB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487488" y="3284984"/>
            <a:ext cx="10225136" cy="866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5957A3-CEF6-C999-D36C-F445C33DAC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487488" y="4518167"/>
            <a:ext cx="10225136" cy="94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6C6B9C6-F9F7-BB0F-6C08-97B3EBCC8F5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87488" y="5818714"/>
            <a:ext cx="10225136" cy="866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8FF79DDF-F37C-749B-4E84-353D3B307D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9260" y="639017"/>
            <a:ext cx="6654186" cy="55773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68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trictive use - 3 columns green tabl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BCDD032-EF64-E75D-B957-A37CA9E282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11053" b="23482"/>
          <a:stretch/>
        </p:blipFill>
        <p:spPr>
          <a:xfrm>
            <a:off x="983432" y="1412776"/>
            <a:ext cx="11208568" cy="5445225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24C1D91-F2F2-8D2D-44B4-89AF828E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2200461"/>
            <a:ext cx="10225136" cy="94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78E78D0-2A76-ADF6-9079-CE2BD46F4FB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487488" y="3858847"/>
            <a:ext cx="10225136" cy="866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5957A3-CEF6-C999-D36C-F445C33DAC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487488" y="5589240"/>
            <a:ext cx="10225136" cy="940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E1F2E93-F3DA-A57A-A083-156FB7BF99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9260" y="639017"/>
            <a:ext cx="6654186" cy="55773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13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4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 Exec summary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825A3-09D2-9235-9D8B-7675FD8A0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2444EB-7EE4-077A-4BB3-AC206A931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Question/base size text </a:t>
            </a:r>
            <a:endParaRPr lang="en-GB"/>
          </a:p>
          <a:p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1162873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B748FD-E915-4DAA-A571-6A8FCDF8A6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Question/base size text</a:t>
            </a:r>
            <a:endParaRPr lang="en-GB"/>
          </a:p>
        </p:txBody>
      </p:sp>
      <p:sp>
        <p:nvSpPr>
          <p:cNvPr id="4" name="Round Diagonal Corner Rectangle 5">
            <a:extLst>
              <a:ext uri="{FF2B5EF4-FFF2-40B4-BE49-F238E27FC236}">
                <a16:creationId xmlns:a16="http://schemas.microsoft.com/office/drawing/2014/main" id="{7AB306F5-590A-B394-48D9-7BE16B999EA3}"/>
              </a:ext>
            </a:extLst>
          </p:cNvPr>
          <p:cNvSpPr/>
          <p:nvPr userDrawn="1"/>
        </p:nvSpPr>
        <p:spPr>
          <a:xfrm flipH="1">
            <a:off x="2999656" y="1844824"/>
            <a:ext cx="5923884" cy="3600400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B3FC6B02-BF3A-CB51-ECB1-3CE2585A2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91944" y="2132856"/>
            <a:ext cx="635000" cy="3937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449F85-15E7-0095-5E39-03135656F1E3}"/>
              </a:ext>
            </a:extLst>
          </p:cNvPr>
          <p:cNvCxnSpPr>
            <a:cxnSpLocks/>
          </p:cNvCxnSpPr>
          <p:nvPr userDrawn="1"/>
        </p:nvCxnSpPr>
        <p:spPr>
          <a:xfrm>
            <a:off x="4353871" y="4581128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C365B0AB-E643-926E-3E89-7984CB041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5720" y="2708920"/>
            <a:ext cx="4824536" cy="1592841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Quote slide</a:t>
            </a:r>
            <a:br>
              <a:rPr lang="en-GB"/>
            </a:b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4555B0-48BF-E4D7-1E7B-719667EFEB63}"/>
              </a:ext>
            </a:extLst>
          </p:cNvPr>
          <p:cNvSpPr txBox="1">
            <a:spLocks/>
          </p:cNvSpPr>
          <p:nvPr userDrawn="1"/>
        </p:nvSpPr>
        <p:spPr>
          <a:xfrm>
            <a:off x="3575720" y="4725144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/>
              <a:t>Click to edit Master title style</a:t>
            </a:r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12415127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with imag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B748FD-E915-4DAA-A571-6A8FCDF8A6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ound Diagonal Corner Rectangle 5">
            <a:extLst>
              <a:ext uri="{FF2B5EF4-FFF2-40B4-BE49-F238E27FC236}">
                <a16:creationId xmlns:a16="http://schemas.microsoft.com/office/drawing/2014/main" id="{7AB306F5-590A-B394-48D9-7BE16B999EA3}"/>
              </a:ext>
            </a:extLst>
          </p:cNvPr>
          <p:cNvSpPr/>
          <p:nvPr userDrawn="1"/>
        </p:nvSpPr>
        <p:spPr>
          <a:xfrm flipH="1">
            <a:off x="2999656" y="2564904"/>
            <a:ext cx="5923884" cy="3600400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449F85-15E7-0095-5E39-03135656F1E3}"/>
              </a:ext>
            </a:extLst>
          </p:cNvPr>
          <p:cNvCxnSpPr>
            <a:cxnSpLocks/>
          </p:cNvCxnSpPr>
          <p:nvPr userDrawn="1"/>
        </p:nvCxnSpPr>
        <p:spPr>
          <a:xfrm>
            <a:off x="4353871" y="5013176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C365B0AB-E643-926E-3E89-7984CB041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5720" y="3429000"/>
            <a:ext cx="4824536" cy="1592841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Quote Slide:</a:t>
            </a:r>
            <a:br>
              <a:rPr lang="en-GB"/>
            </a:br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D204BA65-5E8A-92BB-6EAB-258040BE6D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33008" y="2852936"/>
            <a:ext cx="635000" cy="3937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A588C3B-6EFD-473C-3069-2CE313C4D855}"/>
              </a:ext>
            </a:extLst>
          </p:cNvPr>
          <p:cNvSpPr txBox="1">
            <a:spLocks/>
          </p:cNvSpPr>
          <p:nvPr userDrawn="1"/>
        </p:nvSpPr>
        <p:spPr>
          <a:xfrm>
            <a:off x="3575720" y="5373216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>
                <a:solidFill>
                  <a:schemeClr val="accent1"/>
                </a:solidFill>
              </a:rPr>
              <a:t>Click to edit Master title style</a:t>
            </a:r>
            <a:endParaRPr lang="en-US" sz="25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23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 background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ckground pattern, circle&#10;&#10;Description automatically generated">
            <a:extLst>
              <a:ext uri="{FF2B5EF4-FFF2-40B4-BE49-F238E27FC236}">
                <a16:creationId xmlns:a16="http://schemas.microsoft.com/office/drawing/2014/main" id="{897CC09C-7420-62C9-4832-5DD0DDC5C7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 rot="10800000">
            <a:off x="16376" y="15050"/>
            <a:ext cx="10499631" cy="6842950"/>
          </a:xfrm>
          <a:prstGeom prst="rect">
            <a:avLst/>
          </a:prstGeom>
        </p:spPr>
      </p:pic>
      <p:sp>
        <p:nvSpPr>
          <p:cNvPr id="10" name="Round Diagonal Corner Rectangle 5">
            <a:extLst>
              <a:ext uri="{FF2B5EF4-FFF2-40B4-BE49-F238E27FC236}">
                <a16:creationId xmlns:a16="http://schemas.microsoft.com/office/drawing/2014/main" id="{1C7CFB05-ED00-7BF0-96EE-DC98D63A694B}"/>
              </a:ext>
            </a:extLst>
          </p:cNvPr>
          <p:cNvSpPr/>
          <p:nvPr userDrawn="1"/>
        </p:nvSpPr>
        <p:spPr>
          <a:xfrm flipH="1">
            <a:off x="551384" y="2852936"/>
            <a:ext cx="11161240" cy="3168353"/>
          </a:xfrm>
          <a:prstGeom prst="round2DiagRect">
            <a:avLst>
              <a:gd name="adj1" fmla="val 0"/>
              <a:gd name="adj2" fmla="val 11183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D8B7046-02A7-706E-F303-C2F9068BEE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502" y="4077072"/>
            <a:ext cx="7970996" cy="6333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Title Slide: Click to edit Master title style</a:t>
            </a:r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253D8399-645D-80B0-5AD5-F554A5689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4018" y="635365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794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with image background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, circle&#10;&#10;Description automatically generated">
            <a:extLst>
              <a:ext uri="{FF2B5EF4-FFF2-40B4-BE49-F238E27FC236}">
                <a16:creationId xmlns:a16="http://schemas.microsoft.com/office/drawing/2014/main" id="{3C887857-D77D-60B1-31CE-20D48B688C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 rot="10800000">
            <a:off x="16376" y="15050"/>
            <a:ext cx="10499631" cy="6842950"/>
          </a:xfrm>
          <a:prstGeom prst="rect">
            <a:avLst/>
          </a:prstGeom>
        </p:spPr>
      </p:pic>
      <p:sp>
        <p:nvSpPr>
          <p:cNvPr id="10" name="Round Diagonal Corner Rectangle 5">
            <a:extLst>
              <a:ext uri="{FF2B5EF4-FFF2-40B4-BE49-F238E27FC236}">
                <a16:creationId xmlns:a16="http://schemas.microsoft.com/office/drawing/2014/main" id="{1C7CFB05-ED00-7BF0-96EE-DC98D63A694B}"/>
              </a:ext>
            </a:extLst>
          </p:cNvPr>
          <p:cNvSpPr/>
          <p:nvPr userDrawn="1"/>
        </p:nvSpPr>
        <p:spPr>
          <a:xfrm flipH="1">
            <a:off x="551384" y="2852936"/>
            <a:ext cx="11161240" cy="3168353"/>
          </a:xfrm>
          <a:prstGeom prst="round2DiagRect">
            <a:avLst>
              <a:gd name="adj1" fmla="val 0"/>
              <a:gd name="adj2" fmla="val 11183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D8B7046-02A7-706E-F303-C2F9068BE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502" y="4077072"/>
            <a:ext cx="7970996" cy="63339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253D8399-645D-80B0-5AD5-F554A5689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4018" y="635365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6936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4019" y="320675"/>
            <a:ext cx="4456795" cy="1227906"/>
          </a:xfrm>
        </p:spPr>
        <p:txBody>
          <a:bodyPr/>
          <a:lstStyle>
            <a:lvl1pPr>
              <a:defRPr u="none">
                <a:solidFill>
                  <a:schemeClr val="accent1"/>
                </a:solidFill>
              </a:defRPr>
            </a:lvl1pPr>
          </a:lstStyle>
          <a:p>
            <a:r>
              <a:rPr lang="en-GB"/>
              <a:t>Blank slide</a:t>
            </a:r>
            <a:br>
              <a:rPr lang="en-GB"/>
            </a:br>
            <a:r>
              <a:rPr lang="en-GB"/>
              <a:t>one column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www.iffresearch.com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85276" y="1534514"/>
            <a:ext cx="3484260" cy="0"/>
          </a:xfrm>
          <a:prstGeom prst="line">
            <a:avLst/>
          </a:prstGeom>
          <a:ln w="57150">
            <a:solidFill>
              <a:srgbClr val="0055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C01CCCC5-BBE8-4287-A658-BA78AF44C252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07989" y="1844676"/>
            <a:ext cx="11304587" cy="396081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897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5">
          <p15:clr>
            <a:srgbClr val="FBAE40"/>
          </p15:clr>
        </p15:guide>
        <p15:guide id="6" orient="horz" pos="3748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019" y="320675"/>
            <a:ext cx="4456795" cy="1227906"/>
          </a:xfrm>
        </p:spPr>
        <p:txBody>
          <a:bodyPr/>
          <a:lstStyle>
            <a:lvl1pPr>
              <a:defRPr u="none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www.iffresearch.com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2"/>
          </p:nvPr>
        </p:nvSpPr>
        <p:spPr>
          <a:xfrm>
            <a:off x="6240464" y="1781176"/>
            <a:ext cx="5697998" cy="416242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63526" y="1773238"/>
            <a:ext cx="5688012" cy="4203511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1"/>
              </a:spcBef>
              <a:buNone/>
              <a:defRPr sz="2400"/>
            </a:lvl1pPr>
            <a:lvl2pPr marL="457206" indent="0">
              <a:lnSpc>
                <a:spcPct val="120000"/>
              </a:lnSpc>
              <a:spcBef>
                <a:spcPts val="1001"/>
              </a:spcBef>
              <a:buNone/>
              <a:defRPr sz="2000"/>
            </a:lvl2pPr>
            <a:lvl3pPr marL="914411" indent="0">
              <a:lnSpc>
                <a:spcPct val="120000"/>
              </a:lnSpc>
              <a:spcBef>
                <a:spcPts val="1001"/>
              </a:spcBef>
              <a:buFont typeface="Arial" charset="0"/>
              <a:buNone/>
              <a:defRPr sz="1801"/>
            </a:lvl3pPr>
            <a:lvl4pPr marL="1371617" indent="0">
              <a:buNone/>
              <a:defRPr sz="1801"/>
            </a:lvl4pPr>
            <a:lvl5pPr marL="1828823" indent="0">
              <a:buNone/>
              <a:defRPr sz="180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85276" y="1534514"/>
            <a:ext cx="3484260" cy="0"/>
          </a:xfrm>
          <a:prstGeom prst="line">
            <a:avLst/>
          </a:prstGeom>
          <a:ln w="57150">
            <a:solidFill>
              <a:srgbClr val="0055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433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pos="3749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pos="7515">
          <p15:clr>
            <a:srgbClr val="FBAE40"/>
          </p15:clr>
        </p15:guide>
        <p15:guide id="5" pos="3931">
          <p15:clr>
            <a:srgbClr val="FBAE40"/>
          </p15:clr>
        </p15:guide>
        <p15:guide id="6" orient="horz" pos="3748">
          <p15:clr>
            <a:srgbClr val="FBAE40"/>
          </p15:clr>
        </p15:guide>
        <p15:guide id="7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-header slide pi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Rectangle 6"/>
          <p:cNvSpPr/>
          <p:nvPr userDrawn="1"/>
        </p:nvSpPr>
        <p:spPr>
          <a:xfrm>
            <a:off x="0" y="5008418"/>
            <a:ext cx="3990108" cy="1849582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1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28" y="5670492"/>
            <a:ext cx="2714402" cy="882709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367146" y="5985164"/>
            <a:ext cx="1669474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67146" y="6520543"/>
            <a:ext cx="1669474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367145" y="607029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GB">
              <a:solidFill>
                <a:schemeClr val="accent3"/>
              </a:solidFill>
            </a:endParaRPr>
          </a:p>
        </p:txBody>
      </p:sp>
      <p:sp>
        <p:nvSpPr>
          <p:cNvPr id="8" name="Round Single Corner Rectangle 7"/>
          <p:cNvSpPr/>
          <p:nvPr userDrawn="1"/>
        </p:nvSpPr>
        <p:spPr>
          <a:xfrm rot="10800000">
            <a:off x="9303328" y="-1"/>
            <a:ext cx="2888672" cy="3158837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1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76897" y="1399953"/>
            <a:ext cx="7619330" cy="1325563"/>
          </a:xfrm>
        </p:spPr>
        <p:txBody>
          <a:bodyPr>
            <a:noAutofit/>
          </a:bodyPr>
          <a:lstStyle>
            <a:lvl1pPr>
              <a:defRPr sz="6601" b="1" i="0" u="none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982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74">
          <p15:clr>
            <a:srgbClr val="FBAE40"/>
          </p15:clr>
        </p15:guide>
        <p15:guide id="2" pos="165">
          <p15:clr>
            <a:srgbClr val="FBAE40"/>
          </p15:clr>
        </p15:guide>
        <p15:guide id="3" orient="horz" pos="890">
          <p15:clr>
            <a:srgbClr val="FBAE40"/>
          </p15:clr>
        </p15:guide>
        <p15:guide id="4" orient="horz" pos="3158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www.iffresearch.com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263351" y="1781176"/>
            <a:ext cx="3744075" cy="416242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1"/>
              </a:spcBef>
              <a:buNone/>
              <a:defRPr sz="2800"/>
            </a:lvl1pPr>
            <a:lvl2pPr indent="0">
              <a:lnSpc>
                <a:spcPct val="120000"/>
              </a:lnSpc>
              <a:spcBef>
                <a:spcPts val="1001"/>
              </a:spcBef>
              <a:defRPr sz="2400"/>
            </a:lvl2pPr>
            <a:lvl3pPr indent="0">
              <a:lnSpc>
                <a:spcPct val="120000"/>
              </a:lnSpc>
              <a:spcBef>
                <a:spcPts val="1001"/>
              </a:spcBef>
              <a:defRPr sz="2000"/>
            </a:lvl3pPr>
            <a:lvl4pPr indent="0">
              <a:lnSpc>
                <a:spcPct val="120000"/>
              </a:lnSpc>
              <a:spcBef>
                <a:spcPts val="1001"/>
              </a:spcBef>
              <a:defRPr sz="1801"/>
            </a:lvl4pPr>
            <a:lvl5pPr indent="0">
              <a:lnSpc>
                <a:spcPct val="120000"/>
              </a:lnSpc>
              <a:spcBef>
                <a:spcPts val="1001"/>
              </a:spcBef>
              <a:defRPr sz="180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84019" y="320675"/>
            <a:ext cx="4456795" cy="1227906"/>
          </a:xfrm>
        </p:spPr>
        <p:txBody>
          <a:bodyPr/>
          <a:lstStyle>
            <a:lvl1pPr>
              <a:defRPr u="none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8184574" y="1772817"/>
            <a:ext cx="3744075" cy="416242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1"/>
              </a:spcBef>
              <a:buFontTx/>
              <a:buNone/>
              <a:defRPr sz="2800"/>
            </a:lvl1pPr>
            <a:lvl2pPr marL="457206" indent="0">
              <a:lnSpc>
                <a:spcPct val="120000"/>
              </a:lnSpc>
              <a:spcBef>
                <a:spcPts val="1001"/>
              </a:spcBef>
              <a:buFontTx/>
              <a:buNone/>
              <a:defRPr sz="2400"/>
            </a:lvl2pPr>
            <a:lvl3pPr marL="914411" indent="0">
              <a:lnSpc>
                <a:spcPct val="120000"/>
              </a:lnSpc>
              <a:spcBef>
                <a:spcPts val="1001"/>
              </a:spcBef>
              <a:buFontTx/>
              <a:buNone/>
              <a:defRPr sz="2000"/>
            </a:lvl3pPr>
            <a:lvl4pPr marL="1371617" indent="0">
              <a:lnSpc>
                <a:spcPct val="120000"/>
              </a:lnSpc>
              <a:spcBef>
                <a:spcPts val="1001"/>
              </a:spcBef>
              <a:buFontTx/>
              <a:buNone/>
              <a:defRPr sz="1801"/>
            </a:lvl4pPr>
            <a:lvl5pPr marL="1828823" indent="0">
              <a:lnSpc>
                <a:spcPct val="120000"/>
              </a:lnSpc>
              <a:spcBef>
                <a:spcPts val="1001"/>
              </a:spcBef>
              <a:buFontTx/>
              <a:buNone/>
              <a:defRPr sz="180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4223963" y="1772816"/>
            <a:ext cx="3744075" cy="416242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1"/>
              </a:spcBef>
              <a:buNone/>
              <a:defRPr sz="2800"/>
            </a:lvl1pPr>
            <a:lvl2pPr>
              <a:lnSpc>
                <a:spcPct val="120000"/>
              </a:lnSpc>
              <a:spcBef>
                <a:spcPts val="1001"/>
              </a:spcBef>
              <a:defRPr sz="2400"/>
            </a:lvl2pPr>
            <a:lvl3pPr>
              <a:lnSpc>
                <a:spcPct val="120000"/>
              </a:lnSpc>
              <a:spcBef>
                <a:spcPts val="1001"/>
              </a:spcBef>
              <a:defRPr sz="2000"/>
            </a:lvl3pPr>
            <a:lvl4pPr>
              <a:lnSpc>
                <a:spcPct val="120000"/>
              </a:lnSpc>
              <a:spcBef>
                <a:spcPts val="1001"/>
              </a:spcBef>
              <a:defRPr sz="1801"/>
            </a:lvl4pPr>
            <a:lvl5pPr>
              <a:lnSpc>
                <a:spcPct val="120000"/>
              </a:lnSpc>
              <a:spcBef>
                <a:spcPts val="1001"/>
              </a:spcBef>
              <a:defRPr sz="180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85276" y="1534514"/>
            <a:ext cx="3484260" cy="0"/>
          </a:xfrm>
          <a:prstGeom prst="line">
            <a:avLst/>
          </a:prstGeom>
          <a:ln w="57150">
            <a:solidFill>
              <a:srgbClr val="0055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6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pos="7515">
          <p15:clr>
            <a:srgbClr val="FBAE40"/>
          </p15:clr>
        </p15:guide>
        <p15:guide id="3" orient="horz" pos="1117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pos="5156">
          <p15:clr>
            <a:srgbClr val="FBAE40"/>
          </p15:clr>
        </p15:guide>
        <p15:guide id="6" pos="5019">
          <p15:clr>
            <a:srgbClr val="FBAE40"/>
          </p15:clr>
        </p15:guide>
        <p15:guide id="7" pos="2661">
          <p15:clr>
            <a:srgbClr val="FBAE40"/>
          </p15:clr>
        </p15:guide>
        <p15:guide id="8" pos="2524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20FA7F-3397-D1E5-90D2-DF52EA141F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8FCED-153C-2A0A-3393-CEF1099AC9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7E0BB-ECA1-B964-3EC4-DF91A071E0D2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392B07-7BAC-B52E-FB5F-A511C78BFD5D}"/>
              </a:ext>
            </a:extLst>
          </p:cNvPr>
          <p:cNvCxnSpPr>
            <a:cxnSpLocks/>
          </p:cNvCxnSpPr>
          <p:nvPr userDrawn="1"/>
        </p:nvCxnSpPr>
        <p:spPr>
          <a:xfrm>
            <a:off x="4353871" y="4509120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4E679DA-0F4F-EB8C-7876-3F2EE57B6B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91944" y="2276872"/>
            <a:ext cx="635000" cy="3937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1B73B9-2E9B-D555-C39C-322421B2F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2852937"/>
            <a:ext cx="4824536" cy="12961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CF8C5F7-B365-FCDB-FACE-3D0A83B88C1B}"/>
              </a:ext>
            </a:extLst>
          </p:cNvPr>
          <p:cNvSpPr txBox="1">
            <a:spLocks/>
          </p:cNvSpPr>
          <p:nvPr userDrawn="1"/>
        </p:nvSpPr>
        <p:spPr>
          <a:xfrm>
            <a:off x="3575720" y="4725144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 dirty="0"/>
              <a:t>Click to edit Master title style</a:t>
            </a:r>
            <a:endParaRPr lang="en-US" sz="2500" dirty="0"/>
          </a:p>
        </p:txBody>
      </p:sp>
      <p:pic>
        <p:nvPicPr>
          <p:cNvPr id="14" name="Picture 13" descr="Background pattern, circle&#10;&#10;Description automatically generated">
            <a:extLst>
              <a:ext uri="{FF2B5EF4-FFF2-40B4-BE49-F238E27FC236}">
                <a16:creationId xmlns:a16="http://schemas.microsoft.com/office/drawing/2014/main" id="{DDB1E54D-9421-2517-C480-67C506C8B8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45000"/>
          </a:blip>
          <a:stretch>
            <a:fillRect/>
          </a:stretch>
        </p:blipFill>
        <p:spPr>
          <a:xfrm>
            <a:off x="3575720" y="15050"/>
            <a:ext cx="8627423" cy="68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3684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 l="-11000" t="-7000" r="-14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A381E-0902-648C-3683-927A68B971C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Background pattern, circle&#10;&#10;Description automatically generated">
            <a:extLst>
              <a:ext uri="{FF2B5EF4-FFF2-40B4-BE49-F238E27FC236}">
                <a16:creationId xmlns:a16="http://schemas.microsoft.com/office/drawing/2014/main" id="{DDB1E54D-9421-2517-C480-67C506C8B8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3575720" y="15050"/>
            <a:ext cx="8627423" cy="6842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68FCED-153C-2A0A-3393-CEF1099AC9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7E0BB-ECA1-B964-3EC4-DF91A071E0D2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392B07-7BAC-B52E-FB5F-A511C78BFD5D}"/>
              </a:ext>
            </a:extLst>
          </p:cNvPr>
          <p:cNvCxnSpPr>
            <a:cxnSpLocks/>
          </p:cNvCxnSpPr>
          <p:nvPr userDrawn="1"/>
        </p:nvCxnSpPr>
        <p:spPr>
          <a:xfrm>
            <a:off x="4353871" y="4193704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4E679DA-0F4F-EB8C-7876-3F2EE57B6BE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91944" y="1961456"/>
            <a:ext cx="635000" cy="3937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1B73B9-2E9B-D555-C39C-322421B2F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2537521"/>
            <a:ext cx="4824536" cy="12961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CF8C5F7-B365-FCDB-FACE-3D0A83B88C1B}"/>
              </a:ext>
            </a:extLst>
          </p:cNvPr>
          <p:cNvSpPr txBox="1">
            <a:spLocks/>
          </p:cNvSpPr>
          <p:nvPr userDrawn="1"/>
        </p:nvSpPr>
        <p:spPr>
          <a:xfrm>
            <a:off x="3575720" y="4409728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 dirty="0"/>
              <a:t>Click to edit Master title style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766060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258749-52C5-4BF4-9A94-12E869F120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8FCED-153C-2A0A-3393-CEF1099AC9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7E0BB-ECA1-B964-3EC4-DF91A071E0D2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1742F8-0076-877A-CB73-BE5FB5A3FAD4}"/>
              </a:ext>
            </a:extLst>
          </p:cNvPr>
          <p:cNvCxnSpPr>
            <a:cxnSpLocks/>
          </p:cNvCxnSpPr>
          <p:nvPr userDrawn="1"/>
        </p:nvCxnSpPr>
        <p:spPr>
          <a:xfrm>
            <a:off x="4353871" y="5157192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C0E9BC4-A0D0-EC1E-10CE-A4A434B4AA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91944" y="2924944"/>
            <a:ext cx="635000" cy="3937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35C5434-5722-1C6D-3661-560C34BD3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501009"/>
            <a:ext cx="4824536" cy="12961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20DA7B-C63B-76C4-79B8-FE29E5308122}"/>
              </a:ext>
            </a:extLst>
          </p:cNvPr>
          <p:cNvSpPr txBox="1">
            <a:spLocks/>
          </p:cNvSpPr>
          <p:nvPr userDrawn="1"/>
        </p:nvSpPr>
        <p:spPr>
          <a:xfrm>
            <a:off x="3575720" y="5373216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 dirty="0"/>
              <a:t>Click to edit Master title style</a:t>
            </a:r>
            <a:endParaRPr lang="en-US" sz="2500" dirty="0"/>
          </a:p>
        </p:txBody>
      </p:sp>
      <p:pic>
        <p:nvPicPr>
          <p:cNvPr id="16" name="Picture 15" descr="Background pattern, circle&#10;&#10;Description automatically generated">
            <a:extLst>
              <a:ext uri="{FF2B5EF4-FFF2-40B4-BE49-F238E27FC236}">
                <a16:creationId xmlns:a16="http://schemas.microsoft.com/office/drawing/2014/main" id="{4F9DC93A-58B2-5AB8-4C97-796EF5DBF4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45000"/>
          </a:blip>
          <a:stretch>
            <a:fillRect/>
          </a:stretch>
        </p:blipFill>
        <p:spPr>
          <a:xfrm>
            <a:off x="2999656" y="15050"/>
            <a:ext cx="9203487" cy="68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707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 t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258749-52C5-4BF4-9A94-12E869F120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8FCED-153C-2A0A-3393-CEF1099AC9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7E0BB-ECA1-B964-3EC4-DF91A071E0D2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1742F8-0076-877A-CB73-BE5FB5A3FAD4}"/>
              </a:ext>
            </a:extLst>
          </p:cNvPr>
          <p:cNvCxnSpPr>
            <a:cxnSpLocks/>
          </p:cNvCxnSpPr>
          <p:nvPr userDrawn="1"/>
        </p:nvCxnSpPr>
        <p:spPr>
          <a:xfrm>
            <a:off x="4353871" y="5157192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C0E9BC4-A0D0-EC1E-10CE-A4A434B4AA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91944" y="2924944"/>
            <a:ext cx="635000" cy="3937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35C5434-5722-1C6D-3661-560C34BD3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501009"/>
            <a:ext cx="4824536" cy="12961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20DA7B-C63B-76C4-79B8-FE29E5308122}"/>
              </a:ext>
            </a:extLst>
          </p:cNvPr>
          <p:cNvSpPr txBox="1">
            <a:spLocks/>
          </p:cNvSpPr>
          <p:nvPr userDrawn="1"/>
        </p:nvSpPr>
        <p:spPr>
          <a:xfrm>
            <a:off x="3575720" y="5373216"/>
            <a:ext cx="4824536" cy="576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u="none" kern="1200">
                <a:solidFill>
                  <a:schemeClr val="bg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GB" sz="2500" dirty="0"/>
              <a:t>Click to edit Master title style</a:t>
            </a:r>
            <a:endParaRPr lang="en-US" sz="2500" dirty="0"/>
          </a:p>
        </p:txBody>
      </p:sp>
      <p:pic>
        <p:nvPicPr>
          <p:cNvPr id="16" name="Picture 15" descr="Background pattern, circle&#10;&#10;Description automatically generated">
            <a:extLst>
              <a:ext uri="{FF2B5EF4-FFF2-40B4-BE49-F238E27FC236}">
                <a16:creationId xmlns:a16="http://schemas.microsoft.com/office/drawing/2014/main" id="{4F9DC93A-58B2-5AB8-4C97-796EF5DBF4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45000"/>
          </a:blip>
          <a:stretch>
            <a:fillRect/>
          </a:stretch>
        </p:blipFill>
        <p:spPr>
          <a:xfrm>
            <a:off x="2999656" y="15050"/>
            <a:ext cx="9203487" cy="68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921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- contact details">
    <p:bg>
      <p:bgPr>
        <a:solidFill>
          <a:srgbClr val="0055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9E2A4143-A6BD-D41A-B13A-6E06798908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92" y="0"/>
            <a:ext cx="96934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5022273" y="2473151"/>
            <a:ext cx="2147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bg1"/>
                </a:solidFill>
                <a:latin typeface="+mn-lt"/>
                <a:ea typeface="+mn-ea"/>
              </a:rPr>
              <a:t>Tel: 020 7250 3035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4324530" y="3699354"/>
            <a:ext cx="2338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spc="0" baseline="0" dirty="0">
                <a:solidFill>
                  <a:schemeClr val="bg1"/>
                </a:solidFill>
                <a:latin typeface="+mn-lt"/>
                <a:ea typeface="+mn-ea"/>
              </a:rPr>
              <a:t>info@iffresearch.com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002968" y="3697287"/>
            <a:ext cx="2909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spc="0" baseline="0" dirty="0">
                <a:solidFill>
                  <a:schemeClr val="bg1"/>
                </a:solidFill>
                <a:latin typeface="+mn-lt"/>
                <a:ea typeface="+mn-ea"/>
              </a:rPr>
              <a:t>IFF Research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002968" y="4143042"/>
            <a:ext cx="2909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spc="0" baseline="0" dirty="0">
                <a:solidFill>
                  <a:schemeClr val="bg1"/>
                </a:solidFill>
                <a:latin typeface="+mn-lt"/>
                <a:ea typeface="+mn-ea"/>
              </a:rPr>
              <a:t>@IFFResearch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324530" y="4149080"/>
            <a:ext cx="2372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spc="0" baseline="0" dirty="0">
                <a:solidFill>
                  <a:schemeClr val="bg1"/>
                </a:solidFill>
                <a:latin typeface="+mn-lt"/>
                <a:ea typeface="+mn-ea"/>
              </a:rPr>
              <a:t>www.iffresearch.com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6F16D07-2518-81F3-3653-5572EB0E49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02650" y="3632470"/>
            <a:ext cx="382098" cy="382098"/>
          </a:xfrm>
          <a:prstGeom prst="rect">
            <a:avLst/>
          </a:prstGeom>
        </p:spPr>
      </p:pic>
      <p:pic>
        <p:nvPicPr>
          <p:cNvPr id="10" name="Picture 9" descr="Icon&#10;&#10;Description automatically generated with medium confidence">
            <a:extLst>
              <a:ext uri="{FF2B5EF4-FFF2-40B4-BE49-F238E27FC236}">
                <a16:creationId xmlns:a16="http://schemas.microsoft.com/office/drawing/2014/main" id="{EAA083F5-2605-A554-10D2-3DBBE2B798A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02650" y="4090779"/>
            <a:ext cx="382098" cy="382098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FA5850B-B195-C7F2-A0BB-95ACECE4B1B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34896" y="3636673"/>
            <a:ext cx="382098" cy="382098"/>
          </a:xfrm>
          <a:prstGeom prst="rect">
            <a:avLst/>
          </a:prstGeom>
        </p:spPr>
      </p:pic>
      <p:pic>
        <p:nvPicPr>
          <p:cNvPr id="20" name="Picture 19" descr="A black letter on a green background&#10;&#10;Description automatically generated with low confidence">
            <a:extLst>
              <a:ext uri="{FF2B5EF4-FFF2-40B4-BE49-F238E27FC236}">
                <a16:creationId xmlns:a16="http://schemas.microsoft.com/office/drawing/2014/main" id="{F4DCCAFD-AB4A-EFF0-06CA-7F6C2CA0DE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34896" y="4113520"/>
            <a:ext cx="382098" cy="3820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77D964-1FFE-C0E8-0854-C6ED4CC650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824" y="1428061"/>
            <a:ext cx="2282353" cy="74220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BC2CE58-DCEC-960D-BBAC-E63B1A8A61EC}"/>
              </a:ext>
            </a:extLst>
          </p:cNvPr>
          <p:cNvCxnSpPr>
            <a:cxnSpLocks/>
          </p:cNvCxnSpPr>
          <p:nvPr userDrawn="1"/>
        </p:nvCxnSpPr>
        <p:spPr>
          <a:xfrm>
            <a:off x="4353871" y="2276872"/>
            <a:ext cx="3484259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809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/ quote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ound Diagonal Corner Rectangle 5">
            <a:extLst>
              <a:ext uri="{FF2B5EF4-FFF2-40B4-BE49-F238E27FC236}">
                <a16:creationId xmlns:a16="http://schemas.microsoft.com/office/drawing/2014/main" id="{8355294E-03CA-20FF-671D-8A36A669704A}"/>
              </a:ext>
            </a:extLst>
          </p:cNvPr>
          <p:cNvSpPr/>
          <p:nvPr userDrawn="1"/>
        </p:nvSpPr>
        <p:spPr>
          <a:xfrm flipH="1">
            <a:off x="5362738" y="404664"/>
            <a:ext cx="3181534" cy="2876033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icture containing text, clock, clipart&#10;&#10;Description automatically generated">
            <a:extLst>
              <a:ext uri="{FF2B5EF4-FFF2-40B4-BE49-F238E27FC236}">
                <a16:creationId xmlns:a16="http://schemas.microsoft.com/office/drawing/2014/main" id="{60059690-6FC1-B6F1-2391-CE68E8927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8158" y="632662"/>
            <a:ext cx="678592" cy="494973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A8CFC6B-26D6-E893-9774-9A00B1ACE1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91126" y="1975305"/>
            <a:ext cx="678592" cy="494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7B138C-A7B0-34DE-07CA-43468BF48F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07675" y="1312229"/>
            <a:ext cx="678592" cy="494973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0009469-ABE9-EB71-7075-5F731076654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66587" y="620688"/>
            <a:ext cx="678592" cy="479006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C1CA09C3-7FD0-FF0C-E4C9-F74A782F923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209330" y="1283005"/>
            <a:ext cx="678592" cy="51493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72BB3DEA-55B9-EF06-6618-C44074FFD8D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11805" y="1950387"/>
            <a:ext cx="678592" cy="530898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7C3A4C8D-7F6E-C635-CAA1-2149212709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17815" y="641937"/>
            <a:ext cx="678592" cy="490981"/>
          </a:xfrm>
          <a:prstGeom prst="rect">
            <a:avLst/>
          </a:prstGeom>
        </p:spPr>
      </p:pic>
      <p:pic>
        <p:nvPicPr>
          <p:cNvPr id="19" name="Picture 18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F89A4A69-E958-FAB6-6202-9A5718EDD96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171852" y="1954071"/>
            <a:ext cx="678592" cy="490981"/>
          </a:xfrm>
          <a:prstGeom prst="rect">
            <a:avLst/>
          </a:prstGeom>
        </p:spPr>
      </p:pic>
      <p:pic>
        <p:nvPicPr>
          <p:cNvPr id="21" name="Picture 20" descr="A picture containing text, clock, gauge&#10;&#10;Description automatically generated">
            <a:extLst>
              <a:ext uri="{FF2B5EF4-FFF2-40B4-BE49-F238E27FC236}">
                <a16:creationId xmlns:a16="http://schemas.microsoft.com/office/drawing/2014/main" id="{3FA85217-7A99-9BB4-13E4-6BC2F4DD634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94179" y="1269581"/>
            <a:ext cx="678592" cy="498965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71AE4FBD-E7BA-BED7-99BC-8D8C61DA1B1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84404" y="3390097"/>
            <a:ext cx="678592" cy="53489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5F5CEADD-DD90-5244-097E-9C6276776DE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175341" y="2682377"/>
            <a:ext cx="678592" cy="5189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2B9D22A-6695-B484-5301-97BA565839C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263759" y="1908377"/>
            <a:ext cx="678592" cy="546865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5704C12E-4FE9-9479-C183-E52E4ADCA63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86877" y="4760768"/>
            <a:ext cx="678592" cy="514932"/>
          </a:xfrm>
          <a:prstGeom prst="rect">
            <a:avLst/>
          </a:prstGeom>
        </p:spPr>
      </p:pic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1E88ACFD-7EC6-EFB9-3140-FCA6B5D01F9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096931" y="5483677"/>
            <a:ext cx="678592" cy="4949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031926-4F12-D82E-577F-22029B1DE2B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263759" y="641937"/>
            <a:ext cx="678592" cy="562832"/>
          </a:xfrm>
          <a:prstGeom prst="rect">
            <a:avLst/>
          </a:prstGeom>
        </p:spPr>
      </p:pic>
      <p:pic>
        <p:nvPicPr>
          <p:cNvPr id="35" name="Picture 34" descr="Icon&#10;&#10;Description automatically generated">
            <a:extLst>
              <a:ext uri="{FF2B5EF4-FFF2-40B4-BE49-F238E27FC236}">
                <a16:creationId xmlns:a16="http://schemas.microsoft.com/office/drawing/2014/main" id="{5CB10830-E230-5984-8BFB-048407B26BF6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263759" y="1263669"/>
            <a:ext cx="678592" cy="526907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C8B75F4-2FB6-6E18-C8F0-F5B74319208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085875" y="3358440"/>
            <a:ext cx="678592" cy="490981"/>
          </a:xfrm>
          <a:prstGeom prst="rect">
            <a:avLst/>
          </a:prstGeom>
        </p:spPr>
      </p:pic>
      <p:pic>
        <p:nvPicPr>
          <p:cNvPr id="39" name="Picture 38" descr="Icon&#10;&#10;Description automatically generated with medium confidence">
            <a:extLst>
              <a:ext uri="{FF2B5EF4-FFF2-40B4-BE49-F238E27FC236}">
                <a16:creationId xmlns:a16="http://schemas.microsoft.com/office/drawing/2014/main" id="{CA61360B-AD1D-D34D-BB89-EE034B154A32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306736" y="2627299"/>
            <a:ext cx="678592" cy="51493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B5CB09A7-2C19-F251-5761-096CE1AFB100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102763" y="2682377"/>
            <a:ext cx="678592" cy="4909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007A980-D5E6-6C7F-33A5-B0705AC67611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2161593" y="3369694"/>
            <a:ext cx="678592" cy="526907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27A0F21C-F2A8-DE58-E385-64D099B51265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94179" y="4108646"/>
            <a:ext cx="678592" cy="49098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65D924B-917C-92FB-14ED-D214D74B05D7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2143586" y="4079466"/>
            <a:ext cx="678592" cy="52291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A71D7D4-28EE-96BF-9B3C-B7DC69F24222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394179" y="2653104"/>
            <a:ext cx="678592" cy="562832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19C77CD4-22DC-BB70-C26A-9CD410F9488D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3096931" y="3396268"/>
            <a:ext cx="678592" cy="490981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FC6DBA3C-3CA9-DAE2-E0F3-8336DF194D6A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2116913" y="4792702"/>
            <a:ext cx="678592" cy="490981"/>
          </a:xfrm>
          <a:prstGeom prst="rect">
            <a:avLst/>
          </a:prstGeom>
        </p:spPr>
      </p:pic>
      <p:pic>
        <p:nvPicPr>
          <p:cNvPr id="55" name="Picture 54" descr="Icon&#10;&#10;Description automatically generated">
            <a:extLst>
              <a:ext uri="{FF2B5EF4-FFF2-40B4-BE49-F238E27FC236}">
                <a16:creationId xmlns:a16="http://schemas.microsoft.com/office/drawing/2014/main" id="{33C96256-D888-8A18-42CC-E122A7E65634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263759" y="3359140"/>
            <a:ext cx="678592" cy="55884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8BD5895-3328-CCD5-32BB-690C80D11EE5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3107675" y="4048862"/>
            <a:ext cx="678592" cy="52690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1E1AC4C-5D1B-D28B-EF8D-ECD8976305FA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4066587" y="1950387"/>
            <a:ext cx="678592" cy="526907"/>
          </a:xfrm>
          <a:prstGeom prst="rect">
            <a:avLst/>
          </a:prstGeom>
        </p:spPr>
      </p:pic>
      <p:pic>
        <p:nvPicPr>
          <p:cNvPr id="61" name="Picture 60" descr="Icon&#10;&#10;Description automatically generated">
            <a:extLst>
              <a:ext uri="{FF2B5EF4-FFF2-40B4-BE49-F238E27FC236}">
                <a16:creationId xmlns:a16="http://schemas.microsoft.com/office/drawing/2014/main" id="{6135F6ED-2C34-CE4A-C1D9-FE6986C52C1C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3097293" y="4760768"/>
            <a:ext cx="678592" cy="522915"/>
          </a:xfrm>
          <a:prstGeom prst="rect">
            <a:avLst/>
          </a:prstGeom>
        </p:spPr>
      </p:pic>
      <p:pic>
        <p:nvPicPr>
          <p:cNvPr id="63" name="Picture 62" descr="Icon&#10;&#10;Description automatically generated">
            <a:extLst>
              <a:ext uri="{FF2B5EF4-FFF2-40B4-BE49-F238E27FC236}">
                <a16:creationId xmlns:a16="http://schemas.microsoft.com/office/drawing/2014/main" id="{2568B8DE-E293-5210-8467-0C7D267CBF77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4066587" y="2687599"/>
            <a:ext cx="678592" cy="494973"/>
          </a:xfrm>
          <a:prstGeom prst="rect">
            <a:avLst/>
          </a:prstGeom>
        </p:spPr>
      </p:pic>
      <p:pic>
        <p:nvPicPr>
          <p:cNvPr id="65" name="Picture 64" descr="Icon&#10;&#10;Description automatically generated">
            <a:extLst>
              <a:ext uri="{FF2B5EF4-FFF2-40B4-BE49-F238E27FC236}">
                <a16:creationId xmlns:a16="http://schemas.microsoft.com/office/drawing/2014/main" id="{85BE5528-F8DC-5468-E6AD-7DA3C748ABCB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257905" y="4081706"/>
            <a:ext cx="678592" cy="50694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FCA976C7-C9A1-021A-8B45-CCDFE7D6B9F2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4066587" y="1261597"/>
            <a:ext cx="678592" cy="514932"/>
          </a:xfrm>
          <a:prstGeom prst="rect">
            <a:avLst/>
          </a:prstGeom>
        </p:spPr>
      </p:pic>
      <p:pic>
        <p:nvPicPr>
          <p:cNvPr id="69" name="Picture 68" descr="Icon&#10;&#10;Description automatically generated">
            <a:extLst>
              <a:ext uri="{FF2B5EF4-FFF2-40B4-BE49-F238E27FC236}">
                <a16:creationId xmlns:a16="http://schemas.microsoft.com/office/drawing/2014/main" id="{0FCC3753-BA8F-D6C6-E88B-A0033274558A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2116913" y="5486084"/>
            <a:ext cx="678592" cy="526907"/>
          </a:xfrm>
          <a:prstGeom prst="rect">
            <a:avLst/>
          </a:prstGeom>
        </p:spPr>
      </p:pic>
      <p:pic>
        <p:nvPicPr>
          <p:cNvPr id="71" name="Picture 70" descr="Icon&#10;&#10;Description automatically generated">
            <a:extLst>
              <a:ext uri="{FF2B5EF4-FFF2-40B4-BE49-F238E27FC236}">
                <a16:creationId xmlns:a16="http://schemas.microsoft.com/office/drawing/2014/main" id="{A68DB558-EAE8-EFDC-8787-D7FEF7F14A9F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1257905" y="4760768"/>
            <a:ext cx="678592" cy="506948"/>
          </a:xfrm>
          <a:prstGeom prst="rect">
            <a:avLst/>
          </a:prstGeom>
        </p:spPr>
      </p:pic>
      <p:pic>
        <p:nvPicPr>
          <p:cNvPr id="73" name="Picture 72" descr="Icon&#10;&#10;Description automatically generated">
            <a:extLst>
              <a:ext uri="{FF2B5EF4-FFF2-40B4-BE49-F238E27FC236}">
                <a16:creationId xmlns:a16="http://schemas.microsoft.com/office/drawing/2014/main" id="{2DA47FB9-1485-0B55-D927-60FAFB517DD7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1239000" y="5439830"/>
            <a:ext cx="678592" cy="53489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6F36B311-9821-A06A-C4F9-F6500E04DD0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361088" y="5448366"/>
            <a:ext cx="678592" cy="514932"/>
          </a:xfrm>
          <a:prstGeom prst="rect">
            <a:avLst/>
          </a:prstGeom>
        </p:spPr>
      </p:pic>
      <p:pic>
        <p:nvPicPr>
          <p:cNvPr id="77" name="Picture 76" descr="A picture containing text, clipart, light, night sky&#10;&#10;Description automatically generated">
            <a:extLst>
              <a:ext uri="{FF2B5EF4-FFF2-40B4-BE49-F238E27FC236}">
                <a16:creationId xmlns:a16="http://schemas.microsoft.com/office/drawing/2014/main" id="{3D5E1EEB-017C-1284-EF13-1784893F2ED9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407368" y="620688"/>
            <a:ext cx="678592" cy="518923"/>
          </a:xfrm>
          <a:prstGeom prst="rect">
            <a:avLst/>
          </a:prstGeom>
        </p:spPr>
      </p:pic>
      <p:pic>
        <p:nvPicPr>
          <p:cNvPr id="79" name="Picture 7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B49FC7F-9AD7-7904-B6C1-A48493518877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5559534" y="616402"/>
            <a:ext cx="635000" cy="393700"/>
          </a:xfrm>
          <a:prstGeom prst="rect">
            <a:avLst/>
          </a:prstGeom>
        </p:spPr>
      </p:pic>
      <p:sp>
        <p:nvSpPr>
          <p:cNvPr id="83" name="Round Diagonal Corner Rectangle 5">
            <a:extLst>
              <a:ext uri="{FF2B5EF4-FFF2-40B4-BE49-F238E27FC236}">
                <a16:creationId xmlns:a16="http://schemas.microsoft.com/office/drawing/2014/main" id="{5389A5FE-14CD-8EB1-2F83-0879F2D2F1E2}"/>
              </a:ext>
            </a:extLst>
          </p:cNvPr>
          <p:cNvSpPr/>
          <p:nvPr userDrawn="1"/>
        </p:nvSpPr>
        <p:spPr>
          <a:xfrm flipH="1">
            <a:off x="5349196" y="3573016"/>
            <a:ext cx="3181534" cy="2952328"/>
          </a:xfrm>
          <a:prstGeom prst="round2DiagRect">
            <a:avLst>
              <a:gd name="adj1" fmla="val 0"/>
              <a:gd name="adj2" fmla="val 1517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5" name="Picture 84" descr="Logo&#10;&#10;Description automatically generated">
            <a:extLst>
              <a:ext uri="{FF2B5EF4-FFF2-40B4-BE49-F238E27FC236}">
                <a16:creationId xmlns:a16="http://schemas.microsoft.com/office/drawing/2014/main" id="{96DC6091-5E61-5AA3-4F78-561C5A873FE9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5559534" y="3827388"/>
            <a:ext cx="635000" cy="393700"/>
          </a:xfrm>
          <a:prstGeom prst="rect">
            <a:avLst/>
          </a:prstGeom>
        </p:spPr>
      </p:pic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47993D6-03D9-6A79-C095-F5575B5063A5}"/>
              </a:ext>
            </a:extLst>
          </p:cNvPr>
          <p:cNvCxnSpPr>
            <a:cxnSpLocks/>
          </p:cNvCxnSpPr>
          <p:nvPr userDrawn="1"/>
        </p:nvCxnSpPr>
        <p:spPr>
          <a:xfrm>
            <a:off x="5606704" y="2629094"/>
            <a:ext cx="1065360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58F75A7-29D1-C277-0106-8BD0CA92018B}"/>
              </a:ext>
            </a:extLst>
          </p:cNvPr>
          <p:cNvCxnSpPr>
            <a:cxnSpLocks/>
          </p:cNvCxnSpPr>
          <p:nvPr userDrawn="1"/>
        </p:nvCxnSpPr>
        <p:spPr>
          <a:xfrm>
            <a:off x="5559534" y="5949280"/>
            <a:ext cx="1065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966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284018" y="63536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Question/base size text</a:t>
            </a:r>
          </a:p>
        </p:txBody>
      </p:sp>
    </p:spTree>
    <p:extLst>
      <p:ext uri="{BB962C8B-B14F-4D97-AF65-F5344CB8AC3E}">
        <p14:creationId xmlns:p14="http://schemas.microsoft.com/office/powerpoint/2010/main" val="165969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60" r:id="rId2"/>
    <p:sldLayoutId id="2147483761" r:id="rId3"/>
    <p:sldLayoutId id="2147483704" r:id="rId4"/>
    <p:sldLayoutId id="2147483762" r:id="rId5"/>
    <p:sldLayoutId id="2147483719" r:id="rId6"/>
    <p:sldLayoutId id="2147483718" r:id="rId7"/>
    <p:sldLayoutId id="2147483720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u="none" kern="1200">
          <a:solidFill>
            <a:schemeClr val="accent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6913" y="1772816"/>
            <a:ext cx="1132370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284018" y="63536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Question/base size text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320675"/>
            <a:ext cx="2138349" cy="98112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D0AA1B-856A-CD84-9ED9-BEC883BE13AC}"/>
              </a:ext>
            </a:extLst>
          </p:cNvPr>
          <p:cNvCxnSpPr>
            <a:cxnSpLocks/>
          </p:cNvCxnSpPr>
          <p:nvPr userDrawn="1"/>
        </p:nvCxnSpPr>
        <p:spPr>
          <a:xfrm>
            <a:off x="9480376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79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68" r:id="rId3"/>
    <p:sldLayoutId id="2147483744" r:id="rId4"/>
    <p:sldLayoutId id="2147483770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69" r:id="rId13"/>
    <p:sldLayoutId id="2147483752" r:id="rId14"/>
    <p:sldLayoutId id="2147483755" r:id="rId15"/>
    <p:sldLayoutId id="2147483756" r:id="rId16"/>
    <p:sldLayoutId id="2147483757" r:id="rId17"/>
    <p:sldLayoutId id="2147483765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u="none" kern="1200">
          <a:solidFill>
            <a:schemeClr val="accent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0B999B-FE82-DEB7-49F1-280E014C2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320675"/>
            <a:ext cx="4154572" cy="10200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5D6918-DDE5-818F-99FF-179F897D2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4018" y="63536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Question/base size text </a:t>
            </a:r>
            <a:endParaRPr lang="en-GB"/>
          </a:p>
          <a:p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5B64091-7129-8A5A-4989-44BDFBFDF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260" y="1772816"/>
            <a:ext cx="11416376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7C629D-4106-55D0-B9A1-D5E716278C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E434A8-E1AB-22E6-E8A1-B86ADEE8BC0F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59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00554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E3A0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5D6918-DDE5-818F-99FF-179F897D2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4018" y="63536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Question/base size text 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7C629D-4106-55D0-B9A1-D5E716278C8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E434A8-E1AB-22E6-E8A1-B86ADEE8BC0F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53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58" r:id="rId2"/>
    <p:sldLayoutId id="21474837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00554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E3A0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5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42D9277-FFCF-BED2-78F0-5482147D9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" y="620688"/>
            <a:ext cx="6818868" cy="60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470A90DD-8CB7-273E-356B-EF5A527E9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4018" y="63536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13F0E5-B502-2044-A0C5-C340BBB4FD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7CE4D-141B-DE81-C073-254563953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260" y="1772816"/>
            <a:ext cx="114163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6C9281-22AF-3165-E668-88EA44A1F0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432000"/>
            <a:ext cx="2282353" cy="74220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AC984B-5ABA-919F-3E41-9CEA57BD361C}"/>
              </a:ext>
            </a:extLst>
          </p:cNvPr>
          <p:cNvCxnSpPr>
            <a:cxnSpLocks/>
          </p:cNvCxnSpPr>
          <p:nvPr userDrawn="1"/>
        </p:nvCxnSpPr>
        <p:spPr>
          <a:xfrm>
            <a:off x="9624392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19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E3A0"/>
        </a:buClr>
        <a:buFont typeface="Wingdings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34889A7-770E-0620-5953-3126C905F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4018" y="635365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Question/base size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01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66" r:id="rId2"/>
    <p:sldLayoutId id="2147483759" r:id="rId3"/>
    <p:sldLayoutId id="2147483767" r:id="rId4"/>
    <p:sldLayoutId id="2147483737" r:id="rId5"/>
    <p:sldLayoutId id="2147483753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u="none" kern="1200">
          <a:solidFill>
            <a:schemeClr val="accent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9260" y="639017"/>
            <a:ext cx="6654186" cy="5577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6913" y="1772816"/>
            <a:ext cx="1132370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GB"/>
              <a:t>Bullet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284018" y="63536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Question/base size text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320675"/>
            <a:ext cx="2138349" cy="98112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D0AA1B-856A-CD84-9ED9-BEC883BE13AC}"/>
              </a:ext>
            </a:extLst>
          </p:cNvPr>
          <p:cNvCxnSpPr>
            <a:cxnSpLocks/>
          </p:cNvCxnSpPr>
          <p:nvPr userDrawn="1"/>
        </p:nvCxnSpPr>
        <p:spPr>
          <a:xfrm>
            <a:off x="9480376" y="1340768"/>
            <a:ext cx="1368152" cy="0"/>
          </a:xfrm>
          <a:prstGeom prst="line">
            <a:avLst/>
          </a:prstGeom>
          <a:ln w="19050">
            <a:solidFill>
              <a:srgbClr val="2CE3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151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  <p:sldLayoutId id="2147483793" r:id="rId22"/>
    <p:sldLayoutId id="2147483794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u="none" kern="1200">
          <a:solidFill>
            <a:schemeClr val="accent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34889A7-770E-0620-5953-3126C905F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4018" y="635365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Question/base size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001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u="none" kern="1200">
          <a:solidFill>
            <a:schemeClr val="accent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hyperlink" Target="https://www.gov.uk/government/collections/employer-skills-survey-2022" TargetMode="External"/><Relationship Id="rId4" Type="http://schemas.openxmlformats.org/officeDocument/2006/relationships/diagramData" Target="../diagrams/data1.xml"/><Relationship Id="rId9" Type="http://schemas.openxmlformats.org/officeDocument/2006/relationships/hyperlink" Target="https://www.gov.uk/government/statistics/employer-skills-survey-202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11" Type="http://schemas.openxmlformats.org/officeDocument/2006/relationships/image" Target="../media/image77.png"/><Relationship Id="rId5" Type="http://schemas.openxmlformats.org/officeDocument/2006/relationships/image" Target="../media/image46.png"/><Relationship Id="rId10" Type="http://schemas.openxmlformats.org/officeDocument/2006/relationships/image" Target="../media/image76.png"/><Relationship Id="rId4" Type="http://schemas.openxmlformats.org/officeDocument/2006/relationships/image" Target="../media/image72.png"/><Relationship Id="rId9" Type="http://schemas.openxmlformats.org/officeDocument/2006/relationships/image" Target="../media/image7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46.png"/><Relationship Id="rId10" Type="http://schemas.openxmlformats.org/officeDocument/2006/relationships/image" Target="../media/image76.png"/><Relationship Id="rId4" Type="http://schemas.openxmlformats.org/officeDocument/2006/relationships/image" Target="../media/image72.png"/><Relationship Id="rId9" Type="http://schemas.openxmlformats.org/officeDocument/2006/relationships/image" Target="../media/image7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23DB9-E3C2-D733-6008-9CF327112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830" y="2754887"/>
            <a:ext cx="5845444" cy="1870275"/>
          </a:xfrm>
        </p:spPr>
        <p:txBody>
          <a:bodyPr/>
          <a:lstStyle/>
          <a:p>
            <a:r>
              <a:rPr lang="en-US" sz="3200" dirty="0"/>
              <a:t>The Employer Skills Survey 2022 and what it tells us about skills shortages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257E957-D15A-4B48-8D7D-BD3ADC9806C0}"/>
              </a:ext>
            </a:extLst>
          </p:cNvPr>
          <p:cNvSpPr txBox="1">
            <a:spLocks/>
          </p:cNvSpPr>
          <p:nvPr/>
        </p:nvSpPr>
        <p:spPr>
          <a:xfrm>
            <a:off x="726230" y="6018788"/>
            <a:ext cx="5845444" cy="1512168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i="0" u="none" kern="1200">
                <a:solidFill>
                  <a:srgbClr val="00554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</a:rPr>
              <a:t>10</a:t>
            </a:r>
            <a:r>
              <a:rPr lang="en-US" sz="3200" baseline="30000" dirty="0">
                <a:solidFill>
                  <a:schemeClr val="bg1"/>
                </a:solidFill>
              </a:rPr>
              <a:t>th</a:t>
            </a:r>
            <a:r>
              <a:rPr lang="en-US" sz="3200" dirty="0">
                <a:solidFill>
                  <a:schemeClr val="bg1"/>
                </a:solidFill>
              </a:rPr>
              <a:t> July 2024</a:t>
            </a:r>
          </a:p>
        </p:txBody>
      </p:sp>
    </p:spTree>
    <p:extLst>
      <p:ext uri="{BB962C8B-B14F-4D97-AF65-F5344CB8AC3E}">
        <p14:creationId xmlns:p14="http://schemas.microsoft.com/office/powerpoint/2010/main" val="210984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6915A6-1FE0-32F2-A3CD-B77A2B97F2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F0E5-B502-2044-A0C5-C340BBB4FD8F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E64D45-6CAB-33D7-460D-DE537F5BE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4685" y="354302"/>
            <a:ext cx="3888432" cy="1227906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Employer Skills Survey? </a:t>
            </a:r>
          </a:p>
        </p:txBody>
      </p:sp>
      <p:pic>
        <p:nvPicPr>
          <p:cNvPr id="16" name="Picture Placeholder 15" descr="A hand holding a pen&#10;&#10;Description automatically generated">
            <a:extLst>
              <a:ext uri="{FF2B5EF4-FFF2-40B4-BE49-F238E27FC236}">
                <a16:creationId xmlns:a16="http://schemas.microsoft.com/office/drawing/2014/main" id="{1B2F095D-8610-E6C1-1191-CE9814D090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7369" r="27369"/>
          <a:stretch>
            <a:fillRect/>
          </a:stretch>
        </p:blipFill>
        <p:spPr/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ABD7955-7E59-51F6-7E98-62753BAC9D8E}"/>
              </a:ext>
            </a:extLst>
          </p:cNvPr>
          <p:cNvGrpSpPr/>
          <p:nvPr/>
        </p:nvGrpSpPr>
        <p:grpSpPr>
          <a:xfrm>
            <a:off x="3311236" y="1728255"/>
            <a:ext cx="7997394" cy="4888381"/>
            <a:chOff x="4395704" y="1547830"/>
            <a:chExt cx="7997394" cy="4888381"/>
          </a:xfrm>
        </p:grpSpPr>
        <p:graphicFrame>
          <p:nvGraphicFramePr>
            <p:cNvPr id="10" name="Content Placeholder 3">
              <a:extLst>
                <a:ext uri="{FF2B5EF4-FFF2-40B4-BE49-F238E27FC236}">
                  <a16:creationId xmlns:a16="http://schemas.microsoft.com/office/drawing/2014/main" id="{C353FB94-5BCA-EC0B-765C-68FCB48EBF8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82067418"/>
                </p:ext>
              </p:extLst>
            </p:nvPr>
          </p:nvGraphicFramePr>
          <p:xfrm>
            <a:off x="4395704" y="1547830"/>
            <a:ext cx="7997394" cy="48883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9799EA-075E-3CDA-5404-9A536A1108D9}"/>
                </a:ext>
              </a:extLst>
            </p:cNvPr>
            <p:cNvSpPr txBox="1"/>
            <p:nvPr/>
          </p:nvSpPr>
          <p:spPr>
            <a:xfrm>
              <a:off x="9345271" y="4222989"/>
              <a:ext cx="1403686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20"/>
                </a:lnSpc>
                <a:spcAft>
                  <a:spcPts val="672"/>
                </a:spcAft>
              </a:pPr>
              <a:r>
                <a:rPr lang="en-GB" sz="1600" b="1" dirty="0">
                  <a:solidFill>
                    <a:sysClr val="window" lastClr="FFFFFF"/>
                  </a:solidFill>
                  <a:cs typeface="Arial" panose="020B0604020202020204" pitchFamily="34" charset="0"/>
                </a:rPr>
                <a:t>With person responsible for recruitment, HR and skills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7F4FC09-A357-E058-612A-F837C34ED477}"/>
              </a:ext>
            </a:extLst>
          </p:cNvPr>
          <p:cNvSpPr txBox="1"/>
          <p:nvPr/>
        </p:nvSpPr>
        <p:spPr>
          <a:xfrm>
            <a:off x="9902536" y="1787236"/>
            <a:ext cx="2109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2022 Official Stats Report:</a:t>
            </a:r>
          </a:p>
          <a:p>
            <a:r>
              <a:rPr lang="en-GB" dirty="0">
                <a:hlinkClick r:id="rId9"/>
              </a:rPr>
              <a:t>https://www.gov.uk/government/statistics/employer-skills-survey-2022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CC5523-394A-10F1-24C9-5F2E735A9613}"/>
              </a:ext>
            </a:extLst>
          </p:cNvPr>
          <p:cNvSpPr txBox="1"/>
          <p:nvPr/>
        </p:nvSpPr>
        <p:spPr>
          <a:xfrm>
            <a:off x="9902535" y="4176810"/>
            <a:ext cx="2109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2022 Research report:</a:t>
            </a:r>
          </a:p>
          <a:p>
            <a:r>
              <a:rPr lang="en-GB" dirty="0">
                <a:hlinkClick r:id="rId10"/>
              </a:rPr>
              <a:t>https://www.gov.uk/government/collections/employer-skills-survey-2022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3600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DF03B-E5CA-CA80-ECAB-EB9AAEA2C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04" y="241140"/>
            <a:ext cx="8839431" cy="557735"/>
          </a:xfrm>
        </p:spPr>
        <p:txBody>
          <a:bodyPr>
            <a:normAutofit fontScale="90000"/>
          </a:bodyPr>
          <a:lstStyle/>
          <a:p>
            <a:r>
              <a:rPr lang="en-GB" dirty="0"/>
              <a:t>A large increase in the proportion of vacancies hard to fill due to skills issues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515E2D-5D8E-DBC9-FAC9-CC3D5629D2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4018" y="6353659"/>
            <a:ext cx="549658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 (2022): All establishments (incidence): 72,918; A</a:t>
            </a:r>
            <a:r>
              <a:rPr lang="en-GB" dirty="0" err="1">
                <a:solidFill>
                  <a:srgbClr val="E7E6E6">
                    <a:lumMod val="50000"/>
                  </a:srgbClr>
                </a:solidFill>
                <a:latin typeface="Arial" panose="020B0604020202020204"/>
              </a:rPr>
              <a:t>ll</a:t>
            </a:r>
            <a:r>
              <a:rPr lang="en-GB" dirty="0">
                <a:solidFill>
                  <a:srgbClr val="E7E6E6">
                    <a:lumMod val="50000"/>
                  </a:srgbClr>
                </a:solidFill>
                <a:latin typeface="Arial" panose="020B0604020202020204"/>
              </a:rPr>
              <a:t> establishments with vacancies (density): 23,841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260CA81-9CC4-0634-2652-48C0BA394B87}"/>
              </a:ext>
            </a:extLst>
          </p:cNvPr>
          <p:cNvGraphicFramePr/>
          <p:nvPr/>
        </p:nvGraphicFramePr>
        <p:xfrm>
          <a:off x="148384" y="1974272"/>
          <a:ext cx="5757668" cy="442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5E4A3FF-101E-70D6-22FD-2FE5D436C9E3}"/>
              </a:ext>
            </a:extLst>
          </p:cNvPr>
          <p:cNvSpPr txBox="1"/>
          <p:nvPr/>
        </p:nvSpPr>
        <p:spPr>
          <a:xfrm>
            <a:off x="7326247" y="4137398"/>
            <a:ext cx="4126831" cy="307777"/>
          </a:xfrm>
          <a:prstGeom prst="rect">
            <a:avLst/>
          </a:prstGeom>
          <a:solidFill>
            <a:srgbClr val="FFD457"/>
          </a:solidFill>
          <a:ln>
            <a:solidFill>
              <a:srgbClr val="FFD45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High SSV density occupations</a:t>
            </a:r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C0194945-BE79-A054-6C8A-108AD8C78E72}"/>
              </a:ext>
            </a:extLst>
          </p:cNvPr>
          <p:cNvSpPr/>
          <p:nvPr/>
        </p:nvSpPr>
        <p:spPr>
          <a:xfrm>
            <a:off x="4775562" y="3280601"/>
            <a:ext cx="1698411" cy="900590"/>
          </a:xfrm>
          <a:prstGeom prst="round2DiagRect">
            <a:avLst>
              <a:gd name="adj1" fmla="val 16667"/>
              <a:gd name="adj2" fmla="val 4894"/>
            </a:avLst>
          </a:prstGeom>
          <a:solidFill>
            <a:srgbClr val="B7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531,000 SSVs in 2022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(up from 226,000 in 2017)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DB013DF0-427B-4622-A26C-DA352C009EB3}"/>
              </a:ext>
            </a:extLst>
          </p:cNvPr>
          <p:cNvSpPr/>
          <p:nvPr/>
        </p:nvSpPr>
        <p:spPr>
          <a:xfrm rot="10800000">
            <a:off x="6491458" y="3454950"/>
            <a:ext cx="249382" cy="275946"/>
          </a:xfrm>
          <a:prstGeom prst="downArrow">
            <a:avLst/>
          </a:prstGeom>
          <a:solidFill>
            <a:srgbClr val="B7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34525EA-6A92-C7FF-5316-F79FF89C3711}"/>
              </a:ext>
            </a:extLst>
          </p:cNvPr>
          <p:cNvSpPr/>
          <p:nvPr/>
        </p:nvSpPr>
        <p:spPr>
          <a:xfrm>
            <a:off x="7607530" y="2805544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52%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25B03C4-6D36-B7EB-A16B-2B98DDEF9F94}"/>
              </a:ext>
            </a:extLst>
          </p:cNvPr>
          <p:cNvSpPr/>
          <p:nvPr/>
        </p:nvSpPr>
        <p:spPr>
          <a:xfrm>
            <a:off x="8963088" y="2805543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tx1"/>
                </a:solidFill>
                <a:latin typeface="Arial" panose="020B0604020202020204"/>
              </a:rPr>
              <a:t>43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5260A28-D6ED-CD23-4205-9B124BE797D6}"/>
              </a:ext>
            </a:extLst>
          </p:cNvPr>
          <p:cNvSpPr/>
          <p:nvPr/>
        </p:nvSpPr>
        <p:spPr>
          <a:xfrm>
            <a:off x="10318646" y="2787637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tx1"/>
                </a:solidFill>
                <a:latin typeface="Arial" panose="020B0604020202020204"/>
              </a:rPr>
              <a:t>42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267B07-D27B-7DA3-A7F7-1A1EE6F2BAB6}"/>
              </a:ext>
            </a:extLst>
          </p:cNvPr>
          <p:cNvSpPr txBox="1"/>
          <p:nvPr/>
        </p:nvSpPr>
        <p:spPr>
          <a:xfrm>
            <a:off x="7197457" y="2379554"/>
            <a:ext cx="157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Construction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6ADDF2-452A-7D10-EDAD-CB29A81DD282}"/>
              </a:ext>
            </a:extLst>
          </p:cNvPr>
          <p:cNvSpPr txBox="1"/>
          <p:nvPr/>
        </p:nvSpPr>
        <p:spPr>
          <a:xfrm>
            <a:off x="8535410" y="2374475"/>
            <a:ext cx="157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Info &amp; Comms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4FEBA1-1726-80DE-FB5B-E3E7BB1195D4}"/>
              </a:ext>
            </a:extLst>
          </p:cNvPr>
          <p:cNvSpPr txBox="1"/>
          <p:nvPr/>
        </p:nvSpPr>
        <p:spPr>
          <a:xfrm>
            <a:off x="10061234" y="2384070"/>
            <a:ext cx="157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Manufacturing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6546C73-27AD-E6BF-FCB0-0452A894C735}"/>
              </a:ext>
            </a:extLst>
          </p:cNvPr>
          <p:cNvSpPr/>
          <p:nvPr/>
        </p:nvSpPr>
        <p:spPr>
          <a:xfrm>
            <a:off x="7607530" y="5180752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  <a:r>
              <a:rPr lang="en-GB" sz="1600" b="1" dirty="0">
                <a:solidFill>
                  <a:schemeClr val="tx1"/>
                </a:solidFill>
                <a:latin typeface="Arial" panose="020B0604020202020204"/>
              </a:rPr>
              <a:t>1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1524036-31E1-546C-DB33-85499E4D7047}"/>
              </a:ext>
            </a:extLst>
          </p:cNvPr>
          <p:cNvSpPr/>
          <p:nvPr/>
        </p:nvSpPr>
        <p:spPr>
          <a:xfrm>
            <a:off x="8963088" y="5180751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tx1"/>
                </a:solidFill>
                <a:latin typeface="Arial" panose="020B0604020202020204"/>
              </a:rPr>
              <a:t>39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7B0C177-3A34-F635-87B8-4A4DA6765CAC}"/>
              </a:ext>
            </a:extLst>
          </p:cNvPr>
          <p:cNvSpPr/>
          <p:nvPr/>
        </p:nvSpPr>
        <p:spPr>
          <a:xfrm>
            <a:off x="10318646" y="5162845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39%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5174F8-FE5B-7736-8437-E85BC31A1539}"/>
              </a:ext>
            </a:extLst>
          </p:cNvPr>
          <p:cNvSpPr txBox="1"/>
          <p:nvPr/>
        </p:nvSpPr>
        <p:spPr>
          <a:xfrm>
            <a:off x="7197457" y="4646474"/>
            <a:ext cx="157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Skilled trades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02D0BE-DC3C-C9C6-83BF-6D0B625A330F}"/>
              </a:ext>
            </a:extLst>
          </p:cNvPr>
          <p:cNvSpPr txBox="1"/>
          <p:nvPr/>
        </p:nvSpPr>
        <p:spPr>
          <a:xfrm>
            <a:off x="8629346" y="4646474"/>
            <a:ext cx="157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Caring &amp; Leisure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9C4268-43B5-E2F1-4B63-F00F2FA46BD4}"/>
              </a:ext>
            </a:extLst>
          </p:cNvPr>
          <p:cNvSpPr txBox="1"/>
          <p:nvPr/>
        </p:nvSpPr>
        <p:spPr>
          <a:xfrm>
            <a:off x="10061234" y="4650990"/>
            <a:ext cx="157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Professionals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8429FF-47F4-9DCE-C653-D9563C3735C3}"/>
              </a:ext>
            </a:extLst>
          </p:cNvPr>
          <p:cNvSpPr txBox="1"/>
          <p:nvPr/>
        </p:nvSpPr>
        <p:spPr>
          <a:xfrm>
            <a:off x="7326247" y="1883678"/>
            <a:ext cx="4126831" cy="307777"/>
          </a:xfrm>
          <a:prstGeom prst="rect">
            <a:avLst/>
          </a:prstGeom>
          <a:solidFill>
            <a:srgbClr val="FFD457"/>
          </a:solidFill>
          <a:ln>
            <a:solidFill>
              <a:srgbClr val="FFD45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High SSV density sectors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0698CF1-C72C-07C6-6D64-38D0127E585C}"/>
              </a:ext>
            </a:extLst>
          </p:cNvPr>
          <p:cNvSpPr/>
          <p:nvPr/>
        </p:nvSpPr>
        <p:spPr>
          <a:xfrm>
            <a:off x="376825" y="1386778"/>
            <a:ext cx="4253311" cy="11749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l"/>
                <a:tab pos="3429000" algn="l"/>
                <a:tab pos="5715000" algn="r"/>
              </a:tabLst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Skill-shortage vacancy (SSV): 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specific type of hard-to-fil vacancy that occurs when an employer cannot find applicants with the required skills, qualification, or experience to do a job.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E92A1F4C-C605-A199-2A38-E84582B7ECB8}"/>
              </a:ext>
            </a:extLst>
          </p:cNvPr>
          <p:cNvSpPr txBox="1">
            <a:spLocks/>
          </p:cNvSpPr>
          <p:nvPr/>
        </p:nvSpPr>
        <p:spPr>
          <a:xfrm>
            <a:off x="7326246" y="6398667"/>
            <a:ext cx="42508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solidFill>
                  <a:srgbClr val="E7E6E6">
                    <a:lumMod val="50000"/>
                  </a:srgbClr>
                </a:solidFill>
                <a:latin typeface="Arial" panose="020B0604020202020204"/>
              </a:rPr>
              <a:t>Base: All establishments with vacancies: ranges from 489 in Info &amp; Comms sector to 1,789 in Manufacturing 5,312 with Caring &amp; Leisure occupations</a:t>
            </a:r>
          </a:p>
          <a:p>
            <a:pPr>
              <a:defRPr/>
            </a:pPr>
            <a:endParaRPr lang="en-GB" sz="800" dirty="0">
              <a:solidFill>
                <a:srgbClr val="E7E6E6">
                  <a:lumMod val="50000"/>
                </a:srgb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94547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F537E-690F-92FF-C765-444DFCCE1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59" y="639017"/>
            <a:ext cx="7364405" cy="557735"/>
          </a:xfrm>
        </p:spPr>
        <p:txBody>
          <a:bodyPr>
            <a:normAutofit fontScale="90000"/>
          </a:bodyPr>
          <a:lstStyle/>
          <a:p>
            <a:r>
              <a:rPr lang="en-GB" dirty="0"/>
              <a:t>Specific skills contributing to SSVs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6E5694-62EB-56FC-A5EB-836F83B80A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93931" y="6555438"/>
            <a:ext cx="4440462" cy="365125"/>
          </a:xfrm>
        </p:spPr>
        <p:txBody>
          <a:bodyPr/>
          <a:lstStyle/>
          <a:p>
            <a:r>
              <a:rPr lang="en-GB" dirty="0"/>
              <a:t>Base: All establishments with skill-shortage vacancies (up to 2 followed up): 9,888</a:t>
            </a:r>
          </a:p>
          <a:p>
            <a:endParaRPr lang="en-GB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7C150-A997-75CC-A930-0E7FB532E2FC}"/>
              </a:ext>
            </a:extLst>
          </p:cNvPr>
          <p:cNvSpPr txBox="1"/>
          <p:nvPr/>
        </p:nvSpPr>
        <p:spPr>
          <a:xfrm>
            <a:off x="550281" y="1425394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Technical and practical skills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CD68C3-8A11-CBF4-8E8D-D0208E0C9D4E}"/>
              </a:ext>
            </a:extLst>
          </p:cNvPr>
          <p:cNvSpPr/>
          <p:nvPr/>
        </p:nvSpPr>
        <p:spPr>
          <a:xfrm>
            <a:off x="1403581" y="1925054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Specialist skills and knowledge to perform role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38793EB-9C54-9217-9946-77994E1EC8A0}"/>
              </a:ext>
            </a:extLst>
          </p:cNvPr>
          <p:cNvSpPr/>
          <p:nvPr/>
        </p:nvSpPr>
        <p:spPr>
          <a:xfrm>
            <a:off x="1401230" y="3679452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Creative and innovative thinking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53359D-0165-45F5-49F8-500AC94E4323}"/>
              </a:ext>
            </a:extLst>
          </p:cNvPr>
          <p:cNvSpPr/>
          <p:nvPr/>
        </p:nvSpPr>
        <p:spPr>
          <a:xfrm>
            <a:off x="1409101" y="4578285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Solving complex problems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975EF6-EFB9-C509-B0A9-A2A68A7E7809}"/>
              </a:ext>
            </a:extLst>
          </p:cNvPr>
          <p:cNvSpPr/>
          <p:nvPr/>
        </p:nvSpPr>
        <p:spPr>
          <a:xfrm>
            <a:off x="1401229" y="5476137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Knowledge of how the organisation works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D4B32DD-13D9-24A7-5B77-C35F1AEDEA83}"/>
              </a:ext>
            </a:extLst>
          </p:cNvPr>
          <p:cNvSpPr/>
          <p:nvPr/>
        </p:nvSpPr>
        <p:spPr>
          <a:xfrm>
            <a:off x="7260594" y="1925054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Managing time / task prioritisation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007465-3268-309A-B112-469662CA2496}"/>
              </a:ext>
            </a:extLst>
          </p:cNvPr>
          <p:cNvSpPr/>
          <p:nvPr/>
        </p:nvSpPr>
        <p:spPr>
          <a:xfrm>
            <a:off x="7260593" y="2812930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Managing feelings / handlings those of others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802C1F-3DA8-596F-7A7B-05E4329BFB86}"/>
              </a:ext>
            </a:extLst>
          </p:cNvPr>
          <p:cNvSpPr/>
          <p:nvPr/>
        </p:nvSpPr>
        <p:spPr>
          <a:xfrm>
            <a:off x="7260592" y="3700807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Customer handling skills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ED36BBC-0E70-9A74-2ADC-6FBDC0AE9FC9}"/>
              </a:ext>
            </a:extLst>
          </p:cNvPr>
          <p:cNvSpPr/>
          <p:nvPr/>
        </p:nvSpPr>
        <p:spPr>
          <a:xfrm>
            <a:off x="7257745" y="4588683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Team working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8773501-E99B-43B6-6854-EFAFCBEC3155}"/>
              </a:ext>
            </a:extLst>
          </p:cNvPr>
          <p:cNvSpPr/>
          <p:nvPr/>
        </p:nvSpPr>
        <p:spPr>
          <a:xfrm>
            <a:off x="7257744" y="5476559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Managing / motivating other staff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838EBE-8AFC-3D19-09B4-1782CBDC20FA}"/>
              </a:ext>
            </a:extLst>
          </p:cNvPr>
          <p:cNvSpPr txBox="1"/>
          <p:nvPr/>
        </p:nvSpPr>
        <p:spPr>
          <a:xfrm>
            <a:off x="6277081" y="1401514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People and personal skills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AC446E2A-C61C-8F9D-FDDA-18122C14D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725" y="2002863"/>
            <a:ext cx="757466" cy="588150"/>
          </a:xfrm>
          <a:prstGeom prst="rect">
            <a:avLst/>
          </a:prstGeom>
        </p:spPr>
      </p:pic>
      <p:pic>
        <p:nvPicPr>
          <p:cNvPr id="17" name="Picture 16" descr="A green light bulb and two people&#10;&#10;Description automatically generated">
            <a:extLst>
              <a:ext uri="{FF2B5EF4-FFF2-40B4-BE49-F238E27FC236}">
                <a16:creationId xmlns:a16="http://schemas.microsoft.com/office/drawing/2014/main" id="{279B06FB-70A2-17FE-69AC-870A0B1DE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371" y="4207501"/>
            <a:ext cx="1412173" cy="1412173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4FC889A7-37DB-5520-B769-DB0AF105F0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725" y="5598367"/>
            <a:ext cx="787460" cy="574383"/>
          </a:xfrm>
          <a:prstGeom prst="rect">
            <a:avLst/>
          </a:prstGeom>
        </p:spPr>
      </p:pic>
      <p:pic>
        <p:nvPicPr>
          <p:cNvPr id="19" name="Picture 18" descr="A cat headphones on a black background&#10;&#10;Description automatically generated">
            <a:extLst>
              <a:ext uri="{FF2B5EF4-FFF2-40B4-BE49-F238E27FC236}">
                <a16:creationId xmlns:a16="http://schemas.microsoft.com/office/drawing/2014/main" id="{DD2C2D50-AC0A-282F-CCAA-F70CE46EEC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0524" y="3355290"/>
            <a:ext cx="1360634" cy="1360634"/>
          </a:xfrm>
          <a:prstGeom prst="rect">
            <a:avLst/>
          </a:prstGeom>
        </p:spPr>
      </p:pic>
      <p:pic>
        <p:nvPicPr>
          <p:cNvPr id="20" name="Picture 19" descr="A logo of a person with stars&#10;&#10;Description automatically generated">
            <a:extLst>
              <a:ext uri="{FF2B5EF4-FFF2-40B4-BE49-F238E27FC236}">
                <a16:creationId xmlns:a16="http://schemas.microsoft.com/office/drawing/2014/main" id="{FDD4CEB3-A1F6-F899-02F5-BF96016D02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281" y="2018404"/>
            <a:ext cx="735001" cy="557736"/>
          </a:xfrm>
          <a:prstGeom prst="rect">
            <a:avLst/>
          </a:prstGeom>
        </p:spPr>
      </p:pic>
      <p:pic>
        <p:nvPicPr>
          <p:cNvPr id="21" name="Picture 20" descr="A green logo with gears on it&#10;&#10;Description automatically generated">
            <a:extLst>
              <a:ext uri="{FF2B5EF4-FFF2-40B4-BE49-F238E27FC236}">
                <a16:creationId xmlns:a16="http://schemas.microsoft.com/office/drawing/2014/main" id="{A0241D8C-7ED0-4A7A-4869-0C7B15D43F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437" y="5073142"/>
            <a:ext cx="1455156" cy="1455156"/>
          </a:xfrm>
          <a:prstGeom prst="rect">
            <a:avLst/>
          </a:prstGeom>
        </p:spPr>
      </p:pic>
      <p:pic>
        <p:nvPicPr>
          <p:cNvPr id="22" name="Picture 21" descr="A green logo with a key in the head&#10;&#10;Description automatically generated">
            <a:extLst>
              <a:ext uri="{FF2B5EF4-FFF2-40B4-BE49-F238E27FC236}">
                <a16:creationId xmlns:a16="http://schemas.microsoft.com/office/drawing/2014/main" id="{04EA6EF1-6E1B-BAE3-8535-AEF657F345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188" y="2420061"/>
            <a:ext cx="1422420" cy="1422420"/>
          </a:xfrm>
          <a:prstGeom prst="rect">
            <a:avLst/>
          </a:prstGeom>
        </p:spPr>
      </p:pic>
      <p:pic>
        <p:nvPicPr>
          <p:cNvPr id="23" name="Picture 22" descr="A green light bulb and magnifying glass&#10;&#10;Description automatically generated">
            <a:extLst>
              <a:ext uri="{FF2B5EF4-FFF2-40B4-BE49-F238E27FC236}">
                <a16:creationId xmlns:a16="http://schemas.microsoft.com/office/drawing/2014/main" id="{75686271-BDE9-EAEE-1CF5-B4D016F936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783" y="4103138"/>
            <a:ext cx="1495229" cy="1495229"/>
          </a:xfrm>
          <a:prstGeom prst="rect">
            <a:avLst/>
          </a:prstGeom>
        </p:spPr>
      </p:pic>
      <p:pic>
        <p:nvPicPr>
          <p:cNvPr id="27" name="Picture 26" descr="A green logo with gears and people&#10;&#10;Description automatically generated">
            <a:extLst>
              <a:ext uri="{FF2B5EF4-FFF2-40B4-BE49-F238E27FC236}">
                <a16:creationId xmlns:a16="http://schemas.microsoft.com/office/drawing/2014/main" id="{280394C2-96B8-3489-50CB-9F27AC9881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8377" y="2447636"/>
            <a:ext cx="1495229" cy="1495229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F9F70417-C8CC-8D3C-E1AA-10431FB2EDC0}"/>
              </a:ext>
            </a:extLst>
          </p:cNvPr>
          <p:cNvSpPr/>
          <p:nvPr/>
        </p:nvSpPr>
        <p:spPr>
          <a:xfrm>
            <a:off x="10472357" y="1857813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BAC36C3-4693-5E00-BDDA-D5CFC75F7854}"/>
              </a:ext>
            </a:extLst>
          </p:cNvPr>
          <p:cNvSpPr/>
          <p:nvPr/>
        </p:nvSpPr>
        <p:spPr>
          <a:xfrm>
            <a:off x="10472357" y="2756463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D48961A-1BFF-B2F4-FEE2-FF8ADFFDD896}"/>
              </a:ext>
            </a:extLst>
          </p:cNvPr>
          <p:cNvSpPr/>
          <p:nvPr/>
        </p:nvSpPr>
        <p:spPr>
          <a:xfrm>
            <a:off x="10470934" y="3679052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F47AD12-4762-B609-771E-22173E415ACC}"/>
              </a:ext>
            </a:extLst>
          </p:cNvPr>
          <p:cNvSpPr txBox="1"/>
          <p:nvPr/>
        </p:nvSpPr>
        <p:spPr>
          <a:xfrm>
            <a:off x="10535477" y="2078304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48%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BFCE635-1CE9-27BF-6237-690480FE9A0A}"/>
              </a:ext>
            </a:extLst>
          </p:cNvPr>
          <p:cNvSpPr txBox="1"/>
          <p:nvPr/>
        </p:nvSpPr>
        <p:spPr>
          <a:xfrm>
            <a:off x="10535478" y="2976359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38%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37077D9-5001-35AE-F551-003E9F95B872}"/>
              </a:ext>
            </a:extLst>
          </p:cNvPr>
          <p:cNvSpPr txBox="1"/>
          <p:nvPr/>
        </p:nvSpPr>
        <p:spPr>
          <a:xfrm>
            <a:off x="10535478" y="3893202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36%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0581FEF-578D-833D-ED8C-015BD60970C9}"/>
              </a:ext>
            </a:extLst>
          </p:cNvPr>
          <p:cNvSpPr/>
          <p:nvPr/>
        </p:nvSpPr>
        <p:spPr>
          <a:xfrm>
            <a:off x="10476811" y="4601641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90B69F-0291-B1A0-B22E-66965F15E959}"/>
              </a:ext>
            </a:extLst>
          </p:cNvPr>
          <p:cNvSpPr txBox="1"/>
          <p:nvPr/>
        </p:nvSpPr>
        <p:spPr>
          <a:xfrm>
            <a:off x="10541355" y="4815791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34%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668DF1B-01CC-3AB5-8DEC-85389F469639}"/>
              </a:ext>
            </a:extLst>
          </p:cNvPr>
          <p:cNvSpPr/>
          <p:nvPr/>
        </p:nvSpPr>
        <p:spPr>
          <a:xfrm>
            <a:off x="10478052" y="5500291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7570366-1EC4-5B9B-F43B-0080326FA324}"/>
              </a:ext>
            </a:extLst>
          </p:cNvPr>
          <p:cNvSpPr txBox="1"/>
          <p:nvPr/>
        </p:nvSpPr>
        <p:spPr>
          <a:xfrm>
            <a:off x="10542596" y="5714441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31%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6B69F030-C891-206D-0673-9E968B61DC07}"/>
              </a:ext>
            </a:extLst>
          </p:cNvPr>
          <p:cNvSpPr/>
          <p:nvPr/>
        </p:nvSpPr>
        <p:spPr>
          <a:xfrm>
            <a:off x="1403581" y="2816982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Knowledge of products and services offered</a:t>
            </a:r>
          </a:p>
        </p:txBody>
      </p:sp>
      <p:pic>
        <p:nvPicPr>
          <p:cNvPr id="55" name="Picture 54" descr="A green logo with a light bulb and gears&#10;&#10;Description automatically generated">
            <a:extLst>
              <a:ext uri="{FF2B5EF4-FFF2-40B4-BE49-F238E27FC236}">
                <a16:creationId xmlns:a16="http://schemas.microsoft.com/office/drawing/2014/main" id="{AEAAD300-569A-8C38-0477-E3325B6BA2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331" y="3273569"/>
            <a:ext cx="1449237" cy="1449237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C260D4F4-C41E-0048-B45B-905E7F77C87D}"/>
              </a:ext>
            </a:extLst>
          </p:cNvPr>
          <p:cNvSpPr txBox="1"/>
          <p:nvPr/>
        </p:nvSpPr>
        <p:spPr>
          <a:xfrm>
            <a:off x="4212008" y="1523576"/>
            <a:ext cx="1635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% of SSVs affected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D6D448-46D0-34B4-0248-D037D87A76EC}"/>
              </a:ext>
            </a:extLst>
          </p:cNvPr>
          <p:cNvSpPr txBox="1"/>
          <p:nvPr/>
        </p:nvSpPr>
        <p:spPr>
          <a:xfrm>
            <a:off x="10086855" y="1500924"/>
            <a:ext cx="1635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% of SSVs affected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0E9AE63-7BC4-2EC6-BA15-A84987B7098F}"/>
              </a:ext>
            </a:extLst>
          </p:cNvPr>
          <p:cNvSpPr/>
          <p:nvPr/>
        </p:nvSpPr>
        <p:spPr>
          <a:xfrm>
            <a:off x="4595862" y="1857813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BF9DBBF-C140-CF6A-DE2B-06B335842108}"/>
              </a:ext>
            </a:extLst>
          </p:cNvPr>
          <p:cNvSpPr/>
          <p:nvPr/>
        </p:nvSpPr>
        <p:spPr>
          <a:xfrm>
            <a:off x="4595862" y="2756463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9148432-774C-3F10-B731-D1D9019B42E6}"/>
              </a:ext>
            </a:extLst>
          </p:cNvPr>
          <p:cNvSpPr/>
          <p:nvPr/>
        </p:nvSpPr>
        <p:spPr>
          <a:xfrm>
            <a:off x="4594439" y="3679052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A338765-1263-B682-7772-3F4DCE347CFF}"/>
              </a:ext>
            </a:extLst>
          </p:cNvPr>
          <p:cNvSpPr txBox="1"/>
          <p:nvPr/>
        </p:nvSpPr>
        <p:spPr>
          <a:xfrm>
            <a:off x="4658982" y="2078304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63%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2ECAED-0B87-55C1-9700-79182EFA5C77}"/>
              </a:ext>
            </a:extLst>
          </p:cNvPr>
          <p:cNvSpPr txBox="1"/>
          <p:nvPr/>
        </p:nvSpPr>
        <p:spPr>
          <a:xfrm>
            <a:off x="4658983" y="2976359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40%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49F41E2-4246-D82E-E30B-99F247752A9F}"/>
              </a:ext>
            </a:extLst>
          </p:cNvPr>
          <p:cNvSpPr txBox="1"/>
          <p:nvPr/>
        </p:nvSpPr>
        <p:spPr>
          <a:xfrm>
            <a:off x="4658983" y="3893202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40%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47C9C4E-D52D-ABD1-41BC-7345003E7810}"/>
              </a:ext>
            </a:extLst>
          </p:cNvPr>
          <p:cNvSpPr/>
          <p:nvPr/>
        </p:nvSpPr>
        <p:spPr>
          <a:xfrm>
            <a:off x="4600316" y="4601641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C581584-54E3-4A84-4153-12AFDA00DD93}"/>
              </a:ext>
            </a:extLst>
          </p:cNvPr>
          <p:cNvSpPr txBox="1"/>
          <p:nvPr/>
        </p:nvSpPr>
        <p:spPr>
          <a:xfrm>
            <a:off x="4664860" y="4815791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36%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21BE1DF-B36C-0FB2-9475-3E5B632A48BB}"/>
              </a:ext>
            </a:extLst>
          </p:cNvPr>
          <p:cNvSpPr/>
          <p:nvPr/>
        </p:nvSpPr>
        <p:spPr>
          <a:xfrm>
            <a:off x="4601557" y="5500291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B665D44-508B-0956-A048-6CFDEAFC1D15}"/>
              </a:ext>
            </a:extLst>
          </p:cNvPr>
          <p:cNvSpPr txBox="1"/>
          <p:nvPr/>
        </p:nvSpPr>
        <p:spPr>
          <a:xfrm>
            <a:off x="4666101" y="5714441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36%</a:t>
            </a:r>
          </a:p>
        </p:txBody>
      </p:sp>
    </p:spTree>
    <p:extLst>
      <p:ext uri="{BB962C8B-B14F-4D97-AF65-F5344CB8AC3E}">
        <p14:creationId xmlns:p14="http://schemas.microsoft.com/office/powerpoint/2010/main" val="216598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4182209-091C-54F3-0491-EC42D78F91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2068169"/>
              </p:ext>
            </p:extLst>
          </p:nvPr>
        </p:nvGraphicFramePr>
        <p:xfrm>
          <a:off x="112806" y="2526451"/>
          <a:ext cx="5757668" cy="386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30DF03B-E5CA-CA80-ECAB-EB9AAEA2C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04" y="241140"/>
            <a:ext cx="8839431" cy="557735"/>
          </a:xfrm>
        </p:spPr>
        <p:txBody>
          <a:bodyPr>
            <a:normAutofit fontScale="90000"/>
          </a:bodyPr>
          <a:lstStyle/>
          <a:p>
            <a:r>
              <a:rPr lang="en-GB" dirty="0"/>
              <a:t>Skills gap increasing after a period of gradual improvement</a:t>
            </a: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5C60C1C6-F00E-EF87-DD0D-E7A89F2ABD25}"/>
              </a:ext>
            </a:extLst>
          </p:cNvPr>
          <p:cNvSpPr/>
          <p:nvPr/>
        </p:nvSpPr>
        <p:spPr>
          <a:xfrm>
            <a:off x="4612038" y="2787637"/>
            <a:ext cx="2185632" cy="709812"/>
          </a:xfrm>
          <a:prstGeom prst="round2DiagRect">
            <a:avLst/>
          </a:prstGeom>
          <a:solidFill>
            <a:srgbClr val="B7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1.7 million skills gaps in 2022 (up from 1.3 million in 2017)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D767843-D177-6B4A-E994-7737AB9D2DEC}"/>
              </a:ext>
            </a:extLst>
          </p:cNvPr>
          <p:cNvSpPr/>
          <p:nvPr/>
        </p:nvSpPr>
        <p:spPr>
          <a:xfrm rot="10800000">
            <a:off x="6835043" y="2956545"/>
            <a:ext cx="249382" cy="275946"/>
          </a:xfrm>
          <a:prstGeom prst="downArrow">
            <a:avLst/>
          </a:prstGeom>
          <a:solidFill>
            <a:srgbClr val="B7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4F916D-4328-D759-311B-9FF2E2A0B85C}"/>
              </a:ext>
            </a:extLst>
          </p:cNvPr>
          <p:cNvSpPr txBox="1"/>
          <p:nvPr/>
        </p:nvSpPr>
        <p:spPr>
          <a:xfrm>
            <a:off x="7326247" y="4137398"/>
            <a:ext cx="4126831" cy="307777"/>
          </a:xfrm>
          <a:prstGeom prst="rect">
            <a:avLst/>
          </a:prstGeom>
          <a:solidFill>
            <a:srgbClr val="FFD457"/>
          </a:solidFill>
          <a:ln>
            <a:solidFill>
              <a:srgbClr val="FFD45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High skills gap density occupations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A3F3C1-AB3B-24B7-3047-00751FF4F16D}"/>
              </a:ext>
            </a:extLst>
          </p:cNvPr>
          <p:cNvSpPr/>
          <p:nvPr/>
        </p:nvSpPr>
        <p:spPr>
          <a:xfrm>
            <a:off x="7607530" y="2805544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8.6%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8BE6B45-A973-BE05-CFF3-FE21E978E723}"/>
              </a:ext>
            </a:extLst>
          </p:cNvPr>
          <p:cNvSpPr/>
          <p:nvPr/>
        </p:nvSpPr>
        <p:spPr>
          <a:xfrm>
            <a:off x="8963088" y="2805543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tx1"/>
                </a:solidFill>
                <a:latin typeface="Arial" panose="020B0604020202020204"/>
              </a:rPr>
              <a:t>7.7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1310DE8-D0C6-594C-38BF-6CED49D490C6}"/>
              </a:ext>
            </a:extLst>
          </p:cNvPr>
          <p:cNvSpPr/>
          <p:nvPr/>
        </p:nvSpPr>
        <p:spPr>
          <a:xfrm>
            <a:off x="10318646" y="2787637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7.5%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3F9686-678A-8DAE-0652-075C798E1D30}"/>
              </a:ext>
            </a:extLst>
          </p:cNvPr>
          <p:cNvSpPr txBox="1"/>
          <p:nvPr/>
        </p:nvSpPr>
        <p:spPr>
          <a:xfrm>
            <a:off x="7283401" y="2282062"/>
            <a:ext cx="157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Hotels &amp; restaurants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B780C-05F4-8A00-3E0B-CD2456D899A7}"/>
              </a:ext>
            </a:extLst>
          </p:cNvPr>
          <p:cNvSpPr txBox="1"/>
          <p:nvPr/>
        </p:nvSpPr>
        <p:spPr>
          <a:xfrm>
            <a:off x="8601593" y="2277807"/>
            <a:ext cx="157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Financial Services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3EAA07-DC31-D95F-4E49-13459EB0DE09}"/>
              </a:ext>
            </a:extLst>
          </p:cNvPr>
          <p:cNvSpPr txBox="1"/>
          <p:nvPr/>
        </p:nvSpPr>
        <p:spPr>
          <a:xfrm>
            <a:off x="10061234" y="2384070"/>
            <a:ext cx="157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Manufacturing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51089F-8380-7064-BE95-C5EF3464E1CC}"/>
              </a:ext>
            </a:extLst>
          </p:cNvPr>
          <p:cNvSpPr/>
          <p:nvPr/>
        </p:nvSpPr>
        <p:spPr>
          <a:xfrm>
            <a:off x="7607530" y="5156688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tx1"/>
                </a:solidFill>
                <a:latin typeface="Arial" panose="020B0604020202020204"/>
              </a:rPr>
              <a:t>9.2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247791-734D-69B2-3723-E4D9FA1FA65F}"/>
              </a:ext>
            </a:extLst>
          </p:cNvPr>
          <p:cNvSpPr/>
          <p:nvPr/>
        </p:nvSpPr>
        <p:spPr>
          <a:xfrm>
            <a:off x="8963088" y="5156687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tx1"/>
                </a:solidFill>
                <a:latin typeface="Arial" panose="020B0604020202020204"/>
              </a:rPr>
              <a:t>8.0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53A2AC7-56E1-D0CA-5CEF-10BA4FCABCC4}"/>
              </a:ext>
            </a:extLst>
          </p:cNvPr>
          <p:cNvSpPr/>
          <p:nvPr/>
        </p:nvSpPr>
        <p:spPr>
          <a:xfrm>
            <a:off x="10318646" y="5138781"/>
            <a:ext cx="927880" cy="925353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7.4%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829C16-4DAB-DCA8-7302-4F19FA97D776}"/>
              </a:ext>
            </a:extLst>
          </p:cNvPr>
          <p:cNvSpPr txBox="1"/>
          <p:nvPr/>
        </p:nvSpPr>
        <p:spPr>
          <a:xfrm>
            <a:off x="7197457" y="4646474"/>
            <a:ext cx="157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Elementary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B2A6D5-7823-A7F6-6677-FED496452394}"/>
              </a:ext>
            </a:extLst>
          </p:cNvPr>
          <p:cNvSpPr txBox="1"/>
          <p:nvPr/>
        </p:nvSpPr>
        <p:spPr>
          <a:xfrm>
            <a:off x="8535410" y="4646474"/>
            <a:ext cx="1670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Sales &amp; customer service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68E186-F1F9-F62F-0A9F-AAB12BF42206}"/>
              </a:ext>
            </a:extLst>
          </p:cNvPr>
          <p:cNvSpPr txBox="1"/>
          <p:nvPr/>
        </p:nvSpPr>
        <p:spPr>
          <a:xfrm>
            <a:off x="10061234" y="4650990"/>
            <a:ext cx="157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Skilled trades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A546D7-BF05-5CD2-8D62-0469122E5278}"/>
              </a:ext>
            </a:extLst>
          </p:cNvPr>
          <p:cNvSpPr txBox="1"/>
          <p:nvPr/>
        </p:nvSpPr>
        <p:spPr>
          <a:xfrm>
            <a:off x="7326247" y="1883678"/>
            <a:ext cx="4126831" cy="307777"/>
          </a:xfrm>
          <a:prstGeom prst="rect">
            <a:avLst/>
          </a:prstGeom>
          <a:solidFill>
            <a:srgbClr val="FFD457"/>
          </a:solidFill>
          <a:ln>
            <a:solidFill>
              <a:srgbClr val="FFD45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High skills gap density sectors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C688CA2-C163-F87C-F323-0914E6190034}"/>
              </a:ext>
            </a:extLst>
          </p:cNvPr>
          <p:cNvSpPr/>
          <p:nvPr/>
        </p:nvSpPr>
        <p:spPr>
          <a:xfrm>
            <a:off x="284018" y="1345871"/>
            <a:ext cx="4382623" cy="10636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l"/>
                <a:tab pos="3429000" algn="l"/>
                <a:tab pos="5715000" algn="r"/>
              </a:tabLst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Skills gaps: </a:t>
            </a:r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kills gaps exist when an employer thinks a worker does not have enough skills to perform their job with full proficiency. Skill gaps apply to existing employees.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74744CA9-7673-034E-BAFF-0E4B7302BF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4018" y="6353659"/>
            <a:ext cx="549658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 (2022): All establishments: 72,918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F90C700-E674-827A-A359-234926DFF6BE}"/>
              </a:ext>
            </a:extLst>
          </p:cNvPr>
          <p:cNvSpPr txBox="1">
            <a:spLocks/>
          </p:cNvSpPr>
          <p:nvPr/>
        </p:nvSpPr>
        <p:spPr>
          <a:xfrm>
            <a:off x="7391467" y="6353658"/>
            <a:ext cx="4363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solidFill>
                  <a:srgbClr val="E7E6E6">
                    <a:lumMod val="50000"/>
                  </a:srgbClr>
                </a:solidFill>
                <a:latin typeface="Arial" panose="020B0604020202020204"/>
              </a:rPr>
              <a:t>Base (2022): All establishments: 72,918: ranges from 991 in Financial Services sector to 23,755 with elementary occupations</a:t>
            </a:r>
            <a:endParaRPr lang="en-GB" sz="800" dirty="0">
              <a:solidFill>
                <a:srgbClr val="E7E6E6">
                  <a:lumMod val="50000"/>
                </a:srgb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99980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F537E-690F-92FF-C765-444DFCCE1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59" y="639017"/>
            <a:ext cx="8268174" cy="557735"/>
          </a:xfrm>
        </p:spPr>
        <p:txBody>
          <a:bodyPr>
            <a:normAutofit fontScale="90000"/>
          </a:bodyPr>
          <a:lstStyle/>
          <a:p>
            <a:r>
              <a:rPr lang="en-GB" dirty="0"/>
              <a:t>Specific skills contributing to skills gaps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7C150-A997-75CC-A930-0E7FB532E2FC}"/>
              </a:ext>
            </a:extLst>
          </p:cNvPr>
          <p:cNvSpPr txBox="1"/>
          <p:nvPr/>
        </p:nvSpPr>
        <p:spPr>
          <a:xfrm>
            <a:off x="550281" y="1425394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Technical and practical skills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CD68C3-8A11-CBF4-8E8D-D0208E0C9D4E}"/>
              </a:ext>
            </a:extLst>
          </p:cNvPr>
          <p:cNvSpPr/>
          <p:nvPr/>
        </p:nvSpPr>
        <p:spPr>
          <a:xfrm>
            <a:off x="1403581" y="1925054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Specialist skills and knowledge to perform role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38793EB-9C54-9217-9946-77994E1EC8A0}"/>
              </a:ext>
            </a:extLst>
          </p:cNvPr>
          <p:cNvSpPr/>
          <p:nvPr/>
        </p:nvSpPr>
        <p:spPr>
          <a:xfrm>
            <a:off x="1401230" y="3679452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Knowledge of products and services offered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53359D-0165-45F5-49F8-500AC94E4323}"/>
              </a:ext>
            </a:extLst>
          </p:cNvPr>
          <p:cNvSpPr/>
          <p:nvPr/>
        </p:nvSpPr>
        <p:spPr>
          <a:xfrm>
            <a:off x="1409101" y="4578285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Knowledge of how the organisation works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975EF6-EFB9-C509-B0A9-A2A68A7E7809}"/>
              </a:ext>
            </a:extLst>
          </p:cNvPr>
          <p:cNvSpPr/>
          <p:nvPr/>
        </p:nvSpPr>
        <p:spPr>
          <a:xfrm>
            <a:off x="1401229" y="5476137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Creative and innovative thinking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D4B32DD-13D9-24A7-5B77-C35F1AEDEA83}"/>
              </a:ext>
            </a:extLst>
          </p:cNvPr>
          <p:cNvSpPr/>
          <p:nvPr/>
        </p:nvSpPr>
        <p:spPr>
          <a:xfrm>
            <a:off x="7260594" y="1925054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Managing time / task prioritisation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007465-3268-309A-B112-469662CA2496}"/>
              </a:ext>
            </a:extLst>
          </p:cNvPr>
          <p:cNvSpPr/>
          <p:nvPr/>
        </p:nvSpPr>
        <p:spPr>
          <a:xfrm>
            <a:off x="7260593" y="2812930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Team working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802C1F-3DA8-596F-7A7B-05E4329BFB86}"/>
              </a:ext>
            </a:extLst>
          </p:cNvPr>
          <p:cNvSpPr/>
          <p:nvPr/>
        </p:nvSpPr>
        <p:spPr>
          <a:xfrm>
            <a:off x="7260592" y="3700807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Managing feelings / handling those of others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ED36BBC-0E70-9A74-2ADC-6FBDC0AE9FC9}"/>
              </a:ext>
            </a:extLst>
          </p:cNvPr>
          <p:cNvSpPr/>
          <p:nvPr/>
        </p:nvSpPr>
        <p:spPr>
          <a:xfrm>
            <a:off x="7257745" y="4588683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Customer handling skills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8773501-E99B-43B6-6854-EFAFCBEC3155}"/>
              </a:ext>
            </a:extLst>
          </p:cNvPr>
          <p:cNvSpPr/>
          <p:nvPr/>
        </p:nvSpPr>
        <p:spPr>
          <a:xfrm>
            <a:off x="7257744" y="5476559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Persuading or influencing others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838EBE-8AFC-3D19-09B4-1782CBDC20FA}"/>
              </a:ext>
            </a:extLst>
          </p:cNvPr>
          <p:cNvSpPr txBox="1"/>
          <p:nvPr/>
        </p:nvSpPr>
        <p:spPr>
          <a:xfrm>
            <a:off x="6277081" y="1401514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People and personal skills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AC446E2A-C61C-8F9D-FDDA-18122C14D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725" y="2002863"/>
            <a:ext cx="757466" cy="588150"/>
          </a:xfrm>
          <a:prstGeom prst="rect">
            <a:avLst/>
          </a:prstGeom>
        </p:spPr>
      </p:pic>
      <p:pic>
        <p:nvPicPr>
          <p:cNvPr id="17" name="Picture 16" descr="A green light bulb and two people&#10;&#10;Description automatically generated">
            <a:extLst>
              <a:ext uri="{FF2B5EF4-FFF2-40B4-BE49-F238E27FC236}">
                <a16:creationId xmlns:a16="http://schemas.microsoft.com/office/drawing/2014/main" id="{279B06FB-70A2-17FE-69AC-870A0B1DE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105" y="2378024"/>
            <a:ext cx="1412173" cy="1412173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4FC889A7-37DB-5520-B769-DB0AF105F0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725" y="3780077"/>
            <a:ext cx="787460" cy="574383"/>
          </a:xfrm>
          <a:prstGeom prst="rect">
            <a:avLst/>
          </a:prstGeom>
        </p:spPr>
      </p:pic>
      <p:pic>
        <p:nvPicPr>
          <p:cNvPr id="19" name="Picture 18" descr="A cat headphones on a black background&#10;&#10;Description automatically generated">
            <a:extLst>
              <a:ext uri="{FF2B5EF4-FFF2-40B4-BE49-F238E27FC236}">
                <a16:creationId xmlns:a16="http://schemas.microsoft.com/office/drawing/2014/main" id="{DD2C2D50-AC0A-282F-CCAA-F70CE46EEC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6965" y="4219530"/>
            <a:ext cx="1360634" cy="1360634"/>
          </a:xfrm>
          <a:prstGeom prst="rect">
            <a:avLst/>
          </a:prstGeom>
        </p:spPr>
      </p:pic>
      <p:pic>
        <p:nvPicPr>
          <p:cNvPr id="20" name="Picture 19" descr="A logo of a person with stars&#10;&#10;Description automatically generated">
            <a:extLst>
              <a:ext uri="{FF2B5EF4-FFF2-40B4-BE49-F238E27FC236}">
                <a16:creationId xmlns:a16="http://schemas.microsoft.com/office/drawing/2014/main" id="{FDD4CEB3-A1F6-F899-02F5-BF96016D02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281" y="2018404"/>
            <a:ext cx="735001" cy="557736"/>
          </a:xfrm>
          <a:prstGeom prst="rect">
            <a:avLst/>
          </a:prstGeom>
        </p:spPr>
      </p:pic>
      <p:pic>
        <p:nvPicPr>
          <p:cNvPr id="21" name="Picture 20" descr="A green logo with gears on it&#10;&#10;Description automatically generated">
            <a:extLst>
              <a:ext uri="{FF2B5EF4-FFF2-40B4-BE49-F238E27FC236}">
                <a16:creationId xmlns:a16="http://schemas.microsoft.com/office/drawing/2014/main" id="{A0241D8C-7ED0-4A7A-4869-0C7B15D43F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73" y="4201968"/>
            <a:ext cx="1495943" cy="1495943"/>
          </a:xfrm>
          <a:prstGeom prst="rect">
            <a:avLst/>
          </a:prstGeom>
        </p:spPr>
      </p:pic>
      <p:pic>
        <p:nvPicPr>
          <p:cNvPr id="22" name="Picture 21" descr="A green logo with a key in the head&#10;&#10;Description automatically generated">
            <a:extLst>
              <a:ext uri="{FF2B5EF4-FFF2-40B4-BE49-F238E27FC236}">
                <a16:creationId xmlns:a16="http://schemas.microsoft.com/office/drawing/2014/main" id="{04EA6EF1-6E1B-BAE3-8535-AEF657F345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438" y="3293504"/>
            <a:ext cx="1422420" cy="1422420"/>
          </a:xfrm>
          <a:prstGeom prst="rect">
            <a:avLst/>
          </a:prstGeom>
        </p:spPr>
      </p:pic>
      <p:pic>
        <p:nvPicPr>
          <p:cNvPr id="23" name="Picture 22" descr="A green light bulb and magnifying glass&#10;&#10;Description automatically generated">
            <a:extLst>
              <a:ext uri="{FF2B5EF4-FFF2-40B4-BE49-F238E27FC236}">
                <a16:creationId xmlns:a16="http://schemas.microsoft.com/office/drawing/2014/main" id="{75686271-BDE9-EAEE-1CF5-B4D016F936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563" y="2383952"/>
            <a:ext cx="1396125" cy="1396125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F9F70417-C8CC-8D3C-E1AA-10431FB2EDC0}"/>
              </a:ext>
            </a:extLst>
          </p:cNvPr>
          <p:cNvSpPr/>
          <p:nvPr/>
        </p:nvSpPr>
        <p:spPr>
          <a:xfrm>
            <a:off x="10472357" y="1857813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BAC36C3-4693-5E00-BDDA-D5CFC75F7854}"/>
              </a:ext>
            </a:extLst>
          </p:cNvPr>
          <p:cNvSpPr/>
          <p:nvPr/>
        </p:nvSpPr>
        <p:spPr>
          <a:xfrm>
            <a:off x="10472357" y="2756463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D48961A-1BFF-B2F4-FEE2-FF8ADFFDD896}"/>
              </a:ext>
            </a:extLst>
          </p:cNvPr>
          <p:cNvSpPr/>
          <p:nvPr/>
        </p:nvSpPr>
        <p:spPr>
          <a:xfrm>
            <a:off x="10470934" y="3679052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F47AD12-4762-B609-771E-22173E415ACC}"/>
              </a:ext>
            </a:extLst>
          </p:cNvPr>
          <p:cNvSpPr txBox="1"/>
          <p:nvPr/>
        </p:nvSpPr>
        <p:spPr>
          <a:xfrm>
            <a:off x="10535477" y="2078304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60%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BFCE635-1CE9-27BF-6237-690480FE9A0A}"/>
              </a:ext>
            </a:extLst>
          </p:cNvPr>
          <p:cNvSpPr txBox="1"/>
          <p:nvPr/>
        </p:nvSpPr>
        <p:spPr>
          <a:xfrm>
            <a:off x="10535478" y="2976359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48%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37077D9-5001-35AE-F551-003E9F95B872}"/>
              </a:ext>
            </a:extLst>
          </p:cNvPr>
          <p:cNvSpPr txBox="1"/>
          <p:nvPr/>
        </p:nvSpPr>
        <p:spPr>
          <a:xfrm>
            <a:off x="10535478" y="3893202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47%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0581FEF-578D-833D-ED8C-015BD60970C9}"/>
              </a:ext>
            </a:extLst>
          </p:cNvPr>
          <p:cNvSpPr/>
          <p:nvPr/>
        </p:nvSpPr>
        <p:spPr>
          <a:xfrm>
            <a:off x="10476811" y="4601641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90B69F-0291-B1A0-B22E-66965F15E959}"/>
              </a:ext>
            </a:extLst>
          </p:cNvPr>
          <p:cNvSpPr txBox="1"/>
          <p:nvPr/>
        </p:nvSpPr>
        <p:spPr>
          <a:xfrm>
            <a:off x="10541355" y="4815791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41%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668DF1B-01CC-3AB5-8DEC-85389F469639}"/>
              </a:ext>
            </a:extLst>
          </p:cNvPr>
          <p:cNvSpPr/>
          <p:nvPr/>
        </p:nvSpPr>
        <p:spPr>
          <a:xfrm>
            <a:off x="10478052" y="5500291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7570366-1EC4-5B9B-F43B-0080326FA324}"/>
              </a:ext>
            </a:extLst>
          </p:cNvPr>
          <p:cNvSpPr txBox="1"/>
          <p:nvPr/>
        </p:nvSpPr>
        <p:spPr>
          <a:xfrm>
            <a:off x="10542596" y="5714441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31%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6B69F030-C891-206D-0673-9E968B61DC07}"/>
              </a:ext>
            </a:extLst>
          </p:cNvPr>
          <p:cNvSpPr/>
          <p:nvPr/>
        </p:nvSpPr>
        <p:spPr>
          <a:xfrm>
            <a:off x="1403581" y="2816982"/>
            <a:ext cx="3047999" cy="6961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FFFFFF"/>
                </a:solidFill>
                <a:latin typeface="Arial" panose="020B0604020202020204"/>
              </a:rPr>
              <a:t>Solving complex problems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5" name="Picture 54" descr="A green logo with a light bulb and gears&#10;&#10;Description automatically generated">
            <a:extLst>
              <a:ext uri="{FF2B5EF4-FFF2-40B4-BE49-F238E27FC236}">
                <a16:creationId xmlns:a16="http://schemas.microsoft.com/office/drawing/2014/main" id="{AEAAD300-569A-8C38-0477-E3325B6BA2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6239" y="5075577"/>
            <a:ext cx="1449237" cy="1449237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C260D4F4-C41E-0048-B45B-905E7F77C87D}"/>
              </a:ext>
            </a:extLst>
          </p:cNvPr>
          <p:cNvSpPr txBox="1"/>
          <p:nvPr/>
        </p:nvSpPr>
        <p:spPr>
          <a:xfrm>
            <a:off x="4210360" y="1387574"/>
            <a:ext cx="1635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 of skills gaps affected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0E9AE63-7BC4-2EC6-BA15-A84987B7098F}"/>
              </a:ext>
            </a:extLst>
          </p:cNvPr>
          <p:cNvSpPr/>
          <p:nvPr/>
        </p:nvSpPr>
        <p:spPr>
          <a:xfrm>
            <a:off x="4595862" y="1857813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BF9DBBF-C140-CF6A-DE2B-06B335842108}"/>
              </a:ext>
            </a:extLst>
          </p:cNvPr>
          <p:cNvSpPr/>
          <p:nvPr/>
        </p:nvSpPr>
        <p:spPr>
          <a:xfrm>
            <a:off x="4595862" y="2756463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9148432-774C-3F10-B731-D1D9019B42E6}"/>
              </a:ext>
            </a:extLst>
          </p:cNvPr>
          <p:cNvSpPr/>
          <p:nvPr/>
        </p:nvSpPr>
        <p:spPr>
          <a:xfrm>
            <a:off x="4594439" y="3679052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A338765-1263-B682-7772-3F4DCE347CFF}"/>
              </a:ext>
            </a:extLst>
          </p:cNvPr>
          <p:cNvSpPr txBox="1"/>
          <p:nvPr/>
        </p:nvSpPr>
        <p:spPr>
          <a:xfrm>
            <a:off x="4658982" y="2078304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54%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2ECAED-0B87-55C1-9700-79182EFA5C77}"/>
              </a:ext>
            </a:extLst>
          </p:cNvPr>
          <p:cNvSpPr txBox="1"/>
          <p:nvPr/>
        </p:nvSpPr>
        <p:spPr>
          <a:xfrm>
            <a:off x="4658983" y="2976359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40%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49F41E2-4246-D82E-E30B-99F247752A9F}"/>
              </a:ext>
            </a:extLst>
          </p:cNvPr>
          <p:cNvSpPr txBox="1"/>
          <p:nvPr/>
        </p:nvSpPr>
        <p:spPr>
          <a:xfrm>
            <a:off x="4658983" y="3893202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39%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47C9C4E-D52D-ABD1-41BC-7345003E7810}"/>
              </a:ext>
            </a:extLst>
          </p:cNvPr>
          <p:cNvSpPr/>
          <p:nvPr/>
        </p:nvSpPr>
        <p:spPr>
          <a:xfrm>
            <a:off x="4600316" y="4601641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C581584-54E3-4A84-4153-12AFDA00DD93}"/>
              </a:ext>
            </a:extLst>
          </p:cNvPr>
          <p:cNvSpPr txBox="1"/>
          <p:nvPr/>
        </p:nvSpPr>
        <p:spPr>
          <a:xfrm>
            <a:off x="4664860" y="4815791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38%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21BE1DF-B36C-0FB2-9475-3E5B632A48BB}"/>
              </a:ext>
            </a:extLst>
          </p:cNvPr>
          <p:cNvSpPr/>
          <p:nvPr/>
        </p:nvSpPr>
        <p:spPr>
          <a:xfrm>
            <a:off x="4601557" y="5500291"/>
            <a:ext cx="872684" cy="809124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B665D44-508B-0956-A048-6CFDEAFC1D15}"/>
              </a:ext>
            </a:extLst>
          </p:cNvPr>
          <p:cNvSpPr txBox="1"/>
          <p:nvPr/>
        </p:nvSpPr>
        <p:spPr>
          <a:xfrm>
            <a:off x="4666101" y="5714441"/>
            <a:ext cx="73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37%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17F2C7-883D-929C-7934-E671F9736D35}"/>
              </a:ext>
            </a:extLst>
          </p:cNvPr>
          <p:cNvSpPr txBox="1"/>
          <p:nvPr/>
        </p:nvSpPr>
        <p:spPr>
          <a:xfrm>
            <a:off x="10048981" y="1388064"/>
            <a:ext cx="1635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 of skills gaps affected</a:t>
            </a:r>
          </a:p>
        </p:txBody>
      </p:sp>
      <p:pic>
        <p:nvPicPr>
          <p:cNvPr id="24" name="Picture 23" descr="Icon&#10;&#10;Description automatically generated">
            <a:extLst>
              <a:ext uri="{FF2B5EF4-FFF2-40B4-BE49-F238E27FC236}">
                <a16:creationId xmlns:a16="http://schemas.microsoft.com/office/drawing/2014/main" id="{93D8CFB6-6387-1D48-7E1F-31A4B95913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5049" y="5600054"/>
            <a:ext cx="783142" cy="552806"/>
          </a:xfrm>
          <a:prstGeom prst="rect">
            <a:avLst/>
          </a:prstGeom>
        </p:spPr>
      </p:pic>
      <p:sp>
        <p:nvSpPr>
          <p:cNvPr id="25" name="Slide Number Placeholder 2">
            <a:extLst>
              <a:ext uri="{FF2B5EF4-FFF2-40B4-BE49-F238E27FC236}">
                <a16:creationId xmlns:a16="http://schemas.microsoft.com/office/drawing/2014/main" id="{F112F58D-2A5A-4E25-C96A-5C9053D39A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93931" y="6555438"/>
            <a:ext cx="4440462" cy="365125"/>
          </a:xfrm>
        </p:spPr>
        <p:txBody>
          <a:bodyPr/>
          <a:lstStyle/>
          <a:p>
            <a:r>
              <a:rPr lang="en-GB" dirty="0"/>
              <a:t>Base: All establishments with skills gaps (up to 2 followed up): 15,163</a:t>
            </a:r>
          </a:p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699439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9B4E5-0525-FE1E-52BE-4EB094970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18" y="367053"/>
            <a:ext cx="8173691" cy="557735"/>
          </a:xfrm>
        </p:spPr>
        <p:txBody>
          <a:bodyPr>
            <a:normAutofit fontScale="90000"/>
          </a:bodyPr>
          <a:lstStyle/>
          <a:p>
            <a:r>
              <a:rPr lang="en-GB" dirty="0"/>
              <a:t>Provision of, and investment in training has reduced across a range of metrics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A59E3D-92AE-52CA-E698-5FA9AF0C157A}"/>
              </a:ext>
            </a:extLst>
          </p:cNvPr>
          <p:cNvGrpSpPr/>
          <p:nvPr/>
        </p:nvGrpSpPr>
        <p:grpSpPr>
          <a:xfrm>
            <a:off x="-478211" y="1433903"/>
            <a:ext cx="2507591" cy="1545965"/>
            <a:chOff x="8678884" y="2236760"/>
            <a:chExt cx="2863273" cy="1639512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BD0BD9BF-57D6-898D-E34A-7036CCF71D9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14625131"/>
                </p:ext>
              </p:extLst>
            </p:nvPr>
          </p:nvGraphicFramePr>
          <p:xfrm>
            <a:off x="8678884" y="2236760"/>
            <a:ext cx="2863273" cy="16395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17ED389-CCF1-380E-4057-056B84DC360E}"/>
                </a:ext>
              </a:extLst>
            </p:cNvPr>
            <p:cNvSpPr/>
            <p:nvPr/>
          </p:nvSpPr>
          <p:spPr>
            <a:xfrm>
              <a:off x="9791943" y="2863123"/>
              <a:ext cx="1096545" cy="38886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60%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EBF130B-8822-DDA4-799F-15F7A306FB13}"/>
              </a:ext>
            </a:extLst>
          </p:cNvPr>
          <p:cNvSpPr txBox="1"/>
          <p:nvPr/>
        </p:nvSpPr>
        <p:spPr>
          <a:xfrm>
            <a:off x="1968648" y="1546491"/>
            <a:ext cx="2507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Arranged / funded </a:t>
            </a:r>
            <a:r>
              <a:rPr lang="en-GB" b="1" dirty="0"/>
              <a:t>any training </a:t>
            </a:r>
            <a:r>
              <a:rPr lang="en-GB" dirty="0"/>
              <a:t>over the last 12 months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2857D2C-F118-C794-0A29-F32AF2ED9C03}"/>
              </a:ext>
            </a:extLst>
          </p:cNvPr>
          <p:cNvSpPr/>
          <p:nvPr/>
        </p:nvSpPr>
        <p:spPr>
          <a:xfrm rot="10800000">
            <a:off x="2033195" y="2571905"/>
            <a:ext cx="279699" cy="182880"/>
          </a:xfrm>
          <a:prstGeom prst="triangle">
            <a:avLst/>
          </a:prstGeom>
          <a:solidFill>
            <a:srgbClr val="B7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1F9D5-9C68-E6D5-B0F3-CE23EF63F217}"/>
              </a:ext>
            </a:extLst>
          </p:cNvPr>
          <p:cNvSpPr txBox="1"/>
          <p:nvPr/>
        </p:nvSpPr>
        <p:spPr>
          <a:xfrm>
            <a:off x="2312894" y="2491096"/>
            <a:ext cx="2163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65%-66% in 2011-2017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C4DF9A2-52AF-34F2-EEC0-B41785958A5A}"/>
              </a:ext>
            </a:extLst>
          </p:cNvPr>
          <p:cNvGrpSpPr/>
          <p:nvPr/>
        </p:nvGrpSpPr>
        <p:grpSpPr>
          <a:xfrm>
            <a:off x="-478211" y="3050537"/>
            <a:ext cx="2507591" cy="1545965"/>
            <a:chOff x="8678884" y="2236760"/>
            <a:chExt cx="2863273" cy="1639512"/>
          </a:xfrm>
        </p:grpSpPr>
        <p:graphicFrame>
          <p:nvGraphicFramePr>
            <p:cNvPr id="21" name="Chart 20">
              <a:extLst>
                <a:ext uri="{FF2B5EF4-FFF2-40B4-BE49-F238E27FC236}">
                  <a16:creationId xmlns:a16="http://schemas.microsoft.com/office/drawing/2014/main" id="{7F227177-9339-5FCE-7677-71D5ADDC6EF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89715428"/>
                </p:ext>
              </p:extLst>
            </p:nvPr>
          </p:nvGraphicFramePr>
          <p:xfrm>
            <a:off x="8678884" y="2236760"/>
            <a:ext cx="2863273" cy="16395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D03FBB7-09A5-44FB-4418-90E1458E34A6}"/>
                </a:ext>
              </a:extLst>
            </p:cNvPr>
            <p:cNvSpPr/>
            <p:nvPr/>
          </p:nvSpPr>
          <p:spPr>
            <a:xfrm>
              <a:off x="9791943" y="2863123"/>
              <a:ext cx="1096545" cy="38886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49%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063E8C4-5120-9029-4279-012EFF1C78CA}"/>
              </a:ext>
            </a:extLst>
          </p:cNvPr>
          <p:cNvSpPr txBox="1"/>
          <p:nvPr/>
        </p:nvSpPr>
        <p:spPr>
          <a:xfrm>
            <a:off x="1968648" y="3163125"/>
            <a:ext cx="2507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…any </a:t>
            </a:r>
            <a:r>
              <a:rPr lang="en-GB" b="1" dirty="0"/>
              <a:t>on-the job </a:t>
            </a:r>
            <a:r>
              <a:rPr lang="en-GB" dirty="0"/>
              <a:t>training over the last 12 months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62158505-5AF2-DB98-0F5C-42A19E8AF385}"/>
              </a:ext>
            </a:extLst>
          </p:cNvPr>
          <p:cNvSpPr/>
          <p:nvPr/>
        </p:nvSpPr>
        <p:spPr>
          <a:xfrm rot="10800000">
            <a:off x="2033195" y="4188539"/>
            <a:ext cx="279699" cy="182880"/>
          </a:xfrm>
          <a:prstGeom prst="triangle">
            <a:avLst/>
          </a:prstGeom>
          <a:solidFill>
            <a:srgbClr val="B7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5965F4-48D1-3AE1-C06F-7EE9C4E10973}"/>
              </a:ext>
            </a:extLst>
          </p:cNvPr>
          <p:cNvSpPr txBox="1"/>
          <p:nvPr/>
        </p:nvSpPr>
        <p:spPr>
          <a:xfrm>
            <a:off x="2312894" y="4107730"/>
            <a:ext cx="2163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52%-53% in 2011-2017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F4B9649-F2F1-F4B2-B4E0-2A723B5C6CC1}"/>
              </a:ext>
            </a:extLst>
          </p:cNvPr>
          <p:cNvGrpSpPr/>
          <p:nvPr/>
        </p:nvGrpSpPr>
        <p:grpSpPr>
          <a:xfrm>
            <a:off x="-478211" y="4688408"/>
            <a:ext cx="2507591" cy="1545965"/>
            <a:chOff x="8678884" y="2236760"/>
            <a:chExt cx="2863273" cy="1639512"/>
          </a:xfrm>
        </p:grpSpPr>
        <p:graphicFrame>
          <p:nvGraphicFramePr>
            <p:cNvPr id="27" name="Chart 26">
              <a:extLst>
                <a:ext uri="{FF2B5EF4-FFF2-40B4-BE49-F238E27FC236}">
                  <a16:creationId xmlns:a16="http://schemas.microsoft.com/office/drawing/2014/main" id="{BFE91AAA-02AA-6FBC-F134-56C00341E4E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7904069"/>
                </p:ext>
              </p:extLst>
            </p:nvPr>
          </p:nvGraphicFramePr>
          <p:xfrm>
            <a:off x="8678884" y="2236760"/>
            <a:ext cx="2863273" cy="16395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9E7856A-347F-E1CB-1150-7B37D8729E91}"/>
                </a:ext>
              </a:extLst>
            </p:cNvPr>
            <p:cNvSpPr/>
            <p:nvPr/>
          </p:nvSpPr>
          <p:spPr>
            <a:xfrm>
              <a:off x="9791943" y="2863123"/>
              <a:ext cx="1096545" cy="38886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r>
                <a:rPr kumimoji="0" lang="en-GB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26F7D09-3888-3E5A-F8E7-B3F5C83DAA28}"/>
              </a:ext>
            </a:extLst>
          </p:cNvPr>
          <p:cNvSpPr txBox="1"/>
          <p:nvPr/>
        </p:nvSpPr>
        <p:spPr>
          <a:xfrm>
            <a:off x="1968648" y="4800996"/>
            <a:ext cx="2507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…any </a:t>
            </a:r>
            <a:r>
              <a:rPr lang="en-GB" b="1" dirty="0"/>
              <a:t>off-the job </a:t>
            </a:r>
            <a:r>
              <a:rPr lang="en-GB" dirty="0"/>
              <a:t>training over the last 12 months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87152BB0-42E5-B20B-E6A2-FEE744AC756D}"/>
              </a:ext>
            </a:extLst>
          </p:cNvPr>
          <p:cNvSpPr/>
          <p:nvPr/>
        </p:nvSpPr>
        <p:spPr>
          <a:xfrm rot="10800000">
            <a:off x="2033195" y="5826410"/>
            <a:ext cx="279699" cy="182880"/>
          </a:xfrm>
          <a:prstGeom prst="triangle">
            <a:avLst/>
          </a:prstGeom>
          <a:solidFill>
            <a:srgbClr val="B7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7CAC3B-53F4-AB14-C2A1-B1332207B100}"/>
              </a:ext>
            </a:extLst>
          </p:cNvPr>
          <p:cNvSpPr txBox="1"/>
          <p:nvPr/>
        </p:nvSpPr>
        <p:spPr>
          <a:xfrm>
            <a:off x="2312894" y="5745601"/>
            <a:ext cx="2163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47%-49% in 2011-2017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4E3DC89-BF17-62A1-4726-BB9C6EEC5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2082385"/>
              </p:ext>
            </p:extLst>
          </p:nvPr>
        </p:nvGraphicFramePr>
        <p:xfrm>
          <a:off x="4927819" y="2581920"/>
          <a:ext cx="6276109" cy="4236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5B29C58-B1F9-0233-9849-80B758DCE1E3}"/>
              </a:ext>
            </a:extLst>
          </p:cNvPr>
          <p:cNvSpPr txBox="1"/>
          <p:nvPr/>
        </p:nvSpPr>
        <p:spPr>
          <a:xfrm>
            <a:off x="4927818" y="3060009"/>
            <a:ext cx="6654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Number of training days per year and training expenditure (in 2022 prices)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143189-0552-2504-1F6E-D70EA0D79A18}"/>
              </a:ext>
            </a:extLst>
          </p:cNvPr>
          <p:cNvSpPr txBox="1"/>
          <p:nvPr/>
        </p:nvSpPr>
        <p:spPr>
          <a:xfrm>
            <a:off x="5408762" y="3551800"/>
            <a:ext cx="848754" cy="307777"/>
          </a:xfrm>
          <a:prstGeom prst="rect">
            <a:avLst/>
          </a:prstGeom>
          <a:noFill/>
          <a:ln w="19050">
            <a:solidFill>
              <a:srgbClr val="0055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£59.1bn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46FDA-7A77-6BAD-577D-ADF3DD3953CC}"/>
              </a:ext>
            </a:extLst>
          </p:cNvPr>
          <p:cNvSpPr txBox="1"/>
          <p:nvPr/>
        </p:nvSpPr>
        <p:spPr>
          <a:xfrm>
            <a:off x="6588521" y="3551798"/>
            <a:ext cx="848754" cy="307777"/>
          </a:xfrm>
          <a:prstGeom prst="rect">
            <a:avLst/>
          </a:prstGeom>
          <a:noFill/>
          <a:ln w="19050">
            <a:solidFill>
              <a:srgbClr val="0055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£55.2bn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B6FF63-51EC-4B6A-7B6E-8FDC8A485FBA}"/>
              </a:ext>
            </a:extLst>
          </p:cNvPr>
          <p:cNvSpPr txBox="1"/>
          <p:nvPr/>
        </p:nvSpPr>
        <p:spPr>
          <a:xfrm>
            <a:off x="7793897" y="3551797"/>
            <a:ext cx="848754" cy="307777"/>
          </a:xfrm>
          <a:prstGeom prst="rect">
            <a:avLst/>
          </a:prstGeom>
          <a:noFill/>
          <a:ln w="19050">
            <a:solidFill>
              <a:srgbClr val="0055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£56.4bn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27953F-7D13-14C5-3A43-03C28F85848B}"/>
              </a:ext>
            </a:extLst>
          </p:cNvPr>
          <p:cNvSpPr txBox="1"/>
          <p:nvPr/>
        </p:nvSpPr>
        <p:spPr>
          <a:xfrm>
            <a:off x="8969883" y="3551798"/>
            <a:ext cx="848754" cy="307777"/>
          </a:xfrm>
          <a:prstGeom prst="rect">
            <a:avLst/>
          </a:prstGeom>
          <a:noFill/>
          <a:ln w="19050">
            <a:solidFill>
              <a:srgbClr val="0055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£58.1bn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4F445E-2D45-70DE-BD56-8E6916334813}"/>
              </a:ext>
            </a:extLst>
          </p:cNvPr>
          <p:cNvSpPr txBox="1"/>
          <p:nvPr/>
        </p:nvSpPr>
        <p:spPr>
          <a:xfrm>
            <a:off x="10130229" y="3551797"/>
            <a:ext cx="848754" cy="307777"/>
          </a:xfrm>
          <a:prstGeom prst="rect">
            <a:avLst/>
          </a:prstGeom>
          <a:noFill/>
          <a:ln w="19050">
            <a:solidFill>
              <a:srgbClr val="00554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£53.6bn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B0BE8D-1869-CC4E-0E76-A8CD27AA34F7}"/>
              </a:ext>
            </a:extLst>
          </p:cNvPr>
          <p:cNvSpPr/>
          <p:nvPr/>
        </p:nvSpPr>
        <p:spPr>
          <a:xfrm>
            <a:off x="5407976" y="1546491"/>
            <a:ext cx="6174028" cy="1227500"/>
          </a:xfrm>
          <a:custGeom>
            <a:avLst/>
            <a:gdLst>
              <a:gd name="connsiteX0" fmla="*/ 0 w 6174028"/>
              <a:gd name="connsiteY0" fmla="*/ 0 h 1227500"/>
              <a:gd name="connsiteX1" fmla="*/ 6174028 w 6174028"/>
              <a:gd name="connsiteY1" fmla="*/ 0 h 1227500"/>
              <a:gd name="connsiteX2" fmla="*/ 6174028 w 6174028"/>
              <a:gd name="connsiteY2" fmla="*/ 1227500 h 1227500"/>
              <a:gd name="connsiteX3" fmla="*/ 0 w 6174028"/>
              <a:gd name="connsiteY3" fmla="*/ 1227500 h 1227500"/>
              <a:gd name="connsiteX4" fmla="*/ 0 w 6174028"/>
              <a:gd name="connsiteY4" fmla="*/ 0 h 122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4028" h="1227500" extrusionOk="0">
                <a:moveTo>
                  <a:pt x="0" y="0"/>
                </a:moveTo>
                <a:cubicBezTo>
                  <a:pt x="2214923" y="145011"/>
                  <a:pt x="4270052" y="-131744"/>
                  <a:pt x="6174028" y="0"/>
                </a:cubicBezTo>
                <a:cubicBezTo>
                  <a:pt x="6218058" y="217916"/>
                  <a:pt x="6239823" y="728469"/>
                  <a:pt x="6174028" y="1227500"/>
                </a:cubicBezTo>
                <a:cubicBezTo>
                  <a:pt x="4362382" y="1075496"/>
                  <a:pt x="1252959" y="1209452"/>
                  <a:pt x="0" y="1227500"/>
                </a:cubicBezTo>
                <a:cubicBezTo>
                  <a:pt x="42198" y="1099217"/>
                  <a:pt x="-109092" y="561801"/>
                  <a:pt x="0" y="0"/>
                </a:cubicBezTo>
                <a:close/>
              </a:path>
            </a:pathLst>
          </a:custGeom>
          <a:noFill/>
          <a:ln w="38100">
            <a:solidFill>
              <a:srgbClr val="B7005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6819828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 panose="020B0604020202020204"/>
              </a:rPr>
              <a:t>This also translates to a reduction in the proportion of staff trained (60%, compared with 62%-63% in 2013-2017)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A16266AD-E308-F30C-E86A-C6F0844E6E09}"/>
              </a:ext>
            </a:extLst>
          </p:cNvPr>
          <p:cNvSpPr/>
          <p:nvPr/>
        </p:nvSpPr>
        <p:spPr>
          <a:xfrm>
            <a:off x="4476239" y="1948212"/>
            <a:ext cx="841719" cy="424057"/>
          </a:xfrm>
          <a:prstGeom prst="rightArrow">
            <a:avLst/>
          </a:prstGeom>
          <a:solidFill>
            <a:srgbClr val="B70050"/>
          </a:solidFill>
          <a:ln>
            <a:solidFill>
              <a:srgbClr val="B70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350F2D2-FA47-530B-BCD4-B571CCFE6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4018" y="6353659"/>
            <a:ext cx="549658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 (2022): All establishments: 72,918; all who took part in the Investment in Training Survey: 11,832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886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1954800"/>
      </p:ext>
    </p:extLst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005547"/>
      </a:accent1>
      <a:accent2>
        <a:srgbClr val="2CE3A0"/>
      </a:accent2>
      <a:accent3>
        <a:srgbClr val="B70050"/>
      </a:accent3>
      <a:accent4>
        <a:srgbClr val="FFD457"/>
      </a:accent4>
      <a:accent5>
        <a:srgbClr val="ED7D31"/>
      </a:accent5>
      <a:accent6>
        <a:srgbClr val="3392BD"/>
      </a:accent6>
      <a:hlink>
        <a:srgbClr val="005547"/>
      </a:hlink>
      <a:folHlink>
        <a:srgbClr val="B7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5547"/>
        </a:solidFill>
      </a:spPr>
      <a:bodyPr rtlCol="0" anchor="ctr"/>
      <a:lstStyle>
        <a:defPPr marL="0" indent="0" algn="l">
          <a:lnSpc>
            <a:spcPct val="90000"/>
          </a:lnSpc>
          <a:spcBef>
            <a:spcPts val="1000"/>
          </a:spcBef>
          <a:buNone/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FF_Presentation_Template_Feb_2024.pptx" id="{E5CA327C-359A-4A7E-8940-A791DEEE9226}" vid="{DB1DEBE1-BE20-4584-83F0-0052A40064FA}"/>
    </a:ext>
  </a:extLst>
</a:theme>
</file>

<file path=ppt/theme/theme2.xml><?xml version="1.0" encoding="utf-8"?>
<a:theme xmlns:a="http://schemas.openxmlformats.org/drawingml/2006/main" name="Text slide 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005547"/>
      </a:accent1>
      <a:accent2>
        <a:srgbClr val="2CE3A0"/>
      </a:accent2>
      <a:accent3>
        <a:srgbClr val="B70050"/>
      </a:accent3>
      <a:accent4>
        <a:srgbClr val="FFD457"/>
      </a:accent4>
      <a:accent5>
        <a:srgbClr val="ED7D31"/>
      </a:accent5>
      <a:accent6>
        <a:srgbClr val="3392BD"/>
      </a:accent6>
      <a:hlink>
        <a:srgbClr val="005547"/>
      </a:hlink>
      <a:folHlink>
        <a:srgbClr val="B7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F_Presentation_Template_Feb_2024.pptx" id="{E5CA327C-359A-4A7E-8940-A791DEEE9226}" vid="{C4641C78-9AE4-409B-A22F-099C486D1665}"/>
    </a:ext>
  </a:extLst>
</a:theme>
</file>

<file path=ppt/theme/theme3.xml><?xml version="1.0" encoding="utf-8"?>
<a:theme xmlns:a="http://schemas.openxmlformats.org/drawingml/2006/main" name="Findings slide 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005547"/>
      </a:accent1>
      <a:accent2>
        <a:srgbClr val="2CE3A0"/>
      </a:accent2>
      <a:accent3>
        <a:srgbClr val="B70050"/>
      </a:accent3>
      <a:accent4>
        <a:srgbClr val="FFD457"/>
      </a:accent4>
      <a:accent5>
        <a:srgbClr val="ED7D31"/>
      </a:accent5>
      <a:accent6>
        <a:srgbClr val="3392BD"/>
      </a:accent6>
      <a:hlink>
        <a:srgbClr val="005547"/>
      </a:hlink>
      <a:folHlink>
        <a:srgbClr val="B700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F_Presentation_Template_Feb_2024.pptx" id="{E5CA327C-359A-4A7E-8940-A791DEEE9226}" vid="{CDE472FB-333E-4616-A0D5-3314049A630D}"/>
    </a:ext>
  </a:extLst>
</a:theme>
</file>

<file path=ppt/theme/theme4.xml><?xml version="1.0" encoding="utf-8"?>
<a:theme xmlns:a="http://schemas.openxmlformats.org/drawingml/2006/main" name="Quote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005547"/>
      </a:accent1>
      <a:accent2>
        <a:srgbClr val="2CE3A0"/>
      </a:accent2>
      <a:accent3>
        <a:srgbClr val="B70050"/>
      </a:accent3>
      <a:accent4>
        <a:srgbClr val="FFD457"/>
      </a:accent4>
      <a:accent5>
        <a:srgbClr val="ED7D31"/>
      </a:accent5>
      <a:accent6>
        <a:srgbClr val="3392BD"/>
      </a:accent6>
      <a:hlink>
        <a:srgbClr val="005547"/>
      </a:hlink>
      <a:folHlink>
        <a:srgbClr val="B700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F_Presentation_Template_Feb_2024.pptx" id="{E5CA327C-359A-4A7E-8940-A791DEEE9226}" vid="{81CF88A2-436A-4E85-9C2C-682C8B2B988F}"/>
    </a:ext>
  </a:extLst>
</a:theme>
</file>

<file path=ppt/theme/theme5.xml><?xml version="1.0" encoding="utf-8"?>
<a:theme xmlns:a="http://schemas.openxmlformats.org/drawingml/2006/main" name="Green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F_Presentation_Template_Feb_2024.pptx" id="{E5CA327C-359A-4A7E-8940-A791DEEE9226}" vid="{9C7D3D91-151D-4478-A028-928C05835209}"/>
    </a:ext>
  </a:extLst>
</a:theme>
</file>

<file path=ppt/theme/theme6.xml><?xml version="1.0" encoding="utf-8"?>
<a:theme xmlns:a="http://schemas.openxmlformats.org/drawingml/2006/main" name="Blank slid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005547"/>
      </a:accent1>
      <a:accent2>
        <a:srgbClr val="2CE3A0"/>
      </a:accent2>
      <a:accent3>
        <a:srgbClr val="B70050"/>
      </a:accent3>
      <a:accent4>
        <a:srgbClr val="FFD457"/>
      </a:accent4>
      <a:accent5>
        <a:srgbClr val="ED7D31"/>
      </a:accent5>
      <a:accent6>
        <a:srgbClr val="3392BD"/>
      </a:accent6>
      <a:hlink>
        <a:srgbClr val="005547"/>
      </a:hlink>
      <a:folHlink>
        <a:srgbClr val="B7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F_Presentation_Template_Feb_2024.pptx" id="{E5CA327C-359A-4A7E-8940-A791DEEE9226}" vid="{64C8F08A-C7D7-4392-840F-A7B6587125F9}"/>
    </a:ext>
  </a:extLst>
</a:theme>
</file>

<file path=ppt/theme/theme7.xml><?xml version="1.0" encoding="utf-8"?>
<a:theme xmlns:a="http://schemas.openxmlformats.org/drawingml/2006/main" name="1_Text slide 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005547"/>
      </a:accent1>
      <a:accent2>
        <a:srgbClr val="2CE3A0"/>
      </a:accent2>
      <a:accent3>
        <a:srgbClr val="B70050"/>
      </a:accent3>
      <a:accent4>
        <a:srgbClr val="FFD457"/>
      </a:accent4>
      <a:accent5>
        <a:srgbClr val="ED7D31"/>
      </a:accent5>
      <a:accent6>
        <a:srgbClr val="3392BD"/>
      </a:accent6>
      <a:hlink>
        <a:srgbClr val="005547"/>
      </a:hlink>
      <a:folHlink>
        <a:srgbClr val="B7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F Presentation Template Dec 20.pptx  -  Read-Only" id="{97878A4D-468E-4AD9-B5E7-706AE6F5997B}" vid="{CCE9BB52-B69C-4391-8D6A-DDDCA99459A7}"/>
    </a:ext>
  </a:extLst>
</a:theme>
</file>

<file path=ppt/theme/theme8.xml><?xml version="1.0" encoding="utf-8"?>
<a:theme xmlns:a="http://schemas.openxmlformats.org/drawingml/2006/main" name="1_Blank slid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005547"/>
      </a:accent1>
      <a:accent2>
        <a:srgbClr val="2CE3A0"/>
      </a:accent2>
      <a:accent3>
        <a:srgbClr val="B70050"/>
      </a:accent3>
      <a:accent4>
        <a:srgbClr val="FFD457"/>
      </a:accent4>
      <a:accent5>
        <a:srgbClr val="ED7D31"/>
      </a:accent5>
      <a:accent6>
        <a:srgbClr val="3392BD"/>
      </a:accent6>
      <a:hlink>
        <a:srgbClr val="005547"/>
      </a:hlink>
      <a:folHlink>
        <a:srgbClr val="B7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F_Presentation_Template_Feb_2024.pptx" id="{E5CA327C-359A-4A7E-8940-A791DEEE9226}" vid="{64C8F08A-C7D7-4392-840F-A7B6587125F9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FF Colours Nov 2020">
    <a:dk1>
      <a:srgbClr val="000000"/>
    </a:dk1>
    <a:lt1>
      <a:srgbClr val="FFFFFF"/>
    </a:lt1>
    <a:dk2>
      <a:srgbClr val="000000"/>
    </a:dk2>
    <a:lt2>
      <a:srgbClr val="E7E6E6"/>
    </a:lt2>
    <a:accent1>
      <a:srgbClr val="005547"/>
    </a:accent1>
    <a:accent2>
      <a:srgbClr val="7B9E42"/>
    </a:accent2>
    <a:accent3>
      <a:srgbClr val="B70050"/>
    </a:accent3>
    <a:accent4>
      <a:srgbClr val="FFD457"/>
    </a:accent4>
    <a:accent5>
      <a:srgbClr val="ED7D31"/>
    </a:accent5>
    <a:accent6>
      <a:srgbClr val="3392BD"/>
    </a:accent6>
    <a:hlink>
      <a:srgbClr val="005547"/>
    </a:hlink>
    <a:folHlink>
      <a:srgbClr val="B7005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IFF Colours Nov 2020">
    <a:dk1>
      <a:srgbClr val="000000"/>
    </a:dk1>
    <a:lt1>
      <a:srgbClr val="FFFFFF"/>
    </a:lt1>
    <a:dk2>
      <a:srgbClr val="000000"/>
    </a:dk2>
    <a:lt2>
      <a:srgbClr val="E7E6E6"/>
    </a:lt2>
    <a:accent1>
      <a:srgbClr val="005547"/>
    </a:accent1>
    <a:accent2>
      <a:srgbClr val="7B9E42"/>
    </a:accent2>
    <a:accent3>
      <a:srgbClr val="B70050"/>
    </a:accent3>
    <a:accent4>
      <a:srgbClr val="FFD457"/>
    </a:accent4>
    <a:accent5>
      <a:srgbClr val="ED7D31"/>
    </a:accent5>
    <a:accent6>
      <a:srgbClr val="3392BD"/>
    </a:accent6>
    <a:hlink>
      <a:srgbClr val="005547"/>
    </a:hlink>
    <a:folHlink>
      <a:srgbClr val="B7005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5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1BDAC"/>
    </a:accent1>
    <a:accent2>
      <a:srgbClr val="ED7D31"/>
    </a:accent2>
    <a:accent3>
      <a:srgbClr val="7030A0"/>
    </a:accent3>
    <a:accent4>
      <a:srgbClr val="FFC000"/>
    </a:accent4>
    <a:accent5>
      <a:srgbClr val="85C0FB"/>
    </a:accent5>
    <a:accent6>
      <a:srgbClr val="E1379C"/>
    </a:accent6>
    <a:hlink>
      <a:srgbClr val="0563C1"/>
    </a:hlink>
    <a:folHlink>
      <a:srgbClr val="954F72"/>
    </a:folHlink>
  </a:clrScheme>
  <a:fontScheme name="HSU Standard">
    <a:majorFont>
      <a:latin typeface="Montserrat"/>
      <a:ea typeface=""/>
      <a:cs typeface=""/>
    </a:majorFont>
    <a:minorFont>
      <a:latin typeface="Montserra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5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1BDAC"/>
    </a:accent1>
    <a:accent2>
      <a:srgbClr val="ED7D31"/>
    </a:accent2>
    <a:accent3>
      <a:srgbClr val="7030A0"/>
    </a:accent3>
    <a:accent4>
      <a:srgbClr val="FFC000"/>
    </a:accent4>
    <a:accent5>
      <a:srgbClr val="85C0FB"/>
    </a:accent5>
    <a:accent6>
      <a:srgbClr val="E1379C"/>
    </a:accent6>
    <a:hlink>
      <a:srgbClr val="0563C1"/>
    </a:hlink>
    <a:folHlink>
      <a:srgbClr val="954F72"/>
    </a:folHlink>
  </a:clrScheme>
  <a:fontScheme name="HSU Standard">
    <a:majorFont>
      <a:latin typeface="Montserrat"/>
      <a:ea typeface=""/>
      <a:cs typeface=""/>
    </a:majorFont>
    <a:minorFont>
      <a:latin typeface="Montserra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ustom 5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1BDAC"/>
    </a:accent1>
    <a:accent2>
      <a:srgbClr val="ED7D31"/>
    </a:accent2>
    <a:accent3>
      <a:srgbClr val="7030A0"/>
    </a:accent3>
    <a:accent4>
      <a:srgbClr val="FFC000"/>
    </a:accent4>
    <a:accent5>
      <a:srgbClr val="85C0FB"/>
    </a:accent5>
    <a:accent6>
      <a:srgbClr val="E1379C"/>
    </a:accent6>
    <a:hlink>
      <a:srgbClr val="0563C1"/>
    </a:hlink>
    <a:folHlink>
      <a:srgbClr val="954F72"/>
    </a:folHlink>
  </a:clrScheme>
  <a:fontScheme name="HSU Standard">
    <a:majorFont>
      <a:latin typeface="Montserrat"/>
      <a:ea typeface=""/>
      <a:cs typeface=""/>
    </a:majorFont>
    <a:minorFont>
      <a:latin typeface="Montserra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lcf76f155ced4ddcb4097134ff3c332f xmlns="051e2176-d33a-49d7-9ec7-03ef78e0892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E8F556492FB2409B3B1066F4E16943" ma:contentTypeVersion="20" ma:contentTypeDescription="Create a new document." ma:contentTypeScope="" ma:versionID="bf1fa12f46eec1c426edf0a7033a6c6f">
  <xsd:schema xmlns:xsd="http://www.w3.org/2001/XMLSchema" xmlns:xs="http://www.w3.org/2001/XMLSchema" xmlns:p="http://schemas.microsoft.com/office/2006/metadata/properties" xmlns:ns2="d4127354-1402-4f1d-ba7f-e03d5a775dfb" xmlns:ns3="051e2176-d33a-49d7-9ec7-03ef78e08925" targetNamespace="http://schemas.microsoft.com/office/2006/metadata/properties" ma:root="true" ma:fieldsID="fa1d00ae114504b8d2aa8920338b8ff6" ns2:_="" ns3:_="">
    <xsd:import namespace="d4127354-1402-4f1d-ba7f-e03d5a775dfb"/>
    <xsd:import namespace="051e2176-d33a-49d7-9ec7-03ef78e0892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5" nillable="true" ma:displayName="Taxonomy Catch All Column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1e2176-d33a-49d7-9ec7-03ef78e089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864178-D223-4DC9-A266-B83C02A86908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elements/1.1/"/>
    <ds:schemaRef ds:uri="3047d181-58a0-4540-8158-c6c370520a4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F4828C4-2D85-4F4C-8A66-83ED1C9324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B0B127-3D53-4097-93B2-32EDE760F54B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4922</TotalTime>
  <Words>707</Words>
  <Application>Microsoft Office PowerPoint</Application>
  <PresentationFormat>Widescreen</PresentationFormat>
  <Paragraphs>130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Calibri</vt:lpstr>
      <vt:lpstr>Wingdings</vt:lpstr>
      <vt:lpstr>Covers</vt:lpstr>
      <vt:lpstr>Text slide </vt:lpstr>
      <vt:lpstr>Findings slide </vt:lpstr>
      <vt:lpstr>Quotes</vt:lpstr>
      <vt:lpstr>Green background</vt:lpstr>
      <vt:lpstr>Blank slide</vt:lpstr>
      <vt:lpstr>1_Text slide </vt:lpstr>
      <vt:lpstr>1_Blank slide</vt:lpstr>
      <vt:lpstr>The Employer Skills Survey 2022 and what it tells us about skills shortages</vt:lpstr>
      <vt:lpstr>What is the Employer Skills Survey? </vt:lpstr>
      <vt:lpstr>A large increase in the proportion of vacancies hard to fill due to skills issues</vt:lpstr>
      <vt:lpstr>Specific skills contributing to SSVs</vt:lpstr>
      <vt:lpstr>Skills gap increasing after a period of gradual improvement</vt:lpstr>
      <vt:lpstr>Specific skills contributing to skills gaps</vt:lpstr>
      <vt:lpstr>Provision of, and investment in training has reduced across a range of metrics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</dc:title>
  <dc:creator>Catherine Turner</dc:creator>
  <cp:lastModifiedBy>Sam Selner</cp:lastModifiedBy>
  <cp:revision>197</cp:revision>
  <cp:lastPrinted>2024-03-20T16:23:31Z</cp:lastPrinted>
  <dcterms:created xsi:type="dcterms:W3CDTF">2024-03-13T13:00:52Z</dcterms:created>
  <dcterms:modified xsi:type="dcterms:W3CDTF">2024-07-05T14:18:27Z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0x010100A1E9183EA845E443B055EF763BA17A11</vt:lpwstr>
  </property>
</Properties>
</file>