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 id="2147483660" r:id="rId5"/>
  </p:sldMasterIdLst>
  <p:notesMasterIdLst>
    <p:notesMasterId r:id="rId22"/>
  </p:notesMasterIdLst>
  <p:sldIdLst>
    <p:sldId id="256" r:id="rId6"/>
    <p:sldId id="257" r:id="rId7"/>
    <p:sldId id="259" r:id="rId8"/>
    <p:sldId id="260" r:id="rId9"/>
    <p:sldId id="261" r:id="rId10"/>
    <p:sldId id="262" r:id="rId11"/>
    <p:sldId id="265" r:id="rId12"/>
    <p:sldId id="305" r:id="rId13"/>
    <p:sldId id="306" r:id="rId14"/>
    <p:sldId id="348" r:id="rId15"/>
    <p:sldId id="349" r:id="rId16"/>
    <p:sldId id="352" r:id="rId17"/>
    <p:sldId id="350" r:id="rId18"/>
    <p:sldId id="351" r:id="rId19"/>
    <p:sldId id="263" r:id="rId20"/>
    <p:sldId id="264" r:id="rId21"/>
  </p:sldIdLst>
  <p:sldSz cx="18288000" cy="10287000"/>
  <p:notesSz cx="6858000" cy="9144000"/>
  <p:embeddedFontLst>
    <p:embeddedFont>
      <p:font typeface="Raleway" pitchFamily="2" charset="0"/>
      <p:regular r:id="rId23"/>
      <p:bold r:id="rId24"/>
      <p:italic r:id="rId25"/>
      <p:boldItalic r:id="rId26"/>
    </p:embeddedFont>
    <p:embeddedFont>
      <p:font typeface="Raleway Bold" pitchFamily="2" charset="0"/>
      <p:regular r:id="rId27"/>
      <p:bold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6D7AC0C-F265-4796-98C3-104C98D37773}" v="5" dt="2026-05-21T09:44:14.54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39" d="100"/>
          <a:sy n="39" d="100"/>
        </p:scale>
        <p:origin x="940" y="2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4.fntdata"/><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3.fntdata"/><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2.fntdata"/><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font" Target="fonts/font1.fntdata"/><Relationship Id="rId28" Type="http://schemas.openxmlformats.org/officeDocument/2006/relationships/font" Target="fonts/font6.fntdata"/><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viewProps" Target="viewProps.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5D5ABC-118E-4FBF-9B19-7A2AF14831F9}" type="datetimeFigureOut">
              <a:rPr lang="en-GB" smtClean="0"/>
              <a:t>28/05/2026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6AFAD8A-DC79-4F30-836C-44CCEAC9AE3D}" type="slidenum">
              <a:rPr lang="en-GB" smtClean="0"/>
              <a:t>‹#›</a:t>
            </a:fld>
            <a:endParaRPr lang="en-GB"/>
          </a:p>
        </p:txBody>
      </p:sp>
    </p:spTree>
    <p:extLst>
      <p:ext uri="{BB962C8B-B14F-4D97-AF65-F5344CB8AC3E}">
        <p14:creationId xmlns:p14="http://schemas.microsoft.com/office/powerpoint/2010/main" val="32049559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A7B574-6D9B-48C7-8813-F8798FDD270B}"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676911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7DC9D4-4F42-4D14-9D72-E66010AE4398}"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548301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The (internalized) </a:t>
            </a:r>
            <a:r>
              <a:rPr lang="en-US" dirty="0">
                <a:solidFill>
                  <a:schemeClr val="accent2">
                    <a:lumMod val="75000"/>
                  </a:schemeClr>
                </a:solidFill>
              </a:rPr>
              <a:t>deficit view </a:t>
            </a:r>
            <a:r>
              <a:rPr lang="en-US" dirty="0"/>
              <a:t>and the focus on the individual as responsible for their (lack of) learning that underpins </a:t>
            </a:r>
          </a:p>
          <a:p>
            <a:pPr marL="0" indent="0">
              <a:buNone/>
            </a:pPr>
            <a:r>
              <a:rPr lang="en-US" dirty="0"/>
              <a:t>current policy</a:t>
            </a:r>
            <a:r>
              <a:rPr lang="en-GB" sz="1000" dirty="0">
                <a:latin typeface="Calibri" panose="020F0502020204030204" pitchFamily="34" charset="0"/>
                <a:ea typeface="Calibri" panose="020F0502020204030204" pitchFamily="34" charset="0"/>
                <a:cs typeface="Times New Roman" panose="02020603050405020304" pitchFamily="18" charset="0"/>
              </a:rPr>
              <a:t> </a:t>
            </a:r>
          </a:p>
          <a:p>
            <a:pPr marL="0" indent="0">
              <a:buNone/>
            </a:pPr>
            <a:r>
              <a:rPr lang="en-GB" sz="1000" dirty="0">
                <a:latin typeface="Calibri" panose="020F0502020204030204" pitchFamily="34" charset="0"/>
                <a:ea typeface="Calibri" panose="020F0502020204030204" pitchFamily="34" charset="0"/>
                <a:cs typeface="Times New Roman" panose="02020603050405020304" pitchFamily="18" charset="0"/>
              </a:rPr>
              <a:t>Individualistic: developing required skills considered responsibility of the individual, </a:t>
            </a:r>
            <a:r>
              <a:rPr lang="en-GB" sz="1000" dirty="0" err="1">
                <a:latin typeface="Calibri" panose="020F0502020204030204" pitchFamily="34" charset="0"/>
                <a:ea typeface="Calibri" panose="020F0502020204030204" pitchFamily="34" charset="0"/>
                <a:cs typeface="Times New Roman" panose="02020603050405020304" pitchFamily="18" charset="0"/>
              </a:rPr>
              <a:t>eg</a:t>
            </a:r>
            <a:r>
              <a:rPr lang="en-GB" sz="1000" dirty="0">
                <a:latin typeface="Calibri" panose="020F0502020204030204" pitchFamily="34" charset="0"/>
                <a:ea typeface="Calibri" panose="020F0502020204030204" pitchFamily="34" charset="0"/>
                <a:cs typeface="Times New Roman" panose="02020603050405020304" pitchFamily="18" charset="0"/>
              </a:rPr>
              <a:t> jobseekers, not employers</a:t>
            </a:r>
          </a:p>
          <a:p>
            <a:pPr marL="0" indent="0">
              <a:buNone/>
            </a:pPr>
            <a:r>
              <a:rPr lang="en-GB" b="1" dirty="0">
                <a:solidFill>
                  <a:schemeClr val="accent2"/>
                </a:solidFill>
              </a:rPr>
              <a:t>Citizenship as duty </a:t>
            </a:r>
            <a:r>
              <a:rPr lang="en-GB" dirty="0"/>
              <a:t>(economic contribution)</a:t>
            </a:r>
          </a:p>
          <a:p>
            <a:pPr marL="0" indent="0">
              <a:buNone/>
            </a:pPr>
            <a:endParaRPr lang="en-GB" dirty="0"/>
          </a:p>
          <a:p>
            <a:pPr marL="0" indent="0">
              <a:buNone/>
            </a:pPr>
            <a:r>
              <a:rPr lang="en-GB" b="1" dirty="0">
                <a:solidFill>
                  <a:schemeClr val="accent2"/>
                </a:solidFill>
              </a:rPr>
              <a:t>Transactional view</a:t>
            </a:r>
            <a:r>
              <a:rPr lang="en-GB" dirty="0"/>
              <a:t>: learning→</a:t>
            </a:r>
          </a:p>
          <a:p>
            <a:pPr marL="0" indent="0">
              <a:buNone/>
            </a:pPr>
            <a:r>
              <a:rPr lang="en-GB" dirty="0"/>
              <a:t>economic gains (commodity?)</a:t>
            </a:r>
          </a:p>
          <a:p>
            <a:pPr marL="0" indent="0">
              <a:buNone/>
            </a:pPr>
            <a:endParaRPr lang="en-GB" dirty="0"/>
          </a:p>
          <a:p>
            <a:pPr marL="0" indent="0">
              <a:buNone/>
            </a:pPr>
            <a:r>
              <a:rPr lang="en-GB" dirty="0"/>
              <a:t>A ‘</a:t>
            </a:r>
            <a:r>
              <a:rPr lang="en-GB" b="1" dirty="0">
                <a:solidFill>
                  <a:schemeClr val="accent2"/>
                </a:solidFill>
              </a:rPr>
              <a:t>moving on</a:t>
            </a:r>
            <a:r>
              <a:rPr lang="en-GB" dirty="0"/>
              <a:t>’ discourse (</a:t>
            </a:r>
            <a:r>
              <a:rPr lang="en-GB" sz="1000" dirty="0"/>
              <a:t>A, former teacher trainer) </a:t>
            </a:r>
          </a:p>
          <a:p>
            <a:pPr marL="0" indent="0">
              <a:buNone/>
            </a:pP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872E0B-EABE-40F5-978E-1B1C84DCD505}"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477619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8729D2-CB1B-3D6C-15C8-A7C82803CF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7980F6-9E73-564F-E0D6-3BC8D87B10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E2B9EA-1B07-11AC-A46E-A8C85F3E2C30}"/>
              </a:ext>
            </a:extLst>
          </p:cNvPr>
          <p:cNvSpPr>
            <a:spLocks noGrp="1"/>
          </p:cNvSpPr>
          <p:nvPr>
            <p:ph type="body" idx="1"/>
          </p:nvPr>
        </p:nvSpPr>
        <p:spPr/>
        <p:txBody>
          <a:bodyPr/>
          <a:lstStyle/>
          <a:p>
            <a:pPr marL="0" indent="0">
              <a:buNone/>
            </a:pPr>
            <a:r>
              <a:rPr lang="en-GB" sz="1200" dirty="0"/>
              <a:t>As part of my discourse analysis, I have looked at names. Because names matter. </a:t>
            </a:r>
            <a:r>
              <a:rPr lang="en-GB" sz="1200" b="1" dirty="0"/>
              <a:t>Changes to names are significant in terms of indexing underpinning discursive changes and emphasis.</a:t>
            </a:r>
            <a:r>
              <a:rPr lang="en-GB" sz="1200" dirty="0"/>
              <a:t> </a:t>
            </a:r>
          </a:p>
          <a:p>
            <a:pPr marL="0" indent="0">
              <a:buNone/>
            </a:pPr>
            <a:endParaRPr lang="en-GB" sz="1200" dirty="0"/>
          </a:p>
          <a:p>
            <a:pPr marL="0" indent="0">
              <a:buNone/>
            </a:pPr>
            <a:r>
              <a:rPr lang="en-GB" sz="1200" dirty="0"/>
              <a:t>And we can see throughout policy documents that the most often used term is  skills not education we can think about what all these changes mean and signal. Even the name of the funding mechanism has changed from adult education budget to adult skills fund.</a:t>
            </a:r>
          </a:p>
          <a:p>
            <a:pPr marL="0" indent="0">
              <a:buNone/>
            </a:pPr>
            <a:r>
              <a:rPr lang="en-GB" sz="1200" dirty="0"/>
              <a:t>In Australia what used to be called adult literacy and numeracy at some point in the 2000's change to Foundation skills. Only in Scotland there is still an official policy named adult literacies</a:t>
            </a:r>
          </a:p>
          <a:p>
            <a:pPr marL="0" indent="0">
              <a:buNone/>
            </a:pPr>
            <a:endParaRPr lang="en-GB" sz="1200" dirty="0"/>
          </a:p>
          <a:p>
            <a:pPr marL="0" indent="0">
              <a:buNone/>
            </a:pPr>
            <a:r>
              <a:rPr lang="en-GB" sz="1200" b="1" dirty="0"/>
              <a:t>Consider the implications of these changes</a:t>
            </a:r>
          </a:p>
          <a:p>
            <a:pPr marL="0" indent="0">
              <a:buNone/>
            </a:pPr>
            <a:endParaRPr lang="en-GB" sz="1200" b="1" dirty="0"/>
          </a:p>
          <a:p>
            <a:pPr marL="0" indent="0">
              <a:buNone/>
            </a:pPr>
            <a:r>
              <a:rPr lang="en-GB" sz="1200" b="1" dirty="0"/>
              <a:t>The campaign (just mention here to explain individualistic discourse:</a:t>
            </a:r>
          </a:p>
          <a:p>
            <a:pPr marL="0" indent="0">
              <a:buNone/>
            </a:pPr>
            <a:endParaRPr lang="en-GB" sz="1200" b="1" dirty="0"/>
          </a:p>
          <a:p>
            <a:r>
              <a:rPr lang="en-GB" sz="1200" dirty="0"/>
              <a:t>Campaign addresses potential students as ‘</a:t>
            </a:r>
            <a:r>
              <a:rPr lang="en-GB" sz="1200" b="1" dirty="0">
                <a:solidFill>
                  <a:schemeClr val="accent2"/>
                </a:solidFill>
              </a:rPr>
              <a:t>entrepreneurial subjects</a:t>
            </a:r>
            <a:r>
              <a:rPr lang="en-GB" sz="1200" dirty="0"/>
              <a:t>’ (Machin and Mayr 2023, 77), </a:t>
            </a:r>
          </a:p>
          <a:p>
            <a:endParaRPr lang="en-GB" sz="1200" dirty="0"/>
          </a:p>
          <a:p>
            <a:r>
              <a:rPr lang="en-GB" sz="1200" dirty="0"/>
              <a:t>Aligns with a discourse of adult education as </a:t>
            </a:r>
            <a:r>
              <a:rPr lang="en-GB" sz="1200" b="1" dirty="0">
                <a:solidFill>
                  <a:schemeClr val="accent2"/>
                </a:solidFill>
              </a:rPr>
              <a:t>individual responsibility </a:t>
            </a:r>
            <a:r>
              <a:rPr lang="en-GB" sz="1200" dirty="0"/>
              <a:t>that is a feature of neoliberal state policies (Mulderrig 2017)</a:t>
            </a:r>
          </a:p>
          <a:p>
            <a:endParaRPr lang="en-GB" sz="1200" dirty="0"/>
          </a:p>
          <a:p>
            <a:r>
              <a:rPr lang="en-GB" sz="1200" dirty="0"/>
              <a:t>Smiling/happy people - </a:t>
            </a:r>
            <a:r>
              <a:rPr lang="en-GB" sz="1200" b="1" dirty="0">
                <a:solidFill>
                  <a:schemeClr val="accent2"/>
                </a:solidFill>
              </a:rPr>
              <a:t>structural impediments to learning excluded</a:t>
            </a:r>
            <a:r>
              <a:rPr lang="en-GB" sz="1200" b="1" dirty="0"/>
              <a:t> </a:t>
            </a:r>
            <a:r>
              <a:rPr lang="en-GB" sz="1200" dirty="0"/>
              <a:t>(Hamilton 2012)</a:t>
            </a:r>
          </a:p>
          <a:p>
            <a:pPr marL="0" indent="0">
              <a:buNone/>
            </a:pPr>
            <a:endParaRPr lang="en-GB" sz="1200" b="1" dirty="0"/>
          </a:p>
          <a:p>
            <a:pPr marL="0" indent="0">
              <a:buNone/>
            </a:pPr>
            <a:endParaRPr lang="en-GB" sz="1200" dirty="0"/>
          </a:p>
          <a:p>
            <a:endParaRPr lang="en-GB" dirty="0"/>
          </a:p>
        </p:txBody>
      </p:sp>
      <p:sp>
        <p:nvSpPr>
          <p:cNvPr id="4" name="Slide Number Placeholder 3">
            <a:extLst>
              <a:ext uri="{FF2B5EF4-FFF2-40B4-BE49-F238E27FC236}">
                <a16:creationId xmlns:a16="http://schemas.microsoft.com/office/drawing/2014/main" id="{2304AD76-B123-52C0-6159-FD00AFD10B6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872E0B-EABE-40F5-978E-1B1C84DCD505}"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798330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Need to </a:t>
            </a:r>
            <a:r>
              <a:rPr lang="en-US" dirty="0" err="1"/>
              <a:t>cknowledge</a:t>
            </a:r>
            <a:r>
              <a:rPr lang="en-US" dirty="0"/>
              <a:t> possibility of ‘transformative’ teaching and learning in FE/with functional skills curricula </a:t>
            </a:r>
            <a:r>
              <a:rPr lang="en-US" sz="800" dirty="0"/>
              <a:t>(Duckworth and Smith 2019, Ade-Ojo and Duckworth 2019)</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A7B574-6D9B-48C7-8813-F8798FDD270B}"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928251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Textually dense services – accessing these ; voting  - removal of human actors from services and replacement with online services, </a:t>
            </a:r>
          </a:p>
          <a:p>
            <a:r>
              <a:rPr lang="en-GB" dirty="0"/>
              <a:t>E recruitment (Smythe et al. 2021); woman who couldn’t complete the form to access rent reduction she was due </a:t>
            </a:r>
          </a:p>
          <a:p>
            <a:endParaRPr lang="en-GB" dirty="0"/>
          </a:p>
          <a:p>
            <a:r>
              <a:rPr lang="en-GB" dirty="0"/>
              <a:t>Lit as human capital focussed on industry need and thus narrowed compared to earlier conceptualisations of literacy ; gov only seeing itself responsible for work related skills. But: Industry input/employer voice re skills need but not level of specific practices and no commitment to employer provision – what Karen and others told me, </a:t>
            </a:r>
            <a:r>
              <a:rPr lang="en-GB" dirty="0" err="1"/>
              <a:t>eg</a:t>
            </a:r>
            <a:r>
              <a:rPr lang="en-GB" dirty="0"/>
              <a:t> fire service, NHS </a:t>
            </a:r>
          </a:p>
          <a:p>
            <a:endParaRPr lang="en-GB" dirty="0"/>
          </a:p>
          <a:p>
            <a:r>
              <a:rPr lang="en-GB" dirty="0"/>
              <a:t>Individuals seen as responsible to acquire the skills they need to access work, to invest into their human capital; and barriers conceptualised as individual motivational factors or practicalities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A7B574-6D9B-48C7-8813-F8798FDD270B}"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192679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‘there is a scheme of work which I redo and jig around’ (D, but others said the same, and S – for ESOL –said they didn’t even have a scheme of work, that was discouraged;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Experienced teachers use their ability to work with students to:</a:t>
            </a:r>
          </a:p>
          <a:p>
            <a:r>
              <a:rPr lang="en-US" sz="1200" kern="1200" dirty="0">
                <a:solidFill>
                  <a:schemeClr val="tx1"/>
                </a:solidFill>
                <a:effectLst/>
                <a:latin typeface="+mn-lt"/>
                <a:ea typeface="+mn-ea"/>
                <a:cs typeface="+mn-cs"/>
              </a:rPr>
              <a:t>Ask about their experiences and knowledge (e.g. as parents, on housing) (Allatt and Tett 2019b)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Use that experience to ‘teach’ what is required and to reach the course’s aim (e.g. students to be ‘employment ready’) see Irma/Kate/others</a:t>
            </a: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A7B574-6D9B-48C7-8813-F8798FDD270B}"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358436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Document why community-based, learner-</a:t>
            </a:r>
            <a:r>
              <a:rPr lang="en-US" dirty="0" err="1"/>
              <a:t>centred</a:t>
            </a:r>
            <a:r>
              <a:rPr lang="en-US" dirty="0"/>
              <a:t> adult literacies provision (outside of the discourse of functional skills and employability) is needed:</a:t>
            </a:r>
            <a:r>
              <a:rPr lang="en-US" b="1" dirty="0"/>
              <a:t> </a:t>
            </a:r>
            <a:r>
              <a:rPr lang="en-US" dirty="0"/>
              <a:t>Why ‘investing’ into these learners is still valuable  - engaging with the economic argument, demonstrating ‘impact’</a:t>
            </a:r>
            <a:r>
              <a:rPr lang="en-US" b="1" dirty="0"/>
              <a:t> </a:t>
            </a:r>
            <a:r>
              <a:rPr lang="en-US" sz="1000" dirty="0"/>
              <a:t>(e.g. role of informal/non-qualification provision helping people return to learning and gain confidence, </a:t>
            </a:r>
            <a:r>
              <a:rPr lang="en-GB" sz="1000" dirty="0">
                <a:effectLst/>
                <a:latin typeface="Calibri" panose="020F0502020204030204" pitchFamily="34" charset="0"/>
                <a:ea typeface="Calibri" panose="020F0502020204030204" pitchFamily="34" charset="0"/>
                <a:cs typeface="Times New Roman" panose="02020603050405020304" pitchFamily="18" charset="0"/>
              </a:rPr>
              <a:t>Forster, Petrie and Crowther 2018)</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Simon: </a:t>
            </a:r>
            <a:r>
              <a:rPr lang="en-GB" sz="1200" kern="1200" dirty="0">
                <a:solidFill>
                  <a:schemeClr val="tx1"/>
                </a:solidFill>
                <a:effectLst/>
                <a:latin typeface="+mn-lt"/>
                <a:ea typeface="+mn-ea"/>
                <a:cs typeface="+mn-cs"/>
              </a:rPr>
              <a:t>; spelling test at entry level 3 ‘a bit retrograde’, Simon. </a:t>
            </a:r>
            <a:r>
              <a:rPr lang="en-GB" sz="1200" b="1" kern="1200" dirty="0">
                <a:solidFill>
                  <a:schemeClr val="accent2">
                    <a:lumMod val="75000"/>
                  </a:schemeClr>
                </a:solidFill>
                <a:effectLst/>
                <a:latin typeface="+mn-lt"/>
                <a:ea typeface="+mn-ea"/>
                <a:cs typeface="+mn-cs"/>
              </a:rPr>
              <a:t>Academic drift, </a:t>
            </a:r>
            <a:r>
              <a:rPr lang="en-GB" sz="1200" kern="1200" dirty="0">
                <a:solidFill>
                  <a:schemeClr val="tx1"/>
                </a:solidFill>
                <a:effectLst/>
                <a:latin typeface="+mn-lt"/>
                <a:ea typeface="+mn-ea"/>
                <a:cs typeface="+mn-cs"/>
              </a:rPr>
              <a:t>is functional skills equivalent or steppingstone to GCSE (see also Cornish 2021</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A7B574-6D9B-48C7-8813-F8798FDD270B}"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254281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AED49-E52B-7201-9DA8-9D1A97D63F71}"/>
              </a:ext>
            </a:extLst>
          </p:cNvPr>
          <p:cNvSpPr>
            <a:spLocks noGrp="1"/>
          </p:cNvSpPr>
          <p:nvPr>
            <p:ph type="ctrTitle"/>
          </p:nvPr>
        </p:nvSpPr>
        <p:spPr>
          <a:xfrm>
            <a:off x="2286000" y="1683545"/>
            <a:ext cx="13716000" cy="3581400"/>
          </a:xfrm>
        </p:spPr>
        <p:txBody>
          <a:bodyPr anchor="b"/>
          <a:lstStyle>
            <a:lvl1pPr algn="ctr">
              <a:defRPr sz="9000"/>
            </a:lvl1pPr>
          </a:lstStyle>
          <a:p>
            <a:r>
              <a:rPr lang="en-US"/>
              <a:t>Click to edit Master title style</a:t>
            </a:r>
            <a:endParaRPr lang="en-GB"/>
          </a:p>
        </p:txBody>
      </p:sp>
      <p:sp>
        <p:nvSpPr>
          <p:cNvPr id="3" name="Subtitle 2">
            <a:extLst>
              <a:ext uri="{FF2B5EF4-FFF2-40B4-BE49-F238E27FC236}">
                <a16:creationId xmlns:a16="http://schemas.microsoft.com/office/drawing/2014/main" id="{4B85C968-22DA-4039-C345-A106823A2FAC}"/>
              </a:ext>
            </a:extLst>
          </p:cNvPr>
          <p:cNvSpPr>
            <a:spLocks noGrp="1"/>
          </p:cNvSpPr>
          <p:nvPr>
            <p:ph type="subTitle" idx="1"/>
          </p:nvPr>
        </p:nvSpPr>
        <p:spPr>
          <a:xfrm>
            <a:off x="2286000" y="5403057"/>
            <a:ext cx="13716000" cy="2483643"/>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87B00A54-5EA4-3993-0975-D6372041F404}"/>
              </a:ext>
            </a:extLst>
          </p:cNvPr>
          <p:cNvSpPr>
            <a:spLocks noGrp="1"/>
          </p:cNvSpPr>
          <p:nvPr>
            <p:ph type="dt" sz="half" idx="10"/>
          </p:nvPr>
        </p:nvSpPr>
        <p:spPr/>
        <p:txBody>
          <a:bodyPr/>
          <a:lstStyle/>
          <a:p>
            <a:fld id="{80A43380-B85C-4E78-A949-5EBED7BC3836}" type="datetimeFigureOut">
              <a:rPr lang="en-GB" smtClean="0"/>
              <a:t>28/05/2026</a:t>
            </a:fld>
            <a:endParaRPr lang="en-GB"/>
          </a:p>
        </p:txBody>
      </p:sp>
      <p:sp>
        <p:nvSpPr>
          <p:cNvPr id="5" name="Footer Placeholder 4">
            <a:extLst>
              <a:ext uri="{FF2B5EF4-FFF2-40B4-BE49-F238E27FC236}">
                <a16:creationId xmlns:a16="http://schemas.microsoft.com/office/drawing/2014/main" id="{8F1BAC4C-BC21-635B-99AD-457CD170BB8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09D46F2-435A-68AE-1D7F-08002760B9F9}"/>
              </a:ext>
            </a:extLst>
          </p:cNvPr>
          <p:cNvSpPr>
            <a:spLocks noGrp="1"/>
          </p:cNvSpPr>
          <p:nvPr>
            <p:ph type="sldNum" sz="quarter" idx="12"/>
          </p:nvPr>
        </p:nvSpPr>
        <p:spPr/>
        <p:txBody>
          <a:bodyPr/>
          <a:lstStyle/>
          <a:p>
            <a:fld id="{7827C1F4-90C2-4CD7-A974-E8B521B67084}" type="slidenum">
              <a:rPr lang="en-GB" smtClean="0"/>
              <a:t>‹#›</a:t>
            </a:fld>
            <a:endParaRPr lang="en-GB"/>
          </a:p>
        </p:txBody>
      </p:sp>
    </p:spTree>
    <p:extLst>
      <p:ext uri="{BB962C8B-B14F-4D97-AF65-F5344CB8AC3E}">
        <p14:creationId xmlns:p14="http://schemas.microsoft.com/office/powerpoint/2010/main" val="21431336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2E8AB-4BDD-C5C0-E71F-F08061B31B0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21C1FD3-586B-E8E9-DA4A-A95BA4CDD62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99F1C4F-2A87-AA72-46AE-8C319CD13711}"/>
              </a:ext>
            </a:extLst>
          </p:cNvPr>
          <p:cNvSpPr>
            <a:spLocks noGrp="1"/>
          </p:cNvSpPr>
          <p:nvPr>
            <p:ph type="dt" sz="half" idx="10"/>
          </p:nvPr>
        </p:nvSpPr>
        <p:spPr/>
        <p:txBody>
          <a:bodyPr/>
          <a:lstStyle/>
          <a:p>
            <a:fld id="{80A43380-B85C-4E78-A949-5EBED7BC3836}" type="datetimeFigureOut">
              <a:rPr lang="en-GB" smtClean="0"/>
              <a:t>28/05/2026</a:t>
            </a:fld>
            <a:endParaRPr lang="en-GB"/>
          </a:p>
        </p:txBody>
      </p:sp>
      <p:sp>
        <p:nvSpPr>
          <p:cNvPr id="5" name="Footer Placeholder 4">
            <a:extLst>
              <a:ext uri="{FF2B5EF4-FFF2-40B4-BE49-F238E27FC236}">
                <a16:creationId xmlns:a16="http://schemas.microsoft.com/office/drawing/2014/main" id="{5031E962-6EAE-EAB0-6E26-5813BACBB1D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9520FE5-769B-BBE9-3EAA-86AD6E851C21}"/>
              </a:ext>
            </a:extLst>
          </p:cNvPr>
          <p:cNvSpPr>
            <a:spLocks noGrp="1"/>
          </p:cNvSpPr>
          <p:nvPr>
            <p:ph type="sldNum" sz="quarter" idx="12"/>
          </p:nvPr>
        </p:nvSpPr>
        <p:spPr/>
        <p:txBody>
          <a:bodyPr/>
          <a:lstStyle/>
          <a:p>
            <a:fld id="{7827C1F4-90C2-4CD7-A974-E8B521B67084}" type="slidenum">
              <a:rPr lang="en-GB" smtClean="0"/>
              <a:t>‹#›</a:t>
            </a:fld>
            <a:endParaRPr lang="en-GB"/>
          </a:p>
        </p:txBody>
      </p:sp>
    </p:spTree>
    <p:extLst>
      <p:ext uri="{BB962C8B-B14F-4D97-AF65-F5344CB8AC3E}">
        <p14:creationId xmlns:p14="http://schemas.microsoft.com/office/powerpoint/2010/main" val="11601001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9DF6E-7018-EB71-5F61-C3699DA0250E}"/>
              </a:ext>
            </a:extLst>
          </p:cNvPr>
          <p:cNvSpPr>
            <a:spLocks noGrp="1"/>
          </p:cNvSpPr>
          <p:nvPr>
            <p:ph type="title"/>
          </p:nvPr>
        </p:nvSpPr>
        <p:spPr>
          <a:xfrm>
            <a:off x="1247775" y="2564608"/>
            <a:ext cx="15773400" cy="4279106"/>
          </a:xfrm>
        </p:spPr>
        <p:txBody>
          <a:bodyPr anchor="b"/>
          <a:lstStyle>
            <a:lvl1pPr>
              <a:defRPr sz="9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FF3A104-6033-3EF6-3431-CD47028C281F}"/>
              </a:ext>
            </a:extLst>
          </p:cNvPr>
          <p:cNvSpPr>
            <a:spLocks noGrp="1"/>
          </p:cNvSpPr>
          <p:nvPr>
            <p:ph type="body" idx="1"/>
          </p:nvPr>
        </p:nvSpPr>
        <p:spPr>
          <a:xfrm>
            <a:off x="1247775" y="6884195"/>
            <a:ext cx="15773400" cy="2250281"/>
          </a:xfrm>
        </p:spPr>
        <p:txBody>
          <a:bodyPr/>
          <a:lstStyle>
            <a:lvl1pPr marL="0" indent="0">
              <a:buNone/>
              <a:defRPr sz="3600">
                <a:solidFill>
                  <a:schemeClr val="tx1">
                    <a:tint val="82000"/>
                  </a:schemeClr>
                </a:solidFill>
              </a:defRPr>
            </a:lvl1pPr>
            <a:lvl2pPr marL="685800" indent="0">
              <a:buNone/>
              <a:defRPr sz="3000">
                <a:solidFill>
                  <a:schemeClr val="tx1">
                    <a:tint val="82000"/>
                  </a:schemeClr>
                </a:solidFill>
              </a:defRPr>
            </a:lvl2pPr>
            <a:lvl3pPr marL="1371600" indent="0">
              <a:buNone/>
              <a:defRPr sz="2700">
                <a:solidFill>
                  <a:schemeClr val="tx1">
                    <a:tint val="82000"/>
                  </a:schemeClr>
                </a:solidFill>
              </a:defRPr>
            </a:lvl3pPr>
            <a:lvl4pPr marL="2057400" indent="0">
              <a:buNone/>
              <a:defRPr sz="2400">
                <a:solidFill>
                  <a:schemeClr val="tx1">
                    <a:tint val="82000"/>
                  </a:schemeClr>
                </a:solidFill>
              </a:defRPr>
            </a:lvl4pPr>
            <a:lvl5pPr marL="2743200" indent="0">
              <a:buNone/>
              <a:defRPr sz="2400">
                <a:solidFill>
                  <a:schemeClr val="tx1">
                    <a:tint val="82000"/>
                  </a:schemeClr>
                </a:solidFill>
              </a:defRPr>
            </a:lvl5pPr>
            <a:lvl6pPr marL="3429000" indent="0">
              <a:buNone/>
              <a:defRPr sz="2400">
                <a:solidFill>
                  <a:schemeClr val="tx1">
                    <a:tint val="82000"/>
                  </a:schemeClr>
                </a:solidFill>
              </a:defRPr>
            </a:lvl6pPr>
            <a:lvl7pPr marL="4114800" indent="0">
              <a:buNone/>
              <a:defRPr sz="2400">
                <a:solidFill>
                  <a:schemeClr val="tx1">
                    <a:tint val="82000"/>
                  </a:schemeClr>
                </a:solidFill>
              </a:defRPr>
            </a:lvl7pPr>
            <a:lvl8pPr marL="4800600" indent="0">
              <a:buNone/>
              <a:defRPr sz="2400">
                <a:solidFill>
                  <a:schemeClr val="tx1">
                    <a:tint val="82000"/>
                  </a:schemeClr>
                </a:solidFill>
              </a:defRPr>
            </a:lvl8pPr>
            <a:lvl9pPr marL="5486400" indent="0">
              <a:buNone/>
              <a:defRPr sz="24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3D764DF-1B07-4733-E78F-A546782DEB72}"/>
              </a:ext>
            </a:extLst>
          </p:cNvPr>
          <p:cNvSpPr>
            <a:spLocks noGrp="1"/>
          </p:cNvSpPr>
          <p:nvPr>
            <p:ph type="dt" sz="half" idx="10"/>
          </p:nvPr>
        </p:nvSpPr>
        <p:spPr/>
        <p:txBody>
          <a:bodyPr/>
          <a:lstStyle/>
          <a:p>
            <a:fld id="{80A43380-B85C-4E78-A949-5EBED7BC3836}" type="datetimeFigureOut">
              <a:rPr lang="en-GB" smtClean="0"/>
              <a:t>28/05/2026</a:t>
            </a:fld>
            <a:endParaRPr lang="en-GB"/>
          </a:p>
        </p:txBody>
      </p:sp>
      <p:sp>
        <p:nvSpPr>
          <p:cNvPr id="5" name="Footer Placeholder 4">
            <a:extLst>
              <a:ext uri="{FF2B5EF4-FFF2-40B4-BE49-F238E27FC236}">
                <a16:creationId xmlns:a16="http://schemas.microsoft.com/office/drawing/2014/main" id="{76CF90EE-D7FD-0AD8-2583-41C0EF65C83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F2C0014-D140-8D69-62CA-A644BF785166}"/>
              </a:ext>
            </a:extLst>
          </p:cNvPr>
          <p:cNvSpPr>
            <a:spLocks noGrp="1"/>
          </p:cNvSpPr>
          <p:nvPr>
            <p:ph type="sldNum" sz="quarter" idx="12"/>
          </p:nvPr>
        </p:nvSpPr>
        <p:spPr/>
        <p:txBody>
          <a:bodyPr/>
          <a:lstStyle/>
          <a:p>
            <a:fld id="{7827C1F4-90C2-4CD7-A974-E8B521B67084}" type="slidenum">
              <a:rPr lang="en-GB" smtClean="0"/>
              <a:t>‹#›</a:t>
            </a:fld>
            <a:endParaRPr lang="en-GB"/>
          </a:p>
        </p:txBody>
      </p:sp>
    </p:spTree>
    <p:extLst>
      <p:ext uri="{BB962C8B-B14F-4D97-AF65-F5344CB8AC3E}">
        <p14:creationId xmlns:p14="http://schemas.microsoft.com/office/powerpoint/2010/main" val="24486586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00B56-8C73-1DBC-F8F4-C6B594B62FE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5BBF65F-AE0D-03CF-57D1-1B0C92E636D8}"/>
              </a:ext>
            </a:extLst>
          </p:cNvPr>
          <p:cNvSpPr>
            <a:spLocks noGrp="1"/>
          </p:cNvSpPr>
          <p:nvPr>
            <p:ph sz="half" idx="1"/>
          </p:nvPr>
        </p:nvSpPr>
        <p:spPr>
          <a:xfrm>
            <a:off x="1257300" y="2738438"/>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321E3879-561C-3697-40FA-17160D17A532}"/>
              </a:ext>
            </a:extLst>
          </p:cNvPr>
          <p:cNvSpPr>
            <a:spLocks noGrp="1"/>
          </p:cNvSpPr>
          <p:nvPr>
            <p:ph sz="half" idx="2"/>
          </p:nvPr>
        </p:nvSpPr>
        <p:spPr>
          <a:xfrm>
            <a:off x="9258300" y="2738438"/>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29ADF65A-E7AC-7EE2-5E27-366005B672B8}"/>
              </a:ext>
            </a:extLst>
          </p:cNvPr>
          <p:cNvSpPr>
            <a:spLocks noGrp="1"/>
          </p:cNvSpPr>
          <p:nvPr>
            <p:ph type="dt" sz="half" idx="10"/>
          </p:nvPr>
        </p:nvSpPr>
        <p:spPr/>
        <p:txBody>
          <a:bodyPr/>
          <a:lstStyle/>
          <a:p>
            <a:fld id="{80A43380-B85C-4E78-A949-5EBED7BC3836}" type="datetimeFigureOut">
              <a:rPr lang="en-GB" smtClean="0"/>
              <a:t>28/05/2026</a:t>
            </a:fld>
            <a:endParaRPr lang="en-GB"/>
          </a:p>
        </p:txBody>
      </p:sp>
      <p:sp>
        <p:nvSpPr>
          <p:cNvPr id="6" name="Footer Placeholder 5">
            <a:extLst>
              <a:ext uri="{FF2B5EF4-FFF2-40B4-BE49-F238E27FC236}">
                <a16:creationId xmlns:a16="http://schemas.microsoft.com/office/drawing/2014/main" id="{121428AB-9351-670B-4A1A-3674B622940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AC7D1F5-5D57-B585-4AF8-8E8604F59D13}"/>
              </a:ext>
            </a:extLst>
          </p:cNvPr>
          <p:cNvSpPr>
            <a:spLocks noGrp="1"/>
          </p:cNvSpPr>
          <p:nvPr>
            <p:ph type="sldNum" sz="quarter" idx="12"/>
          </p:nvPr>
        </p:nvSpPr>
        <p:spPr/>
        <p:txBody>
          <a:bodyPr/>
          <a:lstStyle/>
          <a:p>
            <a:fld id="{7827C1F4-90C2-4CD7-A974-E8B521B67084}" type="slidenum">
              <a:rPr lang="en-GB" smtClean="0"/>
              <a:t>‹#›</a:t>
            </a:fld>
            <a:endParaRPr lang="en-GB"/>
          </a:p>
        </p:txBody>
      </p:sp>
    </p:spTree>
    <p:extLst>
      <p:ext uri="{BB962C8B-B14F-4D97-AF65-F5344CB8AC3E}">
        <p14:creationId xmlns:p14="http://schemas.microsoft.com/office/powerpoint/2010/main" val="26605416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2A63B8-F825-2C0B-B654-B27E0D2CA3A9}"/>
              </a:ext>
            </a:extLst>
          </p:cNvPr>
          <p:cNvSpPr>
            <a:spLocks noGrp="1"/>
          </p:cNvSpPr>
          <p:nvPr>
            <p:ph type="title"/>
          </p:nvPr>
        </p:nvSpPr>
        <p:spPr>
          <a:xfrm>
            <a:off x="1259682" y="547688"/>
            <a:ext cx="15773400" cy="1988345"/>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E8C121F-4D86-FD4E-3B48-DE07F2154A18}"/>
              </a:ext>
            </a:extLst>
          </p:cNvPr>
          <p:cNvSpPr>
            <a:spLocks noGrp="1"/>
          </p:cNvSpPr>
          <p:nvPr>
            <p:ph type="body" idx="1"/>
          </p:nvPr>
        </p:nvSpPr>
        <p:spPr>
          <a:xfrm>
            <a:off x="1259683" y="2521745"/>
            <a:ext cx="7736681"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a:extLst>
              <a:ext uri="{FF2B5EF4-FFF2-40B4-BE49-F238E27FC236}">
                <a16:creationId xmlns:a16="http://schemas.microsoft.com/office/drawing/2014/main" id="{160E9534-2294-1C31-155F-4EE89721B9F8}"/>
              </a:ext>
            </a:extLst>
          </p:cNvPr>
          <p:cNvSpPr>
            <a:spLocks noGrp="1"/>
          </p:cNvSpPr>
          <p:nvPr>
            <p:ph sz="half" idx="2"/>
          </p:nvPr>
        </p:nvSpPr>
        <p:spPr>
          <a:xfrm>
            <a:off x="1259683" y="3757613"/>
            <a:ext cx="7736681"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572CA640-7A91-1047-BB16-55562D62B5D0}"/>
              </a:ext>
            </a:extLst>
          </p:cNvPr>
          <p:cNvSpPr>
            <a:spLocks noGrp="1"/>
          </p:cNvSpPr>
          <p:nvPr>
            <p:ph type="body" sz="quarter" idx="3"/>
          </p:nvPr>
        </p:nvSpPr>
        <p:spPr>
          <a:xfrm>
            <a:off x="9258300" y="2521745"/>
            <a:ext cx="7774782"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a:extLst>
              <a:ext uri="{FF2B5EF4-FFF2-40B4-BE49-F238E27FC236}">
                <a16:creationId xmlns:a16="http://schemas.microsoft.com/office/drawing/2014/main" id="{4F1AABD6-9D56-3C8E-B1F5-2FB600D4B1E1}"/>
              </a:ext>
            </a:extLst>
          </p:cNvPr>
          <p:cNvSpPr>
            <a:spLocks noGrp="1"/>
          </p:cNvSpPr>
          <p:nvPr>
            <p:ph sz="quarter" idx="4"/>
          </p:nvPr>
        </p:nvSpPr>
        <p:spPr>
          <a:xfrm>
            <a:off x="9258300" y="3757613"/>
            <a:ext cx="7774782"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8111F8F-B0B2-F8CF-B891-B47DE0B51ABC}"/>
              </a:ext>
            </a:extLst>
          </p:cNvPr>
          <p:cNvSpPr>
            <a:spLocks noGrp="1"/>
          </p:cNvSpPr>
          <p:nvPr>
            <p:ph type="dt" sz="half" idx="10"/>
          </p:nvPr>
        </p:nvSpPr>
        <p:spPr/>
        <p:txBody>
          <a:bodyPr/>
          <a:lstStyle/>
          <a:p>
            <a:fld id="{80A43380-B85C-4E78-A949-5EBED7BC3836}" type="datetimeFigureOut">
              <a:rPr lang="en-GB" smtClean="0"/>
              <a:t>28/05/2026</a:t>
            </a:fld>
            <a:endParaRPr lang="en-GB"/>
          </a:p>
        </p:txBody>
      </p:sp>
      <p:sp>
        <p:nvSpPr>
          <p:cNvPr id="8" name="Footer Placeholder 7">
            <a:extLst>
              <a:ext uri="{FF2B5EF4-FFF2-40B4-BE49-F238E27FC236}">
                <a16:creationId xmlns:a16="http://schemas.microsoft.com/office/drawing/2014/main" id="{75C400EF-6036-B4FD-FEF4-E49AFF56969E}"/>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7B79309-9CC9-45F0-25C1-EDB4BC59DF5F}"/>
              </a:ext>
            </a:extLst>
          </p:cNvPr>
          <p:cNvSpPr>
            <a:spLocks noGrp="1"/>
          </p:cNvSpPr>
          <p:nvPr>
            <p:ph type="sldNum" sz="quarter" idx="12"/>
          </p:nvPr>
        </p:nvSpPr>
        <p:spPr/>
        <p:txBody>
          <a:bodyPr/>
          <a:lstStyle/>
          <a:p>
            <a:fld id="{7827C1F4-90C2-4CD7-A974-E8B521B67084}" type="slidenum">
              <a:rPr lang="en-GB" smtClean="0"/>
              <a:t>‹#›</a:t>
            </a:fld>
            <a:endParaRPr lang="en-GB"/>
          </a:p>
        </p:txBody>
      </p:sp>
    </p:spTree>
    <p:extLst>
      <p:ext uri="{BB962C8B-B14F-4D97-AF65-F5344CB8AC3E}">
        <p14:creationId xmlns:p14="http://schemas.microsoft.com/office/powerpoint/2010/main" val="2987480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53B34-61D4-9336-C321-C29829FF3522}"/>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EB0EFC9C-192E-B1C7-D11B-FCCFE64F9EEB}"/>
              </a:ext>
            </a:extLst>
          </p:cNvPr>
          <p:cNvSpPr>
            <a:spLocks noGrp="1"/>
          </p:cNvSpPr>
          <p:nvPr>
            <p:ph type="dt" sz="half" idx="10"/>
          </p:nvPr>
        </p:nvSpPr>
        <p:spPr/>
        <p:txBody>
          <a:bodyPr/>
          <a:lstStyle/>
          <a:p>
            <a:fld id="{80A43380-B85C-4E78-A949-5EBED7BC3836}" type="datetimeFigureOut">
              <a:rPr lang="en-GB" smtClean="0"/>
              <a:t>28/05/2026</a:t>
            </a:fld>
            <a:endParaRPr lang="en-GB"/>
          </a:p>
        </p:txBody>
      </p:sp>
      <p:sp>
        <p:nvSpPr>
          <p:cNvPr id="4" name="Footer Placeholder 3">
            <a:extLst>
              <a:ext uri="{FF2B5EF4-FFF2-40B4-BE49-F238E27FC236}">
                <a16:creationId xmlns:a16="http://schemas.microsoft.com/office/drawing/2014/main" id="{4D3428F6-366D-7914-A07C-956BD49935A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DD1D5D6-F978-1589-1B10-580E62540CA7}"/>
              </a:ext>
            </a:extLst>
          </p:cNvPr>
          <p:cNvSpPr>
            <a:spLocks noGrp="1"/>
          </p:cNvSpPr>
          <p:nvPr>
            <p:ph type="sldNum" sz="quarter" idx="12"/>
          </p:nvPr>
        </p:nvSpPr>
        <p:spPr/>
        <p:txBody>
          <a:bodyPr/>
          <a:lstStyle/>
          <a:p>
            <a:fld id="{7827C1F4-90C2-4CD7-A974-E8B521B67084}" type="slidenum">
              <a:rPr lang="en-GB" smtClean="0"/>
              <a:t>‹#›</a:t>
            </a:fld>
            <a:endParaRPr lang="en-GB"/>
          </a:p>
        </p:txBody>
      </p:sp>
    </p:spTree>
    <p:extLst>
      <p:ext uri="{BB962C8B-B14F-4D97-AF65-F5344CB8AC3E}">
        <p14:creationId xmlns:p14="http://schemas.microsoft.com/office/powerpoint/2010/main" val="273364410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92CF0CC-C4D2-2250-4CED-47B22C858616}"/>
              </a:ext>
            </a:extLst>
          </p:cNvPr>
          <p:cNvSpPr>
            <a:spLocks noGrp="1"/>
          </p:cNvSpPr>
          <p:nvPr>
            <p:ph type="dt" sz="half" idx="10"/>
          </p:nvPr>
        </p:nvSpPr>
        <p:spPr/>
        <p:txBody>
          <a:bodyPr/>
          <a:lstStyle/>
          <a:p>
            <a:fld id="{80A43380-B85C-4E78-A949-5EBED7BC3836}" type="datetimeFigureOut">
              <a:rPr lang="en-GB" smtClean="0"/>
              <a:t>28/05/2026</a:t>
            </a:fld>
            <a:endParaRPr lang="en-GB"/>
          </a:p>
        </p:txBody>
      </p:sp>
      <p:sp>
        <p:nvSpPr>
          <p:cNvPr id="3" name="Footer Placeholder 2">
            <a:extLst>
              <a:ext uri="{FF2B5EF4-FFF2-40B4-BE49-F238E27FC236}">
                <a16:creationId xmlns:a16="http://schemas.microsoft.com/office/drawing/2014/main" id="{7583AC7A-6E21-C965-F1C2-9BAD1412D92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4FE4C47-A172-40CA-66A3-F70E37E96931}"/>
              </a:ext>
            </a:extLst>
          </p:cNvPr>
          <p:cNvSpPr>
            <a:spLocks noGrp="1"/>
          </p:cNvSpPr>
          <p:nvPr>
            <p:ph type="sldNum" sz="quarter" idx="12"/>
          </p:nvPr>
        </p:nvSpPr>
        <p:spPr/>
        <p:txBody>
          <a:bodyPr/>
          <a:lstStyle/>
          <a:p>
            <a:fld id="{7827C1F4-90C2-4CD7-A974-E8B521B67084}" type="slidenum">
              <a:rPr lang="en-GB" smtClean="0"/>
              <a:t>‹#›</a:t>
            </a:fld>
            <a:endParaRPr lang="en-GB"/>
          </a:p>
        </p:txBody>
      </p:sp>
    </p:spTree>
    <p:extLst>
      <p:ext uri="{BB962C8B-B14F-4D97-AF65-F5344CB8AC3E}">
        <p14:creationId xmlns:p14="http://schemas.microsoft.com/office/powerpoint/2010/main" val="15423669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CCC0A-EF69-E980-CBE2-CE2B8832ED30}"/>
              </a:ext>
            </a:extLst>
          </p:cNvPr>
          <p:cNvSpPr>
            <a:spLocks noGrp="1"/>
          </p:cNvSpPr>
          <p:nvPr>
            <p:ph type="title"/>
          </p:nvPr>
        </p:nvSpPr>
        <p:spPr>
          <a:xfrm>
            <a:off x="1259683" y="685800"/>
            <a:ext cx="5898356" cy="2400300"/>
          </a:xfrm>
        </p:spPr>
        <p:txBody>
          <a:bodyPr anchor="b"/>
          <a:lstStyle>
            <a:lvl1pPr>
              <a:defRPr sz="48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B3FD0FC-72F0-A038-E66A-3C12985879E5}"/>
              </a:ext>
            </a:extLst>
          </p:cNvPr>
          <p:cNvSpPr>
            <a:spLocks noGrp="1"/>
          </p:cNvSpPr>
          <p:nvPr>
            <p:ph idx="1"/>
          </p:nvPr>
        </p:nvSpPr>
        <p:spPr>
          <a:xfrm>
            <a:off x="7774782" y="1481138"/>
            <a:ext cx="9258300" cy="731043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56A6DB64-C537-F93E-E9E7-8C7105D5EBBB}"/>
              </a:ext>
            </a:extLst>
          </p:cNvPr>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a:extLst>
              <a:ext uri="{FF2B5EF4-FFF2-40B4-BE49-F238E27FC236}">
                <a16:creationId xmlns:a16="http://schemas.microsoft.com/office/drawing/2014/main" id="{24C98815-EAE8-634D-9A38-2747D2E49631}"/>
              </a:ext>
            </a:extLst>
          </p:cNvPr>
          <p:cNvSpPr>
            <a:spLocks noGrp="1"/>
          </p:cNvSpPr>
          <p:nvPr>
            <p:ph type="dt" sz="half" idx="10"/>
          </p:nvPr>
        </p:nvSpPr>
        <p:spPr/>
        <p:txBody>
          <a:bodyPr/>
          <a:lstStyle/>
          <a:p>
            <a:fld id="{80A43380-B85C-4E78-A949-5EBED7BC3836}" type="datetimeFigureOut">
              <a:rPr lang="en-GB" smtClean="0"/>
              <a:t>28/05/2026</a:t>
            </a:fld>
            <a:endParaRPr lang="en-GB"/>
          </a:p>
        </p:txBody>
      </p:sp>
      <p:sp>
        <p:nvSpPr>
          <p:cNvPr id="6" name="Footer Placeholder 5">
            <a:extLst>
              <a:ext uri="{FF2B5EF4-FFF2-40B4-BE49-F238E27FC236}">
                <a16:creationId xmlns:a16="http://schemas.microsoft.com/office/drawing/2014/main" id="{DC5C43D5-D1C9-26B3-09FE-03ED3CAFABE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42F1650-FA35-BB7B-0DBB-263CE0D84367}"/>
              </a:ext>
            </a:extLst>
          </p:cNvPr>
          <p:cNvSpPr>
            <a:spLocks noGrp="1"/>
          </p:cNvSpPr>
          <p:nvPr>
            <p:ph type="sldNum" sz="quarter" idx="12"/>
          </p:nvPr>
        </p:nvSpPr>
        <p:spPr/>
        <p:txBody>
          <a:bodyPr/>
          <a:lstStyle/>
          <a:p>
            <a:fld id="{7827C1F4-90C2-4CD7-A974-E8B521B67084}" type="slidenum">
              <a:rPr lang="en-GB" smtClean="0"/>
              <a:t>‹#›</a:t>
            </a:fld>
            <a:endParaRPr lang="en-GB"/>
          </a:p>
        </p:txBody>
      </p:sp>
    </p:spTree>
    <p:extLst>
      <p:ext uri="{BB962C8B-B14F-4D97-AF65-F5344CB8AC3E}">
        <p14:creationId xmlns:p14="http://schemas.microsoft.com/office/powerpoint/2010/main" val="32513614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249712-F117-FB16-9002-E1338859B9DF}"/>
              </a:ext>
            </a:extLst>
          </p:cNvPr>
          <p:cNvSpPr>
            <a:spLocks noGrp="1"/>
          </p:cNvSpPr>
          <p:nvPr>
            <p:ph type="title"/>
          </p:nvPr>
        </p:nvSpPr>
        <p:spPr>
          <a:xfrm>
            <a:off x="1259683" y="685800"/>
            <a:ext cx="5898356" cy="2400300"/>
          </a:xfrm>
        </p:spPr>
        <p:txBody>
          <a:bodyPr anchor="b"/>
          <a:lstStyle>
            <a:lvl1pPr>
              <a:defRPr sz="48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65D7243-56C9-7273-9756-ED83065B8714}"/>
              </a:ext>
            </a:extLst>
          </p:cNvPr>
          <p:cNvSpPr>
            <a:spLocks noGrp="1"/>
          </p:cNvSpPr>
          <p:nvPr>
            <p:ph type="pic" idx="1"/>
          </p:nvPr>
        </p:nvSpPr>
        <p:spPr>
          <a:xfrm>
            <a:off x="7774782" y="1481138"/>
            <a:ext cx="9258300" cy="7310438"/>
          </a:xfrm>
        </p:spPr>
        <p:txBody>
          <a:bodyPr/>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endParaRPr lang="en-GB"/>
          </a:p>
        </p:txBody>
      </p:sp>
      <p:sp>
        <p:nvSpPr>
          <p:cNvPr id="4" name="Text Placeholder 3">
            <a:extLst>
              <a:ext uri="{FF2B5EF4-FFF2-40B4-BE49-F238E27FC236}">
                <a16:creationId xmlns:a16="http://schemas.microsoft.com/office/drawing/2014/main" id="{A6FC1FD7-D2D5-0C5C-381C-EC9110BD07F7}"/>
              </a:ext>
            </a:extLst>
          </p:cNvPr>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a:extLst>
              <a:ext uri="{FF2B5EF4-FFF2-40B4-BE49-F238E27FC236}">
                <a16:creationId xmlns:a16="http://schemas.microsoft.com/office/drawing/2014/main" id="{7ED0E53B-4F7E-86C6-E394-C205D92CF3E6}"/>
              </a:ext>
            </a:extLst>
          </p:cNvPr>
          <p:cNvSpPr>
            <a:spLocks noGrp="1"/>
          </p:cNvSpPr>
          <p:nvPr>
            <p:ph type="dt" sz="half" idx="10"/>
          </p:nvPr>
        </p:nvSpPr>
        <p:spPr/>
        <p:txBody>
          <a:bodyPr/>
          <a:lstStyle/>
          <a:p>
            <a:fld id="{80A43380-B85C-4E78-A949-5EBED7BC3836}" type="datetimeFigureOut">
              <a:rPr lang="en-GB" smtClean="0"/>
              <a:t>28/05/2026</a:t>
            </a:fld>
            <a:endParaRPr lang="en-GB"/>
          </a:p>
        </p:txBody>
      </p:sp>
      <p:sp>
        <p:nvSpPr>
          <p:cNvPr id="6" name="Footer Placeholder 5">
            <a:extLst>
              <a:ext uri="{FF2B5EF4-FFF2-40B4-BE49-F238E27FC236}">
                <a16:creationId xmlns:a16="http://schemas.microsoft.com/office/drawing/2014/main" id="{5B2DAB4A-17E1-520F-DE4D-FE8DD4429F0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C766CBF-A99D-0A01-B7F0-A8BD63CA3402}"/>
              </a:ext>
            </a:extLst>
          </p:cNvPr>
          <p:cNvSpPr>
            <a:spLocks noGrp="1"/>
          </p:cNvSpPr>
          <p:nvPr>
            <p:ph type="sldNum" sz="quarter" idx="12"/>
          </p:nvPr>
        </p:nvSpPr>
        <p:spPr/>
        <p:txBody>
          <a:bodyPr/>
          <a:lstStyle/>
          <a:p>
            <a:fld id="{7827C1F4-90C2-4CD7-A974-E8B521B67084}" type="slidenum">
              <a:rPr lang="en-GB" smtClean="0"/>
              <a:t>‹#›</a:t>
            </a:fld>
            <a:endParaRPr lang="en-GB"/>
          </a:p>
        </p:txBody>
      </p:sp>
    </p:spTree>
    <p:extLst>
      <p:ext uri="{BB962C8B-B14F-4D97-AF65-F5344CB8AC3E}">
        <p14:creationId xmlns:p14="http://schemas.microsoft.com/office/powerpoint/2010/main" val="5856334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F926E-4228-610F-6382-77A1037144EF}"/>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1126019-1DEB-52A4-55FE-F0AB415C19D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12BDB6D-A004-54C1-D30E-C3196F966D6D}"/>
              </a:ext>
            </a:extLst>
          </p:cNvPr>
          <p:cNvSpPr>
            <a:spLocks noGrp="1"/>
          </p:cNvSpPr>
          <p:nvPr>
            <p:ph type="dt" sz="half" idx="10"/>
          </p:nvPr>
        </p:nvSpPr>
        <p:spPr/>
        <p:txBody>
          <a:bodyPr/>
          <a:lstStyle/>
          <a:p>
            <a:fld id="{80A43380-B85C-4E78-A949-5EBED7BC3836}" type="datetimeFigureOut">
              <a:rPr lang="en-GB" smtClean="0"/>
              <a:t>28/05/2026</a:t>
            </a:fld>
            <a:endParaRPr lang="en-GB"/>
          </a:p>
        </p:txBody>
      </p:sp>
      <p:sp>
        <p:nvSpPr>
          <p:cNvPr id="5" name="Footer Placeholder 4">
            <a:extLst>
              <a:ext uri="{FF2B5EF4-FFF2-40B4-BE49-F238E27FC236}">
                <a16:creationId xmlns:a16="http://schemas.microsoft.com/office/drawing/2014/main" id="{7840F86E-F70E-F099-0961-3C2AEC648A3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0757F9E-6505-774E-78CD-B02D135CB0F7}"/>
              </a:ext>
            </a:extLst>
          </p:cNvPr>
          <p:cNvSpPr>
            <a:spLocks noGrp="1"/>
          </p:cNvSpPr>
          <p:nvPr>
            <p:ph type="sldNum" sz="quarter" idx="12"/>
          </p:nvPr>
        </p:nvSpPr>
        <p:spPr/>
        <p:txBody>
          <a:bodyPr/>
          <a:lstStyle/>
          <a:p>
            <a:fld id="{7827C1F4-90C2-4CD7-A974-E8B521B67084}" type="slidenum">
              <a:rPr lang="en-GB" smtClean="0"/>
              <a:t>‹#›</a:t>
            </a:fld>
            <a:endParaRPr lang="en-GB"/>
          </a:p>
        </p:txBody>
      </p:sp>
    </p:spTree>
    <p:extLst>
      <p:ext uri="{BB962C8B-B14F-4D97-AF65-F5344CB8AC3E}">
        <p14:creationId xmlns:p14="http://schemas.microsoft.com/office/powerpoint/2010/main" val="18403175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D3D61C-9B30-AEE0-4BF9-219B07009A40}"/>
              </a:ext>
            </a:extLst>
          </p:cNvPr>
          <p:cNvSpPr>
            <a:spLocks noGrp="1"/>
          </p:cNvSpPr>
          <p:nvPr>
            <p:ph type="title" orient="vert"/>
          </p:nvPr>
        </p:nvSpPr>
        <p:spPr>
          <a:xfrm>
            <a:off x="13087350" y="547688"/>
            <a:ext cx="3943350" cy="8717757"/>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6A447DE-0C05-212A-9641-BC3C2F90A9D0}"/>
              </a:ext>
            </a:extLst>
          </p:cNvPr>
          <p:cNvSpPr>
            <a:spLocks noGrp="1"/>
          </p:cNvSpPr>
          <p:nvPr>
            <p:ph type="body" orient="vert" idx="1"/>
          </p:nvPr>
        </p:nvSpPr>
        <p:spPr>
          <a:xfrm>
            <a:off x="1257300" y="547688"/>
            <a:ext cx="11601450" cy="871775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92DBBB3-F46D-C307-16A5-FC7DAE8073C8}"/>
              </a:ext>
            </a:extLst>
          </p:cNvPr>
          <p:cNvSpPr>
            <a:spLocks noGrp="1"/>
          </p:cNvSpPr>
          <p:nvPr>
            <p:ph type="dt" sz="half" idx="10"/>
          </p:nvPr>
        </p:nvSpPr>
        <p:spPr/>
        <p:txBody>
          <a:bodyPr/>
          <a:lstStyle/>
          <a:p>
            <a:fld id="{80A43380-B85C-4E78-A949-5EBED7BC3836}" type="datetimeFigureOut">
              <a:rPr lang="en-GB" smtClean="0"/>
              <a:t>28/05/2026</a:t>
            </a:fld>
            <a:endParaRPr lang="en-GB"/>
          </a:p>
        </p:txBody>
      </p:sp>
      <p:sp>
        <p:nvSpPr>
          <p:cNvPr id="5" name="Footer Placeholder 4">
            <a:extLst>
              <a:ext uri="{FF2B5EF4-FFF2-40B4-BE49-F238E27FC236}">
                <a16:creationId xmlns:a16="http://schemas.microsoft.com/office/drawing/2014/main" id="{82E13D97-9742-DA66-06C1-E868EB3DB04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18B460F-32F2-4097-028A-7570EEBDF7E9}"/>
              </a:ext>
            </a:extLst>
          </p:cNvPr>
          <p:cNvSpPr>
            <a:spLocks noGrp="1"/>
          </p:cNvSpPr>
          <p:nvPr>
            <p:ph type="sldNum" sz="quarter" idx="12"/>
          </p:nvPr>
        </p:nvSpPr>
        <p:spPr/>
        <p:txBody>
          <a:bodyPr/>
          <a:lstStyle/>
          <a:p>
            <a:fld id="{7827C1F4-90C2-4CD7-A974-E8B521B67084}" type="slidenum">
              <a:rPr lang="en-GB" smtClean="0"/>
              <a:t>‹#›</a:t>
            </a:fld>
            <a:endParaRPr lang="en-GB"/>
          </a:p>
        </p:txBody>
      </p:sp>
    </p:spTree>
    <p:extLst>
      <p:ext uri="{BB962C8B-B14F-4D97-AF65-F5344CB8AC3E}">
        <p14:creationId xmlns:p14="http://schemas.microsoft.com/office/powerpoint/2010/main" val="28101453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5/28/2026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4858D85-DF96-3371-A237-F0D5C17D8277}"/>
              </a:ext>
            </a:extLst>
          </p:cNvPr>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3AE2685-327F-60EF-0F39-30A92F2AC55D}"/>
              </a:ext>
            </a:extLst>
          </p:cNvPr>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B1D88C5-EB46-A165-516B-E7748899A046}"/>
              </a:ext>
            </a:extLst>
          </p:cNvPr>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a:solidFill>
                  <a:schemeClr val="tx1">
                    <a:tint val="82000"/>
                  </a:schemeClr>
                </a:solidFill>
              </a:defRPr>
            </a:lvl1pPr>
          </a:lstStyle>
          <a:p>
            <a:fld id="{80A43380-B85C-4E78-A949-5EBED7BC3836}" type="datetimeFigureOut">
              <a:rPr lang="en-GB" smtClean="0"/>
              <a:t>28/05/2026</a:t>
            </a:fld>
            <a:endParaRPr lang="en-GB"/>
          </a:p>
        </p:txBody>
      </p:sp>
      <p:sp>
        <p:nvSpPr>
          <p:cNvPr id="5" name="Footer Placeholder 4">
            <a:extLst>
              <a:ext uri="{FF2B5EF4-FFF2-40B4-BE49-F238E27FC236}">
                <a16:creationId xmlns:a16="http://schemas.microsoft.com/office/drawing/2014/main" id="{E0A1628D-C475-098A-DBF6-5A0691174F6F}"/>
              </a:ext>
            </a:extLst>
          </p:cNvPr>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D21C908E-890A-8EB9-626D-361CB6213A94}"/>
              </a:ext>
            </a:extLst>
          </p:cNvPr>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82000"/>
                  </a:schemeClr>
                </a:solidFill>
              </a:defRPr>
            </a:lvl1pPr>
          </a:lstStyle>
          <a:p>
            <a:fld id="{7827C1F4-90C2-4CD7-A974-E8B521B67084}" type="slidenum">
              <a:rPr lang="en-GB" smtClean="0"/>
              <a:t>‹#›</a:t>
            </a:fld>
            <a:endParaRPr lang="en-GB"/>
          </a:p>
        </p:txBody>
      </p:sp>
    </p:spTree>
    <p:extLst>
      <p:ext uri="{BB962C8B-B14F-4D97-AF65-F5344CB8AC3E}">
        <p14:creationId xmlns:p14="http://schemas.microsoft.com/office/powerpoint/2010/main" val="281729304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15.xml"/><Relationship Id="rId5" Type="http://schemas.openxmlformats.org/officeDocument/2006/relationships/image" Target="../media/image20.pn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grpSp>
        <p:nvGrpSpPr>
          <p:cNvPr id="2" name="Group 2"/>
          <p:cNvGrpSpPr/>
          <p:nvPr/>
        </p:nvGrpSpPr>
        <p:grpSpPr>
          <a:xfrm>
            <a:off x="0" y="8089478"/>
            <a:ext cx="20081558" cy="3009701"/>
            <a:chOff x="0" y="0"/>
            <a:chExt cx="6878908" cy="1030969"/>
          </a:xfrm>
        </p:grpSpPr>
        <p:sp>
          <p:nvSpPr>
            <p:cNvPr id="3" name="Freeform 3"/>
            <p:cNvSpPr/>
            <p:nvPr/>
          </p:nvSpPr>
          <p:spPr>
            <a:xfrm>
              <a:off x="0" y="0"/>
              <a:ext cx="6878908" cy="1030969"/>
            </a:xfrm>
            <a:custGeom>
              <a:avLst/>
              <a:gdLst/>
              <a:ahLst/>
              <a:cxnLst/>
              <a:rect l="l" t="t" r="r" b="b"/>
              <a:pathLst>
                <a:path w="6878908" h="1030969">
                  <a:moveTo>
                    <a:pt x="0" y="0"/>
                  </a:moveTo>
                  <a:lnTo>
                    <a:pt x="6878908" y="0"/>
                  </a:lnTo>
                  <a:lnTo>
                    <a:pt x="6878908" y="1030969"/>
                  </a:lnTo>
                  <a:lnTo>
                    <a:pt x="0" y="1030969"/>
                  </a:lnTo>
                  <a:close/>
                </a:path>
              </a:pathLst>
            </a:custGeom>
            <a:solidFill>
              <a:srgbClr val="FFFFFF"/>
            </a:solidFill>
          </p:spPr>
          <p:txBody>
            <a:bodyPr/>
            <a:lstStyle/>
            <a:p>
              <a:endParaRPr lang="en-GB"/>
            </a:p>
          </p:txBody>
        </p:sp>
        <p:sp>
          <p:nvSpPr>
            <p:cNvPr id="4" name="TextBox 4"/>
            <p:cNvSpPr txBox="1"/>
            <p:nvPr/>
          </p:nvSpPr>
          <p:spPr>
            <a:xfrm>
              <a:off x="0" y="-38100"/>
              <a:ext cx="6878908" cy="1069069"/>
            </a:xfrm>
            <a:prstGeom prst="rect">
              <a:avLst/>
            </a:prstGeom>
          </p:spPr>
          <p:txBody>
            <a:bodyPr lIns="42061" tIns="42061" rIns="42061" bIns="42061" rtlCol="0" anchor="ctr"/>
            <a:lstStyle/>
            <a:p>
              <a:pPr algn="ctr">
                <a:lnSpc>
                  <a:spcPts val="2458"/>
                </a:lnSpc>
              </a:pPr>
              <a:endParaRPr/>
            </a:p>
          </p:txBody>
        </p:sp>
      </p:grpSp>
      <p:sp>
        <p:nvSpPr>
          <p:cNvPr id="5" name="Freeform 5"/>
          <p:cNvSpPr/>
          <p:nvPr/>
        </p:nvSpPr>
        <p:spPr>
          <a:xfrm>
            <a:off x="6101273" y="8354303"/>
            <a:ext cx="6085455" cy="1541294"/>
          </a:xfrm>
          <a:custGeom>
            <a:avLst/>
            <a:gdLst/>
            <a:ahLst/>
            <a:cxnLst/>
            <a:rect l="l" t="t" r="r" b="b"/>
            <a:pathLst>
              <a:path w="6085455" h="1541294">
                <a:moveTo>
                  <a:pt x="0" y="0"/>
                </a:moveTo>
                <a:lnTo>
                  <a:pt x="6085454" y="0"/>
                </a:lnTo>
                <a:lnTo>
                  <a:pt x="6085454" y="1541294"/>
                </a:lnTo>
                <a:lnTo>
                  <a:pt x="0" y="1541294"/>
                </a:lnTo>
                <a:lnTo>
                  <a:pt x="0" y="0"/>
                </a:lnTo>
                <a:close/>
              </a:path>
            </a:pathLst>
          </a:custGeom>
          <a:blipFill>
            <a:blip r:embed="rId2"/>
            <a:stretch>
              <a:fillRect t="-201" b="-201"/>
            </a:stretch>
          </a:blipFill>
        </p:spPr>
        <p:txBody>
          <a:bodyPr/>
          <a:lstStyle/>
          <a:p>
            <a:endParaRPr lang="en-GB"/>
          </a:p>
        </p:txBody>
      </p:sp>
      <p:grpSp>
        <p:nvGrpSpPr>
          <p:cNvPr id="6" name="Group 6"/>
          <p:cNvGrpSpPr/>
          <p:nvPr/>
        </p:nvGrpSpPr>
        <p:grpSpPr>
          <a:xfrm>
            <a:off x="0" y="7786059"/>
            <a:ext cx="19050000" cy="278538"/>
            <a:chOff x="0" y="0"/>
            <a:chExt cx="5762241" cy="84252"/>
          </a:xfrm>
        </p:grpSpPr>
        <p:sp>
          <p:nvSpPr>
            <p:cNvPr id="7" name="Freeform 7"/>
            <p:cNvSpPr/>
            <p:nvPr/>
          </p:nvSpPr>
          <p:spPr>
            <a:xfrm>
              <a:off x="0" y="0"/>
              <a:ext cx="5762241" cy="84252"/>
            </a:xfrm>
            <a:custGeom>
              <a:avLst/>
              <a:gdLst/>
              <a:ahLst/>
              <a:cxnLst/>
              <a:rect l="l" t="t" r="r" b="b"/>
              <a:pathLst>
                <a:path w="5762241" h="84252">
                  <a:moveTo>
                    <a:pt x="0" y="0"/>
                  </a:moveTo>
                  <a:lnTo>
                    <a:pt x="5762241" y="0"/>
                  </a:lnTo>
                  <a:lnTo>
                    <a:pt x="5762241" y="84252"/>
                  </a:lnTo>
                  <a:lnTo>
                    <a:pt x="0" y="84252"/>
                  </a:lnTo>
                  <a:close/>
                </a:path>
              </a:pathLst>
            </a:custGeom>
            <a:solidFill>
              <a:srgbClr val="65B48C"/>
            </a:solidFill>
          </p:spPr>
          <p:txBody>
            <a:bodyPr/>
            <a:lstStyle/>
            <a:p>
              <a:endParaRPr lang="en-GB"/>
            </a:p>
          </p:txBody>
        </p:sp>
        <p:sp>
          <p:nvSpPr>
            <p:cNvPr id="8" name="TextBox 8"/>
            <p:cNvSpPr txBox="1"/>
            <p:nvPr/>
          </p:nvSpPr>
          <p:spPr>
            <a:xfrm>
              <a:off x="0" y="-47625"/>
              <a:ext cx="5762241" cy="131877"/>
            </a:xfrm>
            <a:prstGeom prst="rect">
              <a:avLst/>
            </a:prstGeom>
          </p:spPr>
          <p:txBody>
            <a:bodyPr lIns="42061" tIns="42061" rIns="42061" bIns="42061" rtlCol="0" anchor="ctr"/>
            <a:lstStyle/>
            <a:p>
              <a:pPr algn="ctr">
                <a:lnSpc>
                  <a:spcPts val="2887"/>
                </a:lnSpc>
              </a:pPr>
              <a:endParaRPr/>
            </a:p>
          </p:txBody>
        </p:sp>
      </p:grpSp>
      <p:sp>
        <p:nvSpPr>
          <p:cNvPr id="9" name="Freeform 9"/>
          <p:cNvSpPr/>
          <p:nvPr/>
        </p:nvSpPr>
        <p:spPr>
          <a:xfrm>
            <a:off x="4565258" y="201063"/>
            <a:ext cx="9919484" cy="5261294"/>
          </a:xfrm>
          <a:custGeom>
            <a:avLst/>
            <a:gdLst/>
            <a:ahLst/>
            <a:cxnLst/>
            <a:rect l="l" t="t" r="r" b="b"/>
            <a:pathLst>
              <a:path w="9919484" h="5261294">
                <a:moveTo>
                  <a:pt x="0" y="0"/>
                </a:moveTo>
                <a:lnTo>
                  <a:pt x="9919484" y="0"/>
                </a:lnTo>
                <a:lnTo>
                  <a:pt x="9919484" y="5261294"/>
                </a:lnTo>
                <a:lnTo>
                  <a:pt x="0" y="5261294"/>
                </a:lnTo>
                <a:lnTo>
                  <a:pt x="0" y="0"/>
                </a:lnTo>
                <a:close/>
              </a:path>
            </a:pathLst>
          </a:custGeom>
          <a:blipFill>
            <a:blip r:embed="rId3"/>
            <a:stretch>
              <a:fillRect/>
            </a:stretch>
          </a:blipFill>
        </p:spPr>
        <p:txBody>
          <a:bodyPr/>
          <a:lstStyle/>
          <a:p>
            <a:endParaRPr lang="en-GB"/>
          </a:p>
        </p:txBody>
      </p:sp>
      <p:sp>
        <p:nvSpPr>
          <p:cNvPr id="10" name="TextBox 10"/>
          <p:cNvSpPr txBox="1"/>
          <p:nvPr/>
        </p:nvSpPr>
        <p:spPr>
          <a:xfrm>
            <a:off x="3758707" y="6166721"/>
            <a:ext cx="10770587" cy="819724"/>
          </a:xfrm>
          <a:prstGeom prst="rect">
            <a:avLst/>
          </a:prstGeom>
        </p:spPr>
        <p:txBody>
          <a:bodyPr lIns="0" tIns="0" rIns="0" bIns="0" rtlCol="0" anchor="t">
            <a:spAutoFit/>
          </a:bodyPr>
          <a:lstStyle/>
          <a:p>
            <a:pPr algn="l">
              <a:lnSpc>
                <a:spcPts val="6695"/>
              </a:lnSpc>
            </a:pPr>
            <a:r>
              <a:rPr lang="en-US" sz="4782" b="1">
                <a:solidFill>
                  <a:srgbClr val="264C59"/>
                </a:solidFill>
                <a:latin typeface="Raleway Bold"/>
                <a:ea typeface="Raleway Bold"/>
                <a:cs typeface="Raleway Bold"/>
                <a:sym typeface="Raleway Bold"/>
              </a:rPr>
              <a:t>Thursday 21 May 2026 | 11am – 1pm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2" name="TextBox 2"/>
          <p:cNvSpPr txBox="1"/>
          <p:nvPr/>
        </p:nvSpPr>
        <p:spPr>
          <a:xfrm>
            <a:off x="1906090" y="2597166"/>
            <a:ext cx="14475819" cy="2782917"/>
          </a:xfrm>
          <a:prstGeom prst="rect">
            <a:avLst/>
          </a:prstGeom>
        </p:spPr>
        <p:txBody>
          <a:bodyPr lIns="0" tIns="0" rIns="0" bIns="0" rtlCol="0" anchor="t">
            <a:spAutoFit/>
          </a:bodyPr>
          <a:lstStyle/>
          <a:p>
            <a:pPr algn="ctr">
              <a:lnSpc>
                <a:spcPts val="7453"/>
              </a:lnSpc>
            </a:pPr>
            <a:r>
              <a:rPr lang="en-US" sz="5324" b="1" dirty="0">
                <a:solidFill>
                  <a:srgbClr val="264C59"/>
                </a:solidFill>
                <a:latin typeface="Raleway Bold"/>
                <a:ea typeface="Raleway Bold"/>
                <a:cs typeface="Raleway Bold"/>
                <a:sym typeface="Raleway Bold"/>
              </a:rPr>
              <a:t>Stephen Evans</a:t>
            </a:r>
          </a:p>
          <a:p>
            <a:pPr algn="ctr">
              <a:lnSpc>
                <a:spcPts val="7453"/>
              </a:lnSpc>
            </a:pPr>
            <a:r>
              <a:rPr lang="en-US" sz="5324" b="1" dirty="0">
                <a:solidFill>
                  <a:srgbClr val="264C59"/>
                </a:solidFill>
                <a:latin typeface="Raleway Bold"/>
                <a:ea typeface="Raleway Bold"/>
                <a:cs typeface="Raleway Bold"/>
                <a:sym typeface="Raleway Bold"/>
              </a:rPr>
              <a:t>Chief Executive, Learning and Work Institute (Chair)</a:t>
            </a:r>
          </a:p>
        </p:txBody>
      </p:sp>
      <p:grpSp>
        <p:nvGrpSpPr>
          <p:cNvPr id="3" name="Group 3"/>
          <p:cNvGrpSpPr/>
          <p:nvPr/>
        </p:nvGrpSpPr>
        <p:grpSpPr>
          <a:xfrm>
            <a:off x="0" y="8089478"/>
            <a:ext cx="20081558" cy="3009701"/>
            <a:chOff x="0" y="0"/>
            <a:chExt cx="6878908" cy="1030969"/>
          </a:xfrm>
        </p:grpSpPr>
        <p:sp>
          <p:nvSpPr>
            <p:cNvPr id="4" name="Freeform 4"/>
            <p:cNvSpPr/>
            <p:nvPr/>
          </p:nvSpPr>
          <p:spPr>
            <a:xfrm>
              <a:off x="0" y="0"/>
              <a:ext cx="6878908" cy="1030969"/>
            </a:xfrm>
            <a:custGeom>
              <a:avLst/>
              <a:gdLst/>
              <a:ahLst/>
              <a:cxnLst/>
              <a:rect l="l" t="t" r="r" b="b"/>
              <a:pathLst>
                <a:path w="6878908" h="1030969">
                  <a:moveTo>
                    <a:pt x="0" y="0"/>
                  </a:moveTo>
                  <a:lnTo>
                    <a:pt x="6878908" y="0"/>
                  </a:lnTo>
                  <a:lnTo>
                    <a:pt x="6878908" y="1030969"/>
                  </a:lnTo>
                  <a:lnTo>
                    <a:pt x="0" y="1030969"/>
                  </a:lnTo>
                  <a:close/>
                </a:path>
              </a:pathLst>
            </a:custGeom>
            <a:solidFill>
              <a:srgbClr val="FFFFFF"/>
            </a:solidFill>
          </p:spPr>
          <p:txBody>
            <a:bodyPr/>
            <a:lstStyle/>
            <a:p>
              <a:endParaRPr lang="en-GB"/>
            </a:p>
          </p:txBody>
        </p:sp>
        <p:sp>
          <p:nvSpPr>
            <p:cNvPr id="5" name="TextBox 5"/>
            <p:cNvSpPr txBox="1"/>
            <p:nvPr/>
          </p:nvSpPr>
          <p:spPr>
            <a:xfrm>
              <a:off x="0" y="-38100"/>
              <a:ext cx="6878908" cy="1069069"/>
            </a:xfrm>
            <a:prstGeom prst="rect">
              <a:avLst/>
            </a:prstGeom>
          </p:spPr>
          <p:txBody>
            <a:bodyPr lIns="42061" tIns="42061" rIns="42061" bIns="42061" rtlCol="0" anchor="ctr"/>
            <a:lstStyle/>
            <a:p>
              <a:pPr algn="ctr">
                <a:lnSpc>
                  <a:spcPts val="2458"/>
                </a:lnSpc>
              </a:pPr>
              <a:endParaRPr/>
            </a:p>
          </p:txBody>
        </p:sp>
      </p:grpSp>
      <p:sp>
        <p:nvSpPr>
          <p:cNvPr id="6" name="Freeform 6"/>
          <p:cNvSpPr/>
          <p:nvPr/>
        </p:nvSpPr>
        <p:spPr>
          <a:xfrm>
            <a:off x="6101273" y="8354303"/>
            <a:ext cx="6085455" cy="1541294"/>
          </a:xfrm>
          <a:custGeom>
            <a:avLst/>
            <a:gdLst/>
            <a:ahLst/>
            <a:cxnLst/>
            <a:rect l="l" t="t" r="r" b="b"/>
            <a:pathLst>
              <a:path w="6085455" h="1541294">
                <a:moveTo>
                  <a:pt x="0" y="0"/>
                </a:moveTo>
                <a:lnTo>
                  <a:pt x="6085454" y="0"/>
                </a:lnTo>
                <a:lnTo>
                  <a:pt x="6085454" y="1541294"/>
                </a:lnTo>
                <a:lnTo>
                  <a:pt x="0" y="1541294"/>
                </a:lnTo>
                <a:lnTo>
                  <a:pt x="0" y="0"/>
                </a:lnTo>
                <a:close/>
              </a:path>
            </a:pathLst>
          </a:custGeom>
          <a:blipFill>
            <a:blip r:embed="rId2"/>
            <a:stretch>
              <a:fillRect t="-201" b="-201"/>
            </a:stretch>
          </a:blipFill>
        </p:spPr>
        <p:txBody>
          <a:bodyPr/>
          <a:lstStyle/>
          <a:p>
            <a:endParaRPr lang="en-GB"/>
          </a:p>
        </p:txBody>
      </p:sp>
      <p:grpSp>
        <p:nvGrpSpPr>
          <p:cNvPr id="7" name="Group 7"/>
          <p:cNvGrpSpPr/>
          <p:nvPr/>
        </p:nvGrpSpPr>
        <p:grpSpPr>
          <a:xfrm>
            <a:off x="0" y="7786059"/>
            <a:ext cx="19050000" cy="278538"/>
            <a:chOff x="0" y="0"/>
            <a:chExt cx="5762241" cy="84252"/>
          </a:xfrm>
        </p:grpSpPr>
        <p:sp>
          <p:nvSpPr>
            <p:cNvPr id="8" name="Freeform 8"/>
            <p:cNvSpPr/>
            <p:nvPr/>
          </p:nvSpPr>
          <p:spPr>
            <a:xfrm>
              <a:off x="0" y="0"/>
              <a:ext cx="5762241" cy="84252"/>
            </a:xfrm>
            <a:custGeom>
              <a:avLst/>
              <a:gdLst/>
              <a:ahLst/>
              <a:cxnLst/>
              <a:rect l="l" t="t" r="r" b="b"/>
              <a:pathLst>
                <a:path w="5762241" h="84252">
                  <a:moveTo>
                    <a:pt x="0" y="0"/>
                  </a:moveTo>
                  <a:lnTo>
                    <a:pt x="5762241" y="0"/>
                  </a:lnTo>
                  <a:lnTo>
                    <a:pt x="5762241" y="84252"/>
                  </a:lnTo>
                  <a:lnTo>
                    <a:pt x="0" y="84252"/>
                  </a:lnTo>
                  <a:close/>
                </a:path>
              </a:pathLst>
            </a:custGeom>
            <a:solidFill>
              <a:srgbClr val="65B48C"/>
            </a:solidFill>
          </p:spPr>
          <p:txBody>
            <a:bodyPr/>
            <a:lstStyle/>
            <a:p>
              <a:endParaRPr lang="en-GB"/>
            </a:p>
          </p:txBody>
        </p:sp>
        <p:sp>
          <p:nvSpPr>
            <p:cNvPr id="9" name="TextBox 9"/>
            <p:cNvSpPr txBox="1"/>
            <p:nvPr/>
          </p:nvSpPr>
          <p:spPr>
            <a:xfrm>
              <a:off x="0" y="-47625"/>
              <a:ext cx="5762241" cy="131877"/>
            </a:xfrm>
            <a:prstGeom prst="rect">
              <a:avLst/>
            </a:prstGeom>
          </p:spPr>
          <p:txBody>
            <a:bodyPr lIns="42061" tIns="42061" rIns="42061" bIns="42061" rtlCol="0" anchor="ctr"/>
            <a:lstStyle/>
            <a:p>
              <a:pPr algn="ctr">
                <a:lnSpc>
                  <a:spcPts val="2887"/>
                </a:lnSpc>
              </a:pPr>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grpSp>
        <p:nvGrpSpPr>
          <p:cNvPr id="2" name="Group 2"/>
          <p:cNvGrpSpPr/>
          <p:nvPr/>
        </p:nvGrpSpPr>
        <p:grpSpPr>
          <a:xfrm>
            <a:off x="0" y="8089478"/>
            <a:ext cx="20081558" cy="3009701"/>
            <a:chOff x="0" y="0"/>
            <a:chExt cx="6878908" cy="1030969"/>
          </a:xfrm>
        </p:grpSpPr>
        <p:sp>
          <p:nvSpPr>
            <p:cNvPr id="3" name="Freeform 3"/>
            <p:cNvSpPr/>
            <p:nvPr/>
          </p:nvSpPr>
          <p:spPr>
            <a:xfrm>
              <a:off x="0" y="0"/>
              <a:ext cx="6878908" cy="1030969"/>
            </a:xfrm>
            <a:custGeom>
              <a:avLst/>
              <a:gdLst/>
              <a:ahLst/>
              <a:cxnLst/>
              <a:rect l="l" t="t" r="r" b="b"/>
              <a:pathLst>
                <a:path w="6878908" h="1030969">
                  <a:moveTo>
                    <a:pt x="0" y="0"/>
                  </a:moveTo>
                  <a:lnTo>
                    <a:pt x="6878908" y="0"/>
                  </a:lnTo>
                  <a:lnTo>
                    <a:pt x="6878908" y="1030969"/>
                  </a:lnTo>
                  <a:lnTo>
                    <a:pt x="0" y="1030969"/>
                  </a:lnTo>
                  <a:close/>
                </a:path>
              </a:pathLst>
            </a:custGeom>
            <a:solidFill>
              <a:srgbClr val="FFFFFF"/>
            </a:solidFill>
          </p:spPr>
          <p:txBody>
            <a:bodyPr/>
            <a:lstStyle/>
            <a:p>
              <a:endParaRPr lang="en-GB"/>
            </a:p>
          </p:txBody>
        </p:sp>
        <p:sp>
          <p:nvSpPr>
            <p:cNvPr id="4" name="TextBox 4"/>
            <p:cNvSpPr txBox="1"/>
            <p:nvPr/>
          </p:nvSpPr>
          <p:spPr>
            <a:xfrm>
              <a:off x="0" y="-38100"/>
              <a:ext cx="6878908" cy="1069069"/>
            </a:xfrm>
            <a:prstGeom prst="rect">
              <a:avLst/>
            </a:prstGeom>
          </p:spPr>
          <p:txBody>
            <a:bodyPr lIns="42061" tIns="42061" rIns="42061" bIns="42061" rtlCol="0" anchor="ctr"/>
            <a:lstStyle/>
            <a:p>
              <a:pPr algn="ctr">
                <a:lnSpc>
                  <a:spcPts val="2458"/>
                </a:lnSpc>
              </a:pPr>
              <a:endParaRPr/>
            </a:p>
          </p:txBody>
        </p:sp>
      </p:grpSp>
      <p:grpSp>
        <p:nvGrpSpPr>
          <p:cNvPr id="5" name="Group 5"/>
          <p:cNvGrpSpPr/>
          <p:nvPr/>
        </p:nvGrpSpPr>
        <p:grpSpPr>
          <a:xfrm>
            <a:off x="0" y="7786059"/>
            <a:ext cx="19050000" cy="278538"/>
            <a:chOff x="0" y="0"/>
            <a:chExt cx="5762241" cy="84252"/>
          </a:xfrm>
        </p:grpSpPr>
        <p:sp>
          <p:nvSpPr>
            <p:cNvPr id="6" name="Freeform 6"/>
            <p:cNvSpPr/>
            <p:nvPr/>
          </p:nvSpPr>
          <p:spPr>
            <a:xfrm>
              <a:off x="0" y="0"/>
              <a:ext cx="5762241" cy="84252"/>
            </a:xfrm>
            <a:custGeom>
              <a:avLst/>
              <a:gdLst/>
              <a:ahLst/>
              <a:cxnLst/>
              <a:rect l="l" t="t" r="r" b="b"/>
              <a:pathLst>
                <a:path w="5762241" h="84252">
                  <a:moveTo>
                    <a:pt x="0" y="0"/>
                  </a:moveTo>
                  <a:lnTo>
                    <a:pt x="5762241" y="0"/>
                  </a:lnTo>
                  <a:lnTo>
                    <a:pt x="5762241" y="84252"/>
                  </a:lnTo>
                  <a:lnTo>
                    <a:pt x="0" y="84252"/>
                  </a:lnTo>
                  <a:close/>
                </a:path>
              </a:pathLst>
            </a:custGeom>
            <a:solidFill>
              <a:srgbClr val="65B48C"/>
            </a:solidFill>
          </p:spPr>
          <p:txBody>
            <a:bodyPr/>
            <a:lstStyle/>
            <a:p>
              <a:endParaRPr lang="en-GB"/>
            </a:p>
          </p:txBody>
        </p:sp>
        <p:sp>
          <p:nvSpPr>
            <p:cNvPr id="7" name="TextBox 7"/>
            <p:cNvSpPr txBox="1"/>
            <p:nvPr/>
          </p:nvSpPr>
          <p:spPr>
            <a:xfrm>
              <a:off x="0" y="-47625"/>
              <a:ext cx="5762241" cy="131877"/>
            </a:xfrm>
            <a:prstGeom prst="rect">
              <a:avLst/>
            </a:prstGeom>
          </p:spPr>
          <p:txBody>
            <a:bodyPr lIns="42061" tIns="42061" rIns="42061" bIns="42061" rtlCol="0" anchor="ctr"/>
            <a:lstStyle/>
            <a:p>
              <a:pPr algn="ctr">
                <a:lnSpc>
                  <a:spcPts val="2887"/>
                </a:lnSpc>
              </a:pPr>
              <a:endParaRPr/>
            </a:p>
          </p:txBody>
        </p:sp>
      </p:grpSp>
      <p:grpSp>
        <p:nvGrpSpPr>
          <p:cNvPr id="8" name="Group 8"/>
          <p:cNvGrpSpPr/>
          <p:nvPr/>
        </p:nvGrpSpPr>
        <p:grpSpPr>
          <a:xfrm>
            <a:off x="14280819" y="412977"/>
            <a:ext cx="3547768" cy="3551512"/>
            <a:chOff x="0" y="0"/>
            <a:chExt cx="934392" cy="935378"/>
          </a:xfrm>
        </p:grpSpPr>
        <p:sp>
          <p:nvSpPr>
            <p:cNvPr id="9" name="Freeform 9"/>
            <p:cNvSpPr/>
            <p:nvPr/>
          </p:nvSpPr>
          <p:spPr>
            <a:xfrm>
              <a:off x="0" y="0"/>
              <a:ext cx="934392" cy="935377"/>
            </a:xfrm>
            <a:custGeom>
              <a:avLst/>
              <a:gdLst/>
              <a:ahLst/>
              <a:cxnLst/>
              <a:rect l="l" t="t" r="r" b="b"/>
              <a:pathLst>
                <a:path w="934392" h="935377">
                  <a:moveTo>
                    <a:pt x="0" y="0"/>
                  </a:moveTo>
                  <a:lnTo>
                    <a:pt x="934392" y="0"/>
                  </a:lnTo>
                  <a:lnTo>
                    <a:pt x="934392" y="935377"/>
                  </a:lnTo>
                  <a:lnTo>
                    <a:pt x="0" y="935377"/>
                  </a:lnTo>
                  <a:close/>
                </a:path>
              </a:pathLst>
            </a:custGeom>
            <a:solidFill>
              <a:srgbClr val="264C59"/>
            </a:solidFill>
          </p:spPr>
          <p:txBody>
            <a:bodyPr/>
            <a:lstStyle/>
            <a:p>
              <a:endParaRPr lang="en-GB"/>
            </a:p>
          </p:txBody>
        </p:sp>
        <p:sp>
          <p:nvSpPr>
            <p:cNvPr id="10" name="TextBox 10"/>
            <p:cNvSpPr txBox="1"/>
            <p:nvPr/>
          </p:nvSpPr>
          <p:spPr>
            <a:xfrm>
              <a:off x="0" y="-38100"/>
              <a:ext cx="934392" cy="973478"/>
            </a:xfrm>
            <a:prstGeom prst="rect">
              <a:avLst/>
            </a:prstGeom>
          </p:spPr>
          <p:txBody>
            <a:bodyPr lIns="50800" tIns="50800" rIns="50800" bIns="50800" rtlCol="0" anchor="ctr"/>
            <a:lstStyle/>
            <a:p>
              <a:pPr algn="ctr">
                <a:lnSpc>
                  <a:spcPts val="2458"/>
                </a:lnSpc>
              </a:pPr>
              <a:endParaRPr/>
            </a:p>
          </p:txBody>
        </p:sp>
      </p:grpSp>
      <p:pic>
        <p:nvPicPr>
          <p:cNvPr id="11" name="Picture 11"/>
          <p:cNvPicPr>
            <a:picLocks noChangeAspect="1"/>
          </p:cNvPicPr>
          <p:nvPr/>
        </p:nvPicPr>
        <p:blipFill>
          <a:blip r:embed="rId2"/>
          <a:stretch>
            <a:fillRect/>
          </a:stretch>
        </p:blipFill>
        <p:spPr>
          <a:xfrm>
            <a:off x="14182038" y="316068"/>
            <a:ext cx="3745328" cy="3745328"/>
          </a:xfrm>
          <a:prstGeom prst="rect">
            <a:avLst/>
          </a:prstGeom>
        </p:spPr>
      </p:pic>
      <p:grpSp>
        <p:nvGrpSpPr>
          <p:cNvPr id="12" name="Group 12"/>
          <p:cNvGrpSpPr/>
          <p:nvPr/>
        </p:nvGrpSpPr>
        <p:grpSpPr>
          <a:xfrm>
            <a:off x="1152525" y="4502181"/>
            <a:ext cx="2584043" cy="2584043"/>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tretch>
                <a:fillRect l="-25000" r="-25000"/>
              </a:stretch>
            </a:blipFill>
          </p:spPr>
          <p:txBody>
            <a:bodyPr/>
            <a:lstStyle/>
            <a:p>
              <a:endParaRPr lang="en-GB"/>
            </a:p>
          </p:txBody>
        </p:sp>
      </p:grpSp>
      <p:grpSp>
        <p:nvGrpSpPr>
          <p:cNvPr id="14" name="Group 14"/>
          <p:cNvGrpSpPr/>
          <p:nvPr/>
        </p:nvGrpSpPr>
        <p:grpSpPr>
          <a:xfrm>
            <a:off x="5475272" y="4491289"/>
            <a:ext cx="2594935" cy="2594935"/>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l="-36782" r="-13217"/>
              </a:stretch>
            </a:blipFill>
          </p:spPr>
          <p:txBody>
            <a:bodyPr/>
            <a:lstStyle/>
            <a:p>
              <a:endParaRPr lang="en-GB"/>
            </a:p>
          </p:txBody>
        </p:sp>
      </p:grpSp>
      <p:grpSp>
        <p:nvGrpSpPr>
          <p:cNvPr id="16" name="Group 16"/>
          <p:cNvGrpSpPr/>
          <p:nvPr/>
        </p:nvGrpSpPr>
        <p:grpSpPr>
          <a:xfrm>
            <a:off x="9810419" y="4502181"/>
            <a:ext cx="2584043" cy="2584043"/>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l="-25018" r="-25018"/>
              </a:stretch>
            </a:blipFill>
          </p:spPr>
          <p:txBody>
            <a:bodyPr/>
            <a:lstStyle/>
            <a:p>
              <a:endParaRPr lang="en-GB"/>
            </a:p>
          </p:txBody>
        </p:sp>
      </p:grpSp>
      <p:grpSp>
        <p:nvGrpSpPr>
          <p:cNvPr id="18" name="Group 18"/>
          <p:cNvGrpSpPr/>
          <p:nvPr/>
        </p:nvGrpSpPr>
        <p:grpSpPr>
          <a:xfrm>
            <a:off x="14134674" y="4502181"/>
            <a:ext cx="2584043" cy="2584043"/>
            <a:chOff x="0" y="0"/>
            <a:chExt cx="812800" cy="812800"/>
          </a:xfrm>
        </p:grpSpPr>
        <p:sp>
          <p:nvSpPr>
            <p:cNvPr id="19" name="Freeform 1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6"/>
              <a:stretch>
                <a:fillRect l="-25000" r="-25000"/>
              </a:stretch>
            </a:blipFill>
          </p:spPr>
          <p:txBody>
            <a:bodyPr/>
            <a:lstStyle/>
            <a:p>
              <a:endParaRPr lang="en-GB"/>
            </a:p>
          </p:txBody>
        </p:sp>
      </p:grpSp>
      <p:sp>
        <p:nvSpPr>
          <p:cNvPr id="20" name="Freeform 20"/>
          <p:cNvSpPr/>
          <p:nvPr/>
        </p:nvSpPr>
        <p:spPr>
          <a:xfrm>
            <a:off x="5905500" y="8359872"/>
            <a:ext cx="6477000" cy="1622235"/>
          </a:xfrm>
          <a:custGeom>
            <a:avLst/>
            <a:gdLst/>
            <a:ahLst/>
            <a:cxnLst/>
            <a:rect l="l" t="t" r="r" b="b"/>
            <a:pathLst>
              <a:path w="6477000" h="1622235">
                <a:moveTo>
                  <a:pt x="0" y="0"/>
                </a:moveTo>
                <a:lnTo>
                  <a:pt x="6477000" y="0"/>
                </a:lnTo>
                <a:lnTo>
                  <a:pt x="6477000" y="1622235"/>
                </a:lnTo>
                <a:lnTo>
                  <a:pt x="0" y="1622235"/>
                </a:lnTo>
                <a:lnTo>
                  <a:pt x="0" y="0"/>
                </a:lnTo>
                <a:close/>
              </a:path>
            </a:pathLst>
          </a:custGeom>
          <a:blipFill>
            <a:blip r:embed="rId7"/>
            <a:stretch>
              <a:fillRect/>
            </a:stretch>
          </a:blipFill>
        </p:spPr>
        <p:txBody>
          <a:bodyPr/>
          <a:lstStyle/>
          <a:p>
            <a:endParaRPr lang="en-GB"/>
          </a:p>
        </p:txBody>
      </p:sp>
      <p:sp>
        <p:nvSpPr>
          <p:cNvPr id="21" name="TextBox 21"/>
          <p:cNvSpPr txBox="1"/>
          <p:nvPr/>
        </p:nvSpPr>
        <p:spPr>
          <a:xfrm>
            <a:off x="708339" y="471582"/>
            <a:ext cx="12487862" cy="1744828"/>
          </a:xfrm>
          <a:prstGeom prst="rect">
            <a:avLst/>
          </a:prstGeom>
        </p:spPr>
        <p:txBody>
          <a:bodyPr lIns="0" tIns="0" rIns="0" bIns="0" rtlCol="0" anchor="t">
            <a:spAutoFit/>
          </a:bodyPr>
          <a:lstStyle/>
          <a:p>
            <a:pPr algn="l">
              <a:lnSpc>
                <a:spcPts val="6982"/>
              </a:lnSpc>
            </a:pPr>
            <a:r>
              <a:rPr lang="en-US" sz="4987" b="1">
                <a:solidFill>
                  <a:srgbClr val="264C59"/>
                </a:solidFill>
                <a:latin typeface="Raleway Bold"/>
                <a:ea typeface="Raleway Bold"/>
                <a:cs typeface="Raleway Bold"/>
                <a:sym typeface="Raleway Bold"/>
              </a:rPr>
              <a:t>Submit a nomination for the Get the Nation Learning Awards 2026 by 4 June.</a:t>
            </a:r>
          </a:p>
        </p:txBody>
      </p:sp>
      <p:sp>
        <p:nvSpPr>
          <p:cNvPr id="22" name="TextBox 22"/>
          <p:cNvSpPr txBox="1"/>
          <p:nvPr/>
        </p:nvSpPr>
        <p:spPr>
          <a:xfrm>
            <a:off x="708339" y="2457414"/>
            <a:ext cx="13173034" cy="1172204"/>
          </a:xfrm>
          <a:prstGeom prst="rect">
            <a:avLst/>
          </a:prstGeom>
        </p:spPr>
        <p:txBody>
          <a:bodyPr lIns="0" tIns="0" rIns="0" bIns="0" rtlCol="0" anchor="t">
            <a:spAutoFit/>
          </a:bodyPr>
          <a:lstStyle/>
          <a:p>
            <a:pPr algn="l">
              <a:lnSpc>
                <a:spcPts val="4690"/>
              </a:lnSpc>
            </a:pPr>
            <a:r>
              <a:rPr lang="en-US" sz="3350">
                <a:solidFill>
                  <a:srgbClr val="4D4D4D"/>
                </a:solidFill>
                <a:latin typeface="Raleway"/>
                <a:ea typeface="Raleway"/>
                <a:cs typeface="Raleway"/>
                <a:sym typeface="Raleway"/>
              </a:rPr>
              <a:t>Learning providers, employers, community organisations, local and regional governments, and individual learners all are eligible.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2" name="TextBox 2"/>
          <p:cNvSpPr txBox="1"/>
          <p:nvPr/>
        </p:nvSpPr>
        <p:spPr>
          <a:xfrm>
            <a:off x="6076560" y="451657"/>
            <a:ext cx="6134880" cy="6480624"/>
          </a:xfrm>
          <a:prstGeom prst="rect">
            <a:avLst/>
          </a:prstGeom>
        </p:spPr>
        <p:txBody>
          <a:bodyPr lIns="0" tIns="0" rIns="0" bIns="0" rtlCol="0" anchor="t">
            <a:spAutoFit/>
          </a:bodyPr>
          <a:lstStyle/>
          <a:p>
            <a:pPr algn="ctr">
              <a:lnSpc>
                <a:spcPts val="8095"/>
              </a:lnSpc>
            </a:pPr>
            <a:r>
              <a:rPr lang="en-US" sz="5782" b="1" dirty="0">
                <a:solidFill>
                  <a:srgbClr val="264C59"/>
                </a:solidFill>
                <a:latin typeface="Raleway Bold"/>
                <a:ea typeface="Raleway Bold"/>
                <a:cs typeface="Raleway Bold"/>
                <a:sym typeface="Raleway Bold"/>
              </a:rPr>
              <a:t>Learner panel:</a:t>
            </a:r>
          </a:p>
          <a:p>
            <a:pPr algn="ctr">
              <a:lnSpc>
                <a:spcPts val="7255"/>
              </a:lnSpc>
            </a:pPr>
            <a:r>
              <a:rPr lang="en-US" sz="5182" b="1" dirty="0">
                <a:solidFill>
                  <a:srgbClr val="264C59"/>
                </a:solidFill>
                <a:latin typeface="Raleway Bold"/>
                <a:ea typeface="Raleway Bold"/>
                <a:cs typeface="Raleway Bold"/>
                <a:sym typeface="Raleway Bold"/>
              </a:rPr>
              <a:t>Najim</a:t>
            </a:r>
          </a:p>
          <a:p>
            <a:pPr algn="ctr">
              <a:lnSpc>
                <a:spcPts val="7255"/>
              </a:lnSpc>
            </a:pPr>
            <a:r>
              <a:rPr lang="en-US" sz="5182" b="1" dirty="0">
                <a:solidFill>
                  <a:srgbClr val="264C59"/>
                </a:solidFill>
                <a:latin typeface="Raleway Bold"/>
                <a:ea typeface="Raleway Bold"/>
                <a:cs typeface="Raleway Bold"/>
                <a:sym typeface="Raleway Bold"/>
              </a:rPr>
              <a:t>Jacqui</a:t>
            </a:r>
          </a:p>
          <a:p>
            <a:pPr algn="ctr">
              <a:lnSpc>
                <a:spcPts val="7255"/>
              </a:lnSpc>
            </a:pPr>
            <a:r>
              <a:rPr lang="en-US" sz="5182" b="1" dirty="0">
                <a:solidFill>
                  <a:srgbClr val="264C59"/>
                </a:solidFill>
                <a:latin typeface="Raleway Bold"/>
                <a:ea typeface="Raleway Bold"/>
                <a:cs typeface="Raleway Bold"/>
                <a:sym typeface="Raleway Bold"/>
              </a:rPr>
              <a:t>Mark </a:t>
            </a:r>
          </a:p>
          <a:p>
            <a:pPr algn="ctr">
              <a:lnSpc>
                <a:spcPts val="7255"/>
              </a:lnSpc>
            </a:pPr>
            <a:r>
              <a:rPr lang="en-US" sz="5182" b="1" dirty="0" err="1">
                <a:solidFill>
                  <a:srgbClr val="264C59"/>
                </a:solidFill>
                <a:latin typeface="Raleway Bold"/>
                <a:ea typeface="Raleway Bold"/>
                <a:cs typeface="Raleway Bold"/>
                <a:sym typeface="Raleway Bold"/>
              </a:rPr>
              <a:t>Badria</a:t>
            </a:r>
            <a:endParaRPr lang="en-US" sz="5182" b="1" dirty="0">
              <a:solidFill>
                <a:srgbClr val="264C59"/>
              </a:solidFill>
              <a:latin typeface="Raleway Bold"/>
              <a:ea typeface="Raleway Bold"/>
              <a:cs typeface="Raleway Bold"/>
              <a:sym typeface="Raleway Bold"/>
            </a:endParaRPr>
          </a:p>
          <a:p>
            <a:pPr algn="ctr">
              <a:lnSpc>
                <a:spcPts val="7255"/>
              </a:lnSpc>
            </a:pPr>
            <a:endParaRPr lang="en-US" sz="5182" b="1" dirty="0">
              <a:solidFill>
                <a:srgbClr val="264C59"/>
              </a:solidFill>
              <a:latin typeface="Raleway Bold"/>
              <a:ea typeface="Raleway Bold"/>
              <a:cs typeface="Raleway Bold"/>
              <a:sym typeface="Raleway Bold"/>
            </a:endParaRPr>
          </a:p>
          <a:p>
            <a:pPr algn="ctr">
              <a:lnSpc>
                <a:spcPts val="7255"/>
              </a:lnSpc>
            </a:pPr>
            <a:r>
              <a:rPr lang="en-US" sz="5182" b="1" dirty="0">
                <a:solidFill>
                  <a:srgbClr val="65B48C"/>
                </a:solidFill>
                <a:latin typeface="Raleway Bold"/>
                <a:ea typeface="Raleway Bold"/>
                <a:cs typeface="Raleway Bold"/>
                <a:sym typeface="Raleway Bold"/>
              </a:rPr>
              <a:t>From WM College </a:t>
            </a:r>
          </a:p>
        </p:txBody>
      </p:sp>
      <p:grpSp>
        <p:nvGrpSpPr>
          <p:cNvPr id="3" name="Group 3"/>
          <p:cNvGrpSpPr/>
          <p:nvPr/>
        </p:nvGrpSpPr>
        <p:grpSpPr>
          <a:xfrm>
            <a:off x="0" y="8089478"/>
            <a:ext cx="20081558" cy="3009701"/>
            <a:chOff x="0" y="0"/>
            <a:chExt cx="6878908" cy="1030969"/>
          </a:xfrm>
        </p:grpSpPr>
        <p:sp>
          <p:nvSpPr>
            <p:cNvPr id="4" name="Freeform 4"/>
            <p:cNvSpPr/>
            <p:nvPr/>
          </p:nvSpPr>
          <p:spPr>
            <a:xfrm>
              <a:off x="0" y="0"/>
              <a:ext cx="6878908" cy="1030969"/>
            </a:xfrm>
            <a:custGeom>
              <a:avLst/>
              <a:gdLst/>
              <a:ahLst/>
              <a:cxnLst/>
              <a:rect l="l" t="t" r="r" b="b"/>
              <a:pathLst>
                <a:path w="6878908" h="1030969">
                  <a:moveTo>
                    <a:pt x="0" y="0"/>
                  </a:moveTo>
                  <a:lnTo>
                    <a:pt x="6878908" y="0"/>
                  </a:lnTo>
                  <a:lnTo>
                    <a:pt x="6878908" y="1030969"/>
                  </a:lnTo>
                  <a:lnTo>
                    <a:pt x="0" y="1030969"/>
                  </a:lnTo>
                  <a:close/>
                </a:path>
              </a:pathLst>
            </a:custGeom>
            <a:solidFill>
              <a:srgbClr val="FFFFFF"/>
            </a:solidFill>
          </p:spPr>
          <p:txBody>
            <a:bodyPr/>
            <a:lstStyle/>
            <a:p>
              <a:endParaRPr lang="en-GB"/>
            </a:p>
          </p:txBody>
        </p:sp>
        <p:sp>
          <p:nvSpPr>
            <p:cNvPr id="5" name="TextBox 5"/>
            <p:cNvSpPr txBox="1"/>
            <p:nvPr/>
          </p:nvSpPr>
          <p:spPr>
            <a:xfrm>
              <a:off x="0" y="-38100"/>
              <a:ext cx="6878908" cy="1069069"/>
            </a:xfrm>
            <a:prstGeom prst="rect">
              <a:avLst/>
            </a:prstGeom>
          </p:spPr>
          <p:txBody>
            <a:bodyPr lIns="42061" tIns="42061" rIns="42061" bIns="42061" rtlCol="0" anchor="ctr"/>
            <a:lstStyle/>
            <a:p>
              <a:pPr algn="ctr">
                <a:lnSpc>
                  <a:spcPts val="2458"/>
                </a:lnSpc>
              </a:pPr>
              <a:endParaRPr/>
            </a:p>
          </p:txBody>
        </p:sp>
      </p:grpSp>
      <p:sp>
        <p:nvSpPr>
          <p:cNvPr id="6" name="Freeform 6"/>
          <p:cNvSpPr/>
          <p:nvPr/>
        </p:nvSpPr>
        <p:spPr>
          <a:xfrm>
            <a:off x="6101273" y="8354303"/>
            <a:ext cx="6085455" cy="1541294"/>
          </a:xfrm>
          <a:custGeom>
            <a:avLst/>
            <a:gdLst/>
            <a:ahLst/>
            <a:cxnLst/>
            <a:rect l="l" t="t" r="r" b="b"/>
            <a:pathLst>
              <a:path w="6085455" h="1541294">
                <a:moveTo>
                  <a:pt x="0" y="0"/>
                </a:moveTo>
                <a:lnTo>
                  <a:pt x="6085454" y="0"/>
                </a:lnTo>
                <a:lnTo>
                  <a:pt x="6085454" y="1541294"/>
                </a:lnTo>
                <a:lnTo>
                  <a:pt x="0" y="1541294"/>
                </a:lnTo>
                <a:lnTo>
                  <a:pt x="0" y="0"/>
                </a:lnTo>
                <a:close/>
              </a:path>
            </a:pathLst>
          </a:custGeom>
          <a:blipFill>
            <a:blip r:embed="rId2"/>
            <a:stretch>
              <a:fillRect t="-201" b="-201"/>
            </a:stretch>
          </a:blipFill>
        </p:spPr>
        <p:txBody>
          <a:bodyPr/>
          <a:lstStyle/>
          <a:p>
            <a:endParaRPr lang="en-GB"/>
          </a:p>
        </p:txBody>
      </p:sp>
      <p:grpSp>
        <p:nvGrpSpPr>
          <p:cNvPr id="7" name="Group 7"/>
          <p:cNvGrpSpPr/>
          <p:nvPr/>
        </p:nvGrpSpPr>
        <p:grpSpPr>
          <a:xfrm>
            <a:off x="0" y="7786059"/>
            <a:ext cx="19050000" cy="278538"/>
            <a:chOff x="0" y="0"/>
            <a:chExt cx="5762241" cy="84252"/>
          </a:xfrm>
        </p:grpSpPr>
        <p:sp>
          <p:nvSpPr>
            <p:cNvPr id="8" name="Freeform 8"/>
            <p:cNvSpPr/>
            <p:nvPr/>
          </p:nvSpPr>
          <p:spPr>
            <a:xfrm>
              <a:off x="0" y="0"/>
              <a:ext cx="5762241" cy="84252"/>
            </a:xfrm>
            <a:custGeom>
              <a:avLst/>
              <a:gdLst/>
              <a:ahLst/>
              <a:cxnLst/>
              <a:rect l="l" t="t" r="r" b="b"/>
              <a:pathLst>
                <a:path w="5762241" h="84252">
                  <a:moveTo>
                    <a:pt x="0" y="0"/>
                  </a:moveTo>
                  <a:lnTo>
                    <a:pt x="5762241" y="0"/>
                  </a:lnTo>
                  <a:lnTo>
                    <a:pt x="5762241" y="84252"/>
                  </a:lnTo>
                  <a:lnTo>
                    <a:pt x="0" y="84252"/>
                  </a:lnTo>
                  <a:close/>
                </a:path>
              </a:pathLst>
            </a:custGeom>
            <a:solidFill>
              <a:srgbClr val="65B48C"/>
            </a:solidFill>
          </p:spPr>
          <p:txBody>
            <a:bodyPr/>
            <a:lstStyle/>
            <a:p>
              <a:endParaRPr lang="en-GB"/>
            </a:p>
          </p:txBody>
        </p:sp>
        <p:sp>
          <p:nvSpPr>
            <p:cNvPr id="9" name="TextBox 9"/>
            <p:cNvSpPr txBox="1"/>
            <p:nvPr/>
          </p:nvSpPr>
          <p:spPr>
            <a:xfrm>
              <a:off x="0" y="-47625"/>
              <a:ext cx="5762241" cy="131877"/>
            </a:xfrm>
            <a:prstGeom prst="rect">
              <a:avLst/>
            </a:prstGeom>
          </p:spPr>
          <p:txBody>
            <a:bodyPr lIns="42061" tIns="42061" rIns="42061" bIns="42061" rtlCol="0" anchor="ctr"/>
            <a:lstStyle/>
            <a:p>
              <a:pPr algn="ctr">
                <a:lnSpc>
                  <a:spcPts val="2887"/>
                </a:lnSpc>
              </a:pPr>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2" name="TextBox 2"/>
          <p:cNvSpPr txBox="1"/>
          <p:nvPr/>
        </p:nvSpPr>
        <p:spPr>
          <a:xfrm>
            <a:off x="1906090" y="2597166"/>
            <a:ext cx="14475819" cy="2782917"/>
          </a:xfrm>
          <a:prstGeom prst="rect">
            <a:avLst/>
          </a:prstGeom>
        </p:spPr>
        <p:txBody>
          <a:bodyPr lIns="0" tIns="0" rIns="0" bIns="0" rtlCol="0" anchor="t">
            <a:spAutoFit/>
          </a:bodyPr>
          <a:lstStyle/>
          <a:p>
            <a:pPr algn="ctr">
              <a:lnSpc>
                <a:spcPts val="7453"/>
              </a:lnSpc>
            </a:pPr>
            <a:r>
              <a:rPr lang="en-US" sz="5324" b="1" dirty="0">
                <a:solidFill>
                  <a:srgbClr val="264C59"/>
                </a:solidFill>
                <a:latin typeface="Raleway Bold"/>
                <a:ea typeface="Raleway Bold"/>
                <a:cs typeface="Raleway Bold"/>
                <a:sym typeface="Raleway Bold"/>
              </a:rPr>
              <a:t>Isobel Hunter MBE</a:t>
            </a:r>
          </a:p>
          <a:p>
            <a:pPr algn="ctr">
              <a:lnSpc>
                <a:spcPts val="7453"/>
              </a:lnSpc>
            </a:pPr>
            <a:r>
              <a:rPr lang="en-US" sz="5324" b="1" dirty="0">
                <a:solidFill>
                  <a:srgbClr val="264C59"/>
                </a:solidFill>
                <a:latin typeface="Raleway Bold"/>
                <a:ea typeface="Raleway Bold"/>
                <a:cs typeface="Raleway Bold"/>
                <a:sym typeface="Raleway Bold"/>
              </a:rPr>
              <a:t>Chief Executive </a:t>
            </a:r>
          </a:p>
          <a:p>
            <a:pPr algn="ctr">
              <a:lnSpc>
                <a:spcPts val="7453"/>
              </a:lnSpc>
            </a:pPr>
            <a:r>
              <a:rPr lang="en-US" sz="5324" b="1" dirty="0">
                <a:solidFill>
                  <a:srgbClr val="264C59"/>
                </a:solidFill>
                <a:latin typeface="Raleway Bold"/>
                <a:ea typeface="Raleway Bold"/>
                <a:cs typeface="Raleway Bold"/>
                <a:sym typeface="Raleway Bold"/>
              </a:rPr>
              <a:t>Libraries Connected</a:t>
            </a:r>
          </a:p>
        </p:txBody>
      </p:sp>
      <p:grpSp>
        <p:nvGrpSpPr>
          <p:cNvPr id="3" name="Group 3"/>
          <p:cNvGrpSpPr/>
          <p:nvPr/>
        </p:nvGrpSpPr>
        <p:grpSpPr>
          <a:xfrm>
            <a:off x="0" y="8089478"/>
            <a:ext cx="20081558" cy="3009701"/>
            <a:chOff x="0" y="0"/>
            <a:chExt cx="6878908" cy="1030969"/>
          </a:xfrm>
        </p:grpSpPr>
        <p:sp>
          <p:nvSpPr>
            <p:cNvPr id="4" name="Freeform 4"/>
            <p:cNvSpPr/>
            <p:nvPr/>
          </p:nvSpPr>
          <p:spPr>
            <a:xfrm>
              <a:off x="0" y="0"/>
              <a:ext cx="6878908" cy="1030969"/>
            </a:xfrm>
            <a:custGeom>
              <a:avLst/>
              <a:gdLst/>
              <a:ahLst/>
              <a:cxnLst/>
              <a:rect l="l" t="t" r="r" b="b"/>
              <a:pathLst>
                <a:path w="6878908" h="1030969">
                  <a:moveTo>
                    <a:pt x="0" y="0"/>
                  </a:moveTo>
                  <a:lnTo>
                    <a:pt x="6878908" y="0"/>
                  </a:lnTo>
                  <a:lnTo>
                    <a:pt x="6878908" y="1030969"/>
                  </a:lnTo>
                  <a:lnTo>
                    <a:pt x="0" y="1030969"/>
                  </a:lnTo>
                  <a:close/>
                </a:path>
              </a:pathLst>
            </a:custGeom>
            <a:solidFill>
              <a:srgbClr val="FFFFFF"/>
            </a:solidFill>
          </p:spPr>
          <p:txBody>
            <a:bodyPr/>
            <a:lstStyle/>
            <a:p>
              <a:endParaRPr lang="en-GB"/>
            </a:p>
          </p:txBody>
        </p:sp>
        <p:sp>
          <p:nvSpPr>
            <p:cNvPr id="5" name="TextBox 5"/>
            <p:cNvSpPr txBox="1"/>
            <p:nvPr/>
          </p:nvSpPr>
          <p:spPr>
            <a:xfrm>
              <a:off x="0" y="-38100"/>
              <a:ext cx="6878908" cy="1069069"/>
            </a:xfrm>
            <a:prstGeom prst="rect">
              <a:avLst/>
            </a:prstGeom>
          </p:spPr>
          <p:txBody>
            <a:bodyPr lIns="42061" tIns="42061" rIns="42061" bIns="42061" rtlCol="0" anchor="ctr"/>
            <a:lstStyle/>
            <a:p>
              <a:pPr algn="ctr">
                <a:lnSpc>
                  <a:spcPts val="2458"/>
                </a:lnSpc>
              </a:pPr>
              <a:endParaRPr/>
            </a:p>
          </p:txBody>
        </p:sp>
      </p:grpSp>
      <p:sp>
        <p:nvSpPr>
          <p:cNvPr id="6" name="Freeform 6"/>
          <p:cNvSpPr/>
          <p:nvPr/>
        </p:nvSpPr>
        <p:spPr>
          <a:xfrm>
            <a:off x="6101273" y="8354303"/>
            <a:ext cx="6085455" cy="1541294"/>
          </a:xfrm>
          <a:custGeom>
            <a:avLst/>
            <a:gdLst/>
            <a:ahLst/>
            <a:cxnLst/>
            <a:rect l="l" t="t" r="r" b="b"/>
            <a:pathLst>
              <a:path w="6085455" h="1541294">
                <a:moveTo>
                  <a:pt x="0" y="0"/>
                </a:moveTo>
                <a:lnTo>
                  <a:pt x="6085454" y="0"/>
                </a:lnTo>
                <a:lnTo>
                  <a:pt x="6085454" y="1541294"/>
                </a:lnTo>
                <a:lnTo>
                  <a:pt x="0" y="1541294"/>
                </a:lnTo>
                <a:lnTo>
                  <a:pt x="0" y="0"/>
                </a:lnTo>
                <a:close/>
              </a:path>
            </a:pathLst>
          </a:custGeom>
          <a:blipFill>
            <a:blip r:embed="rId2"/>
            <a:stretch>
              <a:fillRect t="-201" b="-201"/>
            </a:stretch>
          </a:blipFill>
        </p:spPr>
        <p:txBody>
          <a:bodyPr/>
          <a:lstStyle/>
          <a:p>
            <a:endParaRPr lang="en-GB"/>
          </a:p>
        </p:txBody>
      </p:sp>
      <p:grpSp>
        <p:nvGrpSpPr>
          <p:cNvPr id="7" name="Group 7"/>
          <p:cNvGrpSpPr/>
          <p:nvPr/>
        </p:nvGrpSpPr>
        <p:grpSpPr>
          <a:xfrm>
            <a:off x="0" y="7786059"/>
            <a:ext cx="19050000" cy="278538"/>
            <a:chOff x="0" y="0"/>
            <a:chExt cx="5762241" cy="84252"/>
          </a:xfrm>
        </p:grpSpPr>
        <p:sp>
          <p:nvSpPr>
            <p:cNvPr id="8" name="Freeform 8"/>
            <p:cNvSpPr/>
            <p:nvPr/>
          </p:nvSpPr>
          <p:spPr>
            <a:xfrm>
              <a:off x="0" y="0"/>
              <a:ext cx="5762241" cy="84252"/>
            </a:xfrm>
            <a:custGeom>
              <a:avLst/>
              <a:gdLst/>
              <a:ahLst/>
              <a:cxnLst/>
              <a:rect l="l" t="t" r="r" b="b"/>
              <a:pathLst>
                <a:path w="5762241" h="84252">
                  <a:moveTo>
                    <a:pt x="0" y="0"/>
                  </a:moveTo>
                  <a:lnTo>
                    <a:pt x="5762241" y="0"/>
                  </a:lnTo>
                  <a:lnTo>
                    <a:pt x="5762241" y="84252"/>
                  </a:lnTo>
                  <a:lnTo>
                    <a:pt x="0" y="84252"/>
                  </a:lnTo>
                  <a:close/>
                </a:path>
              </a:pathLst>
            </a:custGeom>
            <a:solidFill>
              <a:srgbClr val="65B48C"/>
            </a:solidFill>
          </p:spPr>
          <p:txBody>
            <a:bodyPr/>
            <a:lstStyle/>
            <a:p>
              <a:endParaRPr lang="en-GB"/>
            </a:p>
          </p:txBody>
        </p:sp>
        <p:sp>
          <p:nvSpPr>
            <p:cNvPr id="9" name="TextBox 9"/>
            <p:cNvSpPr txBox="1"/>
            <p:nvPr/>
          </p:nvSpPr>
          <p:spPr>
            <a:xfrm>
              <a:off x="0" y="-47625"/>
              <a:ext cx="5762241" cy="131877"/>
            </a:xfrm>
            <a:prstGeom prst="rect">
              <a:avLst/>
            </a:prstGeom>
          </p:spPr>
          <p:txBody>
            <a:bodyPr lIns="42061" tIns="42061" rIns="42061" bIns="42061" rtlCol="0" anchor="ctr"/>
            <a:lstStyle/>
            <a:p>
              <a:pPr algn="ctr">
                <a:lnSpc>
                  <a:spcPts val="2887"/>
                </a:lnSpc>
              </a:pPr>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2" name="TextBox 2"/>
          <p:cNvSpPr txBox="1"/>
          <p:nvPr/>
        </p:nvSpPr>
        <p:spPr>
          <a:xfrm>
            <a:off x="1906090" y="2597166"/>
            <a:ext cx="14475819" cy="2782917"/>
          </a:xfrm>
          <a:prstGeom prst="rect">
            <a:avLst/>
          </a:prstGeom>
        </p:spPr>
        <p:txBody>
          <a:bodyPr lIns="0" tIns="0" rIns="0" bIns="0" rtlCol="0" anchor="t">
            <a:spAutoFit/>
          </a:bodyPr>
          <a:lstStyle/>
          <a:p>
            <a:pPr algn="ctr">
              <a:lnSpc>
                <a:spcPts val="7453"/>
              </a:lnSpc>
            </a:pPr>
            <a:r>
              <a:rPr lang="en-US" sz="5324" b="1">
                <a:solidFill>
                  <a:srgbClr val="264C59"/>
                </a:solidFill>
                <a:latin typeface="Raleway Bold"/>
                <a:ea typeface="Raleway Bold"/>
                <a:cs typeface="Raleway Bold"/>
                <a:sym typeface="Raleway Bold"/>
              </a:rPr>
              <a:t>Professor Uta Papen</a:t>
            </a:r>
          </a:p>
          <a:p>
            <a:pPr algn="ctr">
              <a:lnSpc>
                <a:spcPts val="7453"/>
              </a:lnSpc>
            </a:pPr>
            <a:r>
              <a:rPr lang="en-US" sz="5324" b="1">
                <a:solidFill>
                  <a:srgbClr val="264C59"/>
                </a:solidFill>
                <a:latin typeface="Raleway Bold"/>
                <a:ea typeface="Raleway Bold"/>
                <a:cs typeface="Raleway Bold"/>
                <a:sym typeface="Raleway Bold"/>
              </a:rPr>
              <a:t>Professor of Literacy Studies </a:t>
            </a:r>
          </a:p>
          <a:p>
            <a:pPr algn="ctr">
              <a:lnSpc>
                <a:spcPts val="7453"/>
              </a:lnSpc>
            </a:pPr>
            <a:r>
              <a:rPr lang="en-US" sz="5324" b="1">
                <a:solidFill>
                  <a:srgbClr val="264C59"/>
                </a:solidFill>
                <a:latin typeface="Raleway Bold"/>
                <a:ea typeface="Raleway Bold"/>
                <a:cs typeface="Raleway Bold"/>
                <a:sym typeface="Raleway Bold"/>
              </a:rPr>
              <a:t>Lancaster University</a:t>
            </a:r>
          </a:p>
        </p:txBody>
      </p:sp>
      <p:grpSp>
        <p:nvGrpSpPr>
          <p:cNvPr id="3" name="Group 3"/>
          <p:cNvGrpSpPr/>
          <p:nvPr/>
        </p:nvGrpSpPr>
        <p:grpSpPr>
          <a:xfrm>
            <a:off x="0" y="8089478"/>
            <a:ext cx="20081558" cy="3009701"/>
            <a:chOff x="0" y="0"/>
            <a:chExt cx="6878908" cy="1030969"/>
          </a:xfrm>
        </p:grpSpPr>
        <p:sp>
          <p:nvSpPr>
            <p:cNvPr id="4" name="Freeform 4"/>
            <p:cNvSpPr/>
            <p:nvPr/>
          </p:nvSpPr>
          <p:spPr>
            <a:xfrm>
              <a:off x="0" y="0"/>
              <a:ext cx="6878908" cy="1030969"/>
            </a:xfrm>
            <a:custGeom>
              <a:avLst/>
              <a:gdLst/>
              <a:ahLst/>
              <a:cxnLst/>
              <a:rect l="l" t="t" r="r" b="b"/>
              <a:pathLst>
                <a:path w="6878908" h="1030969">
                  <a:moveTo>
                    <a:pt x="0" y="0"/>
                  </a:moveTo>
                  <a:lnTo>
                    <a:pt x="6878908" y="0"/>
                  </a:lnTo>
                  <a:lnTo>
                    <a:pt x="6878908" y="1030969"/>
                  </a:lnTo>
                  <a:lnTo>
                    <a:pt x="0" y="1030969"/>
                  </a:lnTo>
                  <a:close/>
                </a:path>
              </a:pathLst>
            </a:custGeom>
            <a:solidFill>
              <a:srgbClr val="FFFFFF"/>
            </a:solidFill>
          </p:spPr>
          <p:txBody>
            <a:bodyPr/>
            <a:lstStyle/>
            <a:p>
              <a:endParaRPr lang="en-GB"/>
            </a:p>
          </p:txBody>
        </p:sp>
        <p:sp>
          <p:nvSpPr>
            <p:cNvPr id="5" name="TextBox 5"/>
            <p:cNvSpPr txBox="1"/>
            <p:nvPr/>
          </p:nvSpPr>
          <p:spPr>
            <a:xfrm>
              <a:off x="0" y="-38100"/>
              <a:ext cx="6878908" cy="1069069"/>
            </a:xfrm>
            <a:prstGeom prst="rect">
              <a:avLst/>
            </a:prstGeom>
          </p:spPr>
          <p:txBody>
            <a:bodyPr lIns="42061" tIns="42061" rIns="42061" bIns="42061" rtlCol="0" anchor="ctr"/>
            <a:lstStyle/>
            <a:p>
              <a:pPr algn="ctr">
                <a:lnSpc>
                  <a:spcPts val="2458"/>
                </a:lnSpc>
              </a:pPr>
              <a:endParaRPr/>
            </a:p>
          </p:txBody>
        </p:sp>
      </p:grpSp>
      <p:sp>
        <p:nvSpPr>
          <p:cNvPr id="6" name="Freeform 6"/>
          <p:cNvSpPr/>
          <p:nvPr/>
        </p:nvSpPr>
        <p:spPr>
          <a:xfrm>
            <a:off x="6101273" y="8354303"/>
            <a:ext cx="6085455" cy="1541294"/>
          </a:xfrm>
          <a:custGeom>
            <a:avLst/>
            <a:gdLst/>
            <a:ahLst/>
            <a:cxnLst/>
            <a:rect l="l" t="t" r="r" b="b"/>
            <a:pathLst>
              <a:path w="6085455" h="1541294">
                <a:moveTo>
                  <a:pt x="0" y="0"/>
                </a:moveTo>
                <a:lnTo>
                  <a:pt x="6085454" y="0"/>
                </a:lnTo>
                <a:lnTo>
                  <a:pt x="6085454" y="1541294"/>
                </a:lnTo>
                <a:lnTo>
                  <a:pt x="0" y="1541294"/>
                </a:lnTo>
                <a:lnTo>
                  <a:pt x="0" y="0"/>
                </a:lnTo>
                <a:close/>
              </a:path>
            </a:pathLst>
          </a:custGeom>
          <a:blipFill>
            <a:blip r:embed="rId2"/>
            <a:stretch>
              <a:fillRect t="-201" b="-201"/>
            </a:stretch>
          </a:blipFill>
        </p:spPr>
        <p:txBody>
          <a:bodyPr/>
          <a:lstStyle/>
          <a:p>
            <a:endParaRPr lang="en-GB"/>
          </a:p>
        </p:txBody>
      </p:sp>
      <p:grpSp>
        <p:nvGrpSpPr>
          <p:cNvPr id="7" name="Group 7"/>
          <p:cNvGrpSpPr/>
          <p:nvPr/>
        </p:nvGrpSpPr>
        <p:grpSpPr>
          <a:xfrm>
            <a:off x="0" y="7786059"/>
            <a:ext cx="19050000" cy="278538"/>
            <a:chOff x="0" y="0"/>
            <a:chExt cx="5762241" cy="84252"/>
          </a:xfrm>
        </p:grpSpPr>
        <p:sp>
          <p:nvSpPr>
            <p:cNvPr id="8" name="Freeform 8"/>
            <p:cNvSpPr/>
            <p:nvPr/>
          </p:nvSpPr>
          <p:spPr>
            <a:xfrm>
              <a:off x="0" y="0"/>
              <a:ext cx="5762241" cy="84252"/>
            </a:xfrm>
            <a:custGeom>
              <a:avLst/>
              <a:gdLst/>
              <a:ahLst/>
              <a:cxnLst/>
              <a:rect l="l" t="t" r="r" b="b"/>
              <a:pathLst>
                <a:path w="5762241" h="84252">
                  <a:moveTo>
                    <a:pt x="0" y="0"/>
                  </a:moveTo>
                  <a:lnTo>
                    <a:pt x="5762241" y="0"/>
                  </a:lnTo>
                  <a:lnTo>
                    <a:pt x="5762241" y="84252"/>
                  </a:lnTo>
                  <a:lnTo>
                    <a:pt x="0" y="84252"/>
                  </a:lnTo>
                  <a:close/>
                </a:path>
              </a:pathLst>
            </a:custGeom>
            <a:solidFill>
              <a:srgbClr val="65B48C"/>
            </a:solidFill>
          </p:spPr>
          <p:txBody>
            <a:bodyPr/>
            <a:lstStyle/>
            <a:p>
              <a:endParaRPr lang="en-GB"/>
            </a:p>
          </p:txBody>
        </p:sp>
        <p:sp>
          <p:nvSpPr>
            <p:cNvPr id="9" name="TextBox 9"/>
            <p:cNvSpPr txBox="1"/>
            <p:nvPr/>
          </p:nvSpPr>
          <p:spPr>
            <a:xfrm>
              <a:off x="0" y="-47625"/>
              <a:ext cx="5762241" cy="131877"/>
            </a:xfrm>
            <a:prstGeom prst="rect">
              <a:avLst/>
            </a:prstGeom>
          </p:spPr>
          <p:txBody>
            <a:bodyPr lIns="42061" tIns="42061" rIns="42061" bIns="42061" rtlCol="0" anchor="ctr"/>
            <a:lstStyle/>
            <a:p>
              <a:pPr algn="ctr">
                <a:lnSpc>
                  <a:spcPts val="2887"/>
                </a:lnSpc>
              </a:pPr>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0B330-612B-79E3-0DE1-7531A00766AF}"/>
              </a:ext>
            </a:extLst>
          </p:cNvPr>
          <p:cNvSpPr>
            <a:spLocks noGrp="1"/>
          </p:cNvSpPr>
          <p:nvPr>
            <p:ph type="ctrTitle"/>
          </p:nvPr>
        </p:nvSpPr>
        <p:spPr/>
        <p:txBody>
          <a:bodyPr/>
          <a:lstStyle/>
          <a:p>
            <a:r>
              <a:rPr lang="en-GB" b="1" dirty="0"/>
              <a:t>Skills for Life or Skills for Work?</a:t>
            </a:r>
          </a:p>
        </p:txBody>
      </p:sp>
      <p:sp>
        <p:nvSpPr>
          <p:cNvPr id="3" name="Subtitle 2">
            <a:extLst>
              <a:ext uri="{FF2B5EF4-FFF2-40B4-BE49-F238E27FC236}">
                <a16:creationId xmlns:a16="http://schemas.microsoft.com/office/drawing/2014/main" id="{E285B3A7-CC12-F169-444E-4380EFDE923E}"/>
              </a:ext>
            </a:extLst>
          </p:cNvPr>
          <p:cNvSpPr>
            <a:spLocks noGrp="1"/>
          </p:cNvSpPr>
          <p:nvPr>
            <p:ph type="subTitle" idx="1"/>
          </p:nvPr>
        </p:nvSpPr>
        <p:spPr/>
        <p:txBody>
          <a:bodyPr/>
          <a:lstStyle/>
          <a:p>
            <a:r>
              <a:rPr lang="en-GB" dirty="0"/>
              <a:t>ALLN policy and practice – a critical examination</a:t>
            </a:r>
          </a:p>
          <a:p>
            <a:r>
              <a:rPr lang="en-GB" dirty="0"/>
              <a:t>Uta Papen, Literacy Research Centre</a:t>
            </a:r>
          </a:p>
          <a:p>
            <a:r>
              <a:rPr lang="en-GB" dirty="0"/>
              <a:t>Lancaster University</a:t>
            </a:r>
          </a:p>
        </p:txBody>
      </p:sp>
      <p:pic>
        <p:nvPicPr>
          <p:cNvPr id="5" name="Picture 4">
            <a:extLst>
              <a:ext uri="{FF2B5EF4-FFF2-40B4-BE49-F238E27FC236}">
                <a16:creationId xmlns:a16="http://schemas.microsoft.com/office/drawing/2014/main" id="{91E3084E-F3AB-B76A-2A14-7EE236104BF7}"/>
              </a:ext>
            </a:extLst>
          </p:cNvPr>
          <p:cNvPicPr>
            <a:picLocks noChangeAspect="1"/>
          </p:cNvPicPr>
          <p:nvPr/>
        </p:nvPicPr>
        <p:blipFill>
          <a:blip r:embed="rId3"/>
          <a:stretch>
            <a:fillRect/>
          </a:stretch>
        </p:blipFill>
        <p:spPr>
          <a:xfrm>
            <a:off x="16002001" y="703373"/>
            <a:ext cx="1435733" cy="2770872"/>
          </a:xfrm>
          <a:prstGeom prst="rect">
            <a:avLst/>
          </a:prstGeom>
        </p:spPr>
      </p:pic>
      <p:pic>
        <p:nvPicPr>
          <p:cNvPr id="7" name="Picture 6">
            <a:extLst>
              <a:ext uri="{FF2B5EF4-FFF2-40B4-BE49-F238E27FC236}">
                <a16:creationId xmlns:a16="http://schemas.microsoft.com/office/drawing/2014/main" id="{1AA72B2D-9217-6245-FF5C-E55B1DEC2397}"/>
              </a:ext>
            </a:extLst>
          </p:cNvPr>
          <p:cNvPicPr>
            <a:picLocks noChangeAspect="1"/>
          </p:cNvPicPr>
          <p:nvPr/>
        </p:nvPicPr>
        <p:blipFill>
          <a:blip r:embed="rId4"/>
          <a:stretch>
            <a:fillRect/>
          </a:stretch>
        </p:blipFill>
        <p:spPr>
          <a:xfrm>
            <a:off x="639989" y="823097"/>
            <a:ext cx="2422004" cy="722337"/>
          </a:xfrm>
          <a:prstGeom prst="rect">
            <a:avLst/>
          </a:prstGeom>
        </p:spPr>
      </p:pic>
    </p:spTree>
    <p:extLst>
      <p:ext uri="{BB962C8B-B14F-4D97-AF65-F5344CB8AC3E}">
        <p14:creationId xmlns:p14="http://schemas.microsoft.com/office/powerpoint/2010/main" val="33037454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459BBC-147B-DD41-63F8-BABACE847EDF}"/>
              </a:ext>
            </a:extLst>
          </p:cNvPr>
          <p:cNvSpPr>
            <a:spLocks noGrp="1"/>
          </p:cNvSpPr>
          <p:nvPr>
            <p:ph type="title"/>
          </p:nvPr>
        </p:nvSpPr>
        <p:spPr>
          <a:xfrm>
            <a:off x="1257300" y="547688"/>
            <a:ext cx="15773400" cy="1331405"/>
          </a:xfrm>
        </p:spPr>
        <p:txBody>
          <a:bodyPr>
            <a:normAutofit/>
          </a:bodyPr>
          <a:lstStyle/>
          <a:p>
            <a:r>
              <a:rPr lang="en-GB" sz="6000" b="1" dirty="0"/>
              <a:t>My interest</a:t>
            </a:r>
          </a:p>
        </p:txBody>
      </p:sp>
      <p:sp>
        <p:nvSpPr>
          <p:cNvPr id="3" name="Content Placeholder 2">
            <a:extLst>
              <a:ext uri="{FF2B5EF4-FFF2-40B4-BE49-F238E27FC236}">
                <a16:creationId xmlns:a16="http://schemas.microsoft.com/office/drawing/2014/main" id="{566F6362-69BA-0982-9128-B9DDDA90CBC4}"/>
              </a:ext>
            </a:extLst>
          </p:cNvPr>
          <p:cNvSpPr>
            <a:spLocks noGrp="1"/>
          </p:cNvSpPr>
          <p:nvPr>
            <p:ph idx="1"/>
          </p:nvPr>
        </p:nvSpPr>
        <p:spPr>
          <a:xfrm>
            <a:off x="1291419" y="2160092"/>
            <a:ext cx="15773400" cy="7349531"/>
          </a:xfrm>
        </p:spPr>
        <p:txBody>
          <a:bodyPr>
            <a:normAutofit lnSpcReduction="10000"/>
          </a:bodyPr>
          <a:lstStyle/>
          <a:p>
            <a:pPr marL="0" indent="0">
              <a:buNone/>
            </a:pPr>
            <a:endParaRPr lang="en-GB" sz="3300" b="1" dirty="0"/>
          </a:p>
          <a:p>
            <a:pPr marL="0" indent="0">
              <a:buNone/>
            </a:pPr>
            <a:r>
              <a:rPr lang="en-GB" b="1" dirty="0"/>
              <a:t>Critical analysis of adult literacy, numeracy and ESOL policy  and practice   (essential skills) </a:t>
            </a:r>
            <a:r>
              <a:rPr lang="en-GB" dirty="0"/>
              <a:t>(England, Scotland, Australia)</a:t>
            </a:r>
          </a:p>
          <a:p>
            <a:pPr marL="0" indent="0">
              <a:buNone/>
            </a:pPr>
            <a:endParaRPr lang="en-GB" dirty="0"/>
          </a:p>
          <a:p>
            <a:pPr marL="0" indent="0">
              <a:buNone/>
            </a:pPr>
            <a:r>
              <a:rPr lang="en-GB" sz="4800" dirty="0"/>
              <a:t>			Current focus and priorities </a:t>
            </a:r>
            <a:r>
              <a:rPr lang="en-GB" dirty="0"/>
              <a:t>		</a:t>
            </a:r>
          </a:p>
          <a:p>
            <a:pPr marL="0" indent="0">
              <a:buNone/>
            </a:pPr>
            <a:endParaRPr lang="en-GB" dirty="0"/>
          </a:p>
          <a:p>
            <a:pPr marL="0" indent="0">
              <a:buNone/>
            </a:pPr>
            <a:r>
              <a:rPr lang="en-GB" dirty="0"/>
              <a:t>Who is reached and might benefit? What is missing and who are we missing?   </a:t>
            </a:r>
            <a:r>
              <a:rPr lang="en-GB" b="1" dirty="0">
                <a:solidFill>
                  <a:schemeClr val="accent2">
                    <a:lumMod val="75000"/>
                  </a:schemeClr>
                </a:solidFill>
              </a:rPr>
              <a:t>Rethinking adult literacy policy</a:t>
            </a:r>
          </a:p>
          <a:p>
            <a:pPr marL="0" indent="0">
              <a:buNone/>
            </a:pPr>
            <a:endParaRPr lang="en-GB" sz="3300" dirty="0"/>
          </a:p>
          <a:p>
            <a:pPr marL="0" indent="0">
              <a:buNone/>
            </a:pPr>
            <a:r>
              <a:rPr lang="en-GB" sz="3300" dirty="0"/>
              <a:t>Policy analysis + 30 interviews with practitioners, managers, policy researcher and advocates</a:t>
            </a:r>
          </a:p>
        </p:txBody>
      </p:sp>
      <p:pic>
        <p:nvPicPr>
          <p:cNvPr id="4" name="Picture 3">
            <a:extLst>
              <a:ext uri="{FF2B5EF4-FFF2-40B4-BE49-F238E27FC236}">
                <a16:creationId xmlns:a16="http://schemas.microsoft.com/office/drawing/2014/main" id="{4AB15FD7-BF5F-5124-D9F9-773F6342DCB7}"/>
              </a:ext>
            </a:extLst>
          </p:cNvPr>
          <p:cNvPicPr>
            <a:picLocks noChangeAspect="1"/>
          </p:cNvPicPr>
          <p:nvPr/>
        </p:nvPicPr>
        <p:blipFill>
          <a:blip r:embed="rId3"/>
          <a:stretch>
            <a:fillRect/>
          </a:stretch>
        </p:blipFill>
        <p:spPr>
          <a:xfrm>
            <a:off x="15389352" y="590802"/>
            <a:ext cx="2147103" cy="767349"/>
          </a:xfrm>
          <a:prstGeom prst="rect">
            <a:avLst/>
          </a:prstGeom>
        </p:spPr>
      </p:pic>
      <p:pic>
        <p:nvPicPr>
          <p:cNvPr id="6" name="Picture 5">
            <a:extLst>
              <a:ext uri="{FF2B5EF4-FFF2-40B4-BE49-F238E27FC236}">
                <a16:creationId xmlns:a16="http://schemas.microsoft.com/office/drawing/2014/main" id="{FB921693-5E44-7F37-B6CB-4003AE105D27}"/>
              </a:ext>
            </a:extLst>
          </p:cNvPr>
          <p:cNvPicPr>
            <a:picLocks noChangeAspect="1"/>
          </p:cNvPicPr>
          <p:nvPr/>
        </p:nvPicPr>
        <p:blipFill>
          <a:blip r:embed="rId4"/>
          <a:stretch>
            <a:fillRect/>
          </a:stretch>
        </p:blipFill>
        <p:spPr>
          <a:xfrm>
            <a:off x="15910560" y="1922207"/>
            <a:ext cx="1842606" cy="3587807"/>
          </a:xfrm>
          <a:prstGeom prst="rect">
            <a:avLst/>
          </a:prstGeom>
        </p:spPr>
      </p:pic>
      <p:sp>
        <p:nvSpPr>
          <p:cNvPr id="5" name="Arrow: Down 4">
            <a:extLst>
              <a:ext uri="{FF2B5EF4-FFF2-40B4-BE49-F238E27FC236}">
                <a16:creationId xmlns:a16="http://schemas.microsoft.com/office/drawing/2014/main" id="{8C5E3D5C-E191-BF48-E211-54C0340D8FBA}"/>
              </a:ext>
            </a:extLst>
          </p:cNvPr>
          <p:cNvSpPr/>
          <p:nvPr/>
        </p:nvSpPr>
        <p:spPr>
          <a:xfrm>
            <a:off x="9436608" y="5510013"/>
            <a:ext cx="658368" cy="662187"/>
          </a:xfrm>
          <a:prstGeom prst="downArrow">
            <a:avLst>
              <a:gd name="adj1" fmla="val 57547"/>
              <a:gd name="adj2" fmla="val 50000"/>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endParaRPr lang="en-GB" sz="2700">
              <a:solidFill>
                <a:prstClr val="white"/>
              </a:solidFill>
              <a:latin typeface="Aptos" panose="02110004020202020204"/>
            </a:endParaRPr>
          </a:p>
        </p:txBody>
      </p:sp>
    </p:spTree>
    <p:extLst>
      <p:ext uri="{BB962C8B-B14F-4D97-AF65-F5344CB8AC3E}">
        <p14:creationId xmlns:p14="http://schemas.microsoft.com/office/powerpoint/2010/main" val="32299290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F5D6C-B054-DBEB-CACD-BE927CA68658}"/>
              </a:ext>
            </a:extLst>
          </p:cNvPr>
          <p:cNvSpPr>
            <a:spLocks noGrp="1"/>
          </p:cNvSpPr>
          <p:nvPr>
            <p:ph type="title"/>
          </p:nvPr>
        </p:nvSpPr>
        <p:spPr>
          <a:xfrm>
            <a:off x="1257300" y="547688"/>
            <a:ext cx="15773400" cy="1372553"/>
          </a:xfrm>
        </p:spPr>
        <p:txBody>
          <a:bodyPr>
            <a:normAutofit/>
          </a:bodyPr>
          <a:lstStyle/>
          <a:p>
            <a:r>
              <a:rPr lang="en-GB" b="1" dirty="0"/>
              <a:t>Current policy: core goals</a:t>
            </a:r>
          </a:p>
        </p:txBody>
      </p:sp>
      <p:sp>
        <p:nvSpPr>
          <p:cNvPr id="3" name="Content Placeholder 2">
            <a:extLst>
              <a:ext uri="{FF2B5EF4-FFF2-40B4-BE49-F238E27FC236}">
                <a16:creationId xmlns:a16="http://schemas.microsoft.com/office/drawing/2014/main" id="{9C48D0BD-E65B-5598-FC92-0236001EB7CD}"/>
              </a:ext>
            </a:extLst>
          </p:cNvPr>
          <p:cNvSpPr>
            <a:spLocks noGrp="1"/>
          </p:cNvSpPr>
          <p:nvPr>
            <p:ph idx="1"/>
          </p:nvPr>
        </p:nvSpPr>
        <p:spPr>
          <a:xfrm>
            <a:off x="1257300" y="2112265"/>
            <a:ext cx="15773400" cy="7153181"/>
          </a:xfrm>
        </p:spPr>
        <p:txBody>
          <a:bodyPr>
            <a:normAutofit lnSpcReduction="10000"/>
          </a:bodyPr>
          <a:lstStyle/>
          <a:p>
            <a:pPr marL="0" indent="0">
              <a:buNone/>
            </a:pPr>
            <a:r>
              <a:rPr lang="en-US" b="1" dirty="0">
                <a:solidFill>
                  <a:schemeClr val="accent2"/>
                </a:solidFill>
              </a:rPr>
              <a:t>Employability and economic development, </a:t>
            </a:r>
          </a:p>
          <a:p>
            <a:pPr marL="0" indent="0">
              <a:buNone/>
            </a:pPr>
            <a:r>
              <a:rPr lang="en-US" b="1" dirty="0">
                <a:solidFill>
                  <a:schemeClr val="accent2"/>
                </a:solidFill>
              </a:rPr>
              <a:t>work-related skills, qualifications</a:t>
            </a:r>
            <a:r>
              <a:rPr lang="en-GB" dirty="0"/>
              <a:t>			</a:t>
            </a:r>
          </a:p>
          <a:p>
            <a:pPr marL="0" indent="0">
              <a:buNone/>
            </a:pPr>
            <a:endParaRPr lang="en-GB" b="1" dirty="0">
              <a:solidFill>
                <a:schemeClr val="accent2">
                  <a:lumMod val="75000"/>
                </a:schemeClr>
              </a:solidFill>
            </a:endParaRPr>
          </a:p>
          <a:p>
            <a:pPr marL="0" indent="0">
              <a:buNone/>
            </a:pPr>
            <a:r>
              <a:rPr lang="en-GB" b="1" dirty="0">
                <a:solidFill>
                  <a:schemeClr val="accent2">
                    <a:lumMod val="75000"/>
                  </a:schemeClr>
                </a:solidFill>
              </a:rPr>
              <a:t>			</a:t>
            </a:r>
            <a:r>
              <a:rPr lang="en-GB" sz="4800" b="1" dirty="0">
                <a:solidFill>
                  <a:schemeClr val="accent2"/>
                </a:solidFill>
              </a:rPr>
              <a:t>Functional Skills</a:t>
            </a:r>
          </a:p>
          <a:p>
            <a:pPr marL="0" indent="0">
              <a:buNone/>
            </a:pPr>
            <a:endParaRPr lang="en-GB" dirty="0"/>
          </a:p>
          <a:p>
            <a:pPr marL="0" indent="0">
              <a:buNone/>
            </a:pPr>
            <a:r>
              <a:rPr lang="en-GB" dirty="0"/>
              <a:t>Significant funding cuts and decline in participation </a:t>
            </a:r>
          </a:p>
          <a:p>
            <a:pPr marL="0" indent="0">
              <a:buNone/>
            </a:pPr>
            <a:r>
              <a:rPr lang="en-GB" dirty="0"/>
              <a:t>(60% since 2010). Funding reduced  by £1 billion since 2010 (LWI )</a:t>
            </a:r>
            <a:endParaRPr lang="en-GB" b="1" dirty="0">
              <a:highlight>
                <a:srgbClr val="FFFF00"/>
              </a:highlight>
            </a:endParaRPr>
          </a:p>
          <a:p>
            <a:pPr marL="0" indent="0">
              <a:buNone/>
            </a:pPr>
            <a:endParaRPr lang="en-GB" dirty="0"/>
          </a:p>
          <a:p>
            <a:pPr marL="0" indent="0">
              <a:buNone/>
            </a:pPr>
            <a:r>
              <a:rPr lang="en-GB" dirty="0"/>
              <a:t>Belief in accredited courses and learning assessed by exams.</a:t>
            </a:r>
          </a:p>
          <a:p>
            <a:pPr marL="0" indent="0">
              <a:buNone/>
            </a:pPr>
            <a:r>
              <a:rPr lang="en-US" b="1" dirty="0">
                <a:solidFill>
                  <a:schemeClr val="accent2"/>
                </a:solidFill>
              </a:rPr>
              <a:t>Individualistic</a:t>
            </a:r>
            <a:r>
              <a:rPr lang="en-GB" b="1" dirty="0">
                <a:solidFill>
                  <a:schemeClr val="accent2"/>
                </a:solidFill>
              </a:rPr>
              <a:t> </a:t>
            </a:r>
            <a:r>
              <a:rPr lang="en-GB" dirty="0"/>
              <a:t>and ‘</a:t>
            </a:r>
            <a:r>
              <a:rPr lang="en-GB" b="1" dirty="0">
                <a:solidFill>
                  <a:schemeClr val="accent2"/>
                </a:solidFill>
              </a:rPr>
              <a:t>moving on</a:t>
            </a:r>
            <a:r>
              <a:rPr lang="en-GB" dirty="0"/>
              <a:t>’ discourse.</a:t>
            </a:r>
          </a:p>
        </p:txBody>
      </p:sp>
      <p:sp>
        <p:nvSpPr>
          <p:cNvPr id="4" name="Arrow: Down 3">
            <a:extLst>
              <a:ext uri="{FF2B5EF4-FFF2-40B4-BE49-F238E27FC236}">
                <a16:creationId xmlns:a16="http://schemas.microsoft.com/office/drawing/2014/main" id="{7446B0D0-E024-953C-329B-0EE782FF43E6}"/>
              </a:ext>
            </a:extLst>
          </p:cNvPr>
          <p:cNvSpPr/>
          <p:nvPr/>
        </p:nvSpPr>
        <p:spPr>
          <a:xfrm>
            <a:off x="7440825" y="3393616"/>
            <a:ext cx="726948" cy="772511"/>
          </a:xfrm>
          <a:prstGeom prst="downArrow">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endParaRPr lang="en-GB" sz="2700">
              <a:solidFill>
                <a:prstClr val="white"/>
              </a:solidFill>
              <a:latin typeface="Aptos" panose="02110004020202020204"/>
            </a:endParaRPr>
          </a:p>
        </p:txBody>
      </p:sp>
      <p:pic>
        <p:nvPicPr>
          <p:cNvPr id="8" name="Picture 7">
            <a:extLst>
              <a:ext uri="{FF2B5EF4-FFF2-40B4-BE49-F238E27FC236}">
                <a16:creationId xmlns:a16="http://schemas.microsoft.com/office/drawing/2014/main" id="{128DAF73-56F1-D4D6-F7EE-119BB3F70EDE}"/>
              </a:ext>
            </a:extLst>
          </p:cNvPr>
          <p:cNvPicPr>
            <a:picLocks noChangeAspect="1"/>
          </p:cNvPicPr>
          <p:nvPr/>
        </p:nvPicPr>
        <p:blipFill>
          <a:blip r:embed="rId3"/>
          <a:stretch>
            <a:fillRect/>
          </a:stretch>
        </p:blipFill>
        <p:spPr>
          <a:xfrm>
            <a:off x="14729612" y="166002"/>
            <a:ext cx="2295645" cy="3238500"/>
          </a:xfrm>
          <a:prstGeom prst="rect">
            <a:avLst/>
          </a:prstGeom>
        </p:spPr>
      </p:pic>
      <p:pic>
        <p:nvPicPr>
          <p:cNvPr id="7" name="Picture 6">
            <a:extLst>
              <a:ext uri="{FF2B5EF4-FFF2-40B4-BE49-F238E27FC236}">
                <a16:creationId xmlns:a16="http://schemas.microsoft.com/office/drawing/2014/main" id="{3F8A7BA4-9231-64C3-EB59-A50C7A468381}"/>
              </a:ext>
            </a:extLst>
          </p:cNvPr>
          <p:cNvPicPr>
            <a:picLocks noChangeAspect="1"/>
          </p:cNvPicPr>
          <p:nvPr/>
        </p:nvPicPr>
        <p:blipFill>
          <a:blip r:embed="rId4"/>
          <a:stretch>
            <a:fillRect/>
          </a:stretch>
        </p:blipFill>
        <p:spPr>
          <a:xfrm>
            <a:off x="13411200" y="3404502"/>
            <a:ext cx="4715922" cy="2546735"/>
          </a:xfrm>
          <a:prstGeom prst="rect">
            <a:avLst/>
          </a:prstGeom>
        </p:spPr>
      </p:pic>
    </p:spTree>
    <p:extLst>
      <p:ext uri="{BB962C8B-B14F-4D97-AF65-F5344CB8AC3E}">
        <p14:creationId xmlns:p14="http://schemas.microsoft.com/office/powerpoint/2010/main" val="14310705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B24601-D9E2-2CC6-CA2B-A1714652C1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6AFEF1-827D-EB0B-FA7E-458FBBD04940}"/>
              </a:ext>
            </a:extLst>
          </p:cNvPr>
          <p:cNvSpPr>
            <a:spLocks noGrp="1"/>
          </p:cNvSpPr>
          <p:nvPr>
            <p:ph type="title"/>
          </p:nvPr>
        </p:nvSpPr>
        <p:spPr>
          <a:xfrm>
            <a:off x="1257300" y="445963"/>
            <a:ext cx="15773400" cy="1988345"/>
          </a:xfrm>
        </p:spPr>
        <p:txBody>
          <a:bodyPr/>
          <a:lstStyle/>
          <a:p>
            <a:r>
              <a:rPr lang="en-GB" b="1" dirty="0"/>
              <a:t>Names matter!</a:t>
            </a:r>
          </a:p>
        </p:txBody>
      </p:sp>
      <p:sp>
        <p:nvSpPr>
          <p:cNvPr id="3" name="Content Placeholder 2">
            <a:extLst>
              <a:ext uri="{FF2B5EF4-FFF2-40B4-BE49-F238E27FC236}">
                <a16:creationId xmlns:a16="http://schemas.microsoft.com/office/drawing/2014/main" id="{1B98D238-9FB0-648A-22E6-9D7933147CB1}"/>
              </a:ext>
            </a:extLst>
          </p:cNvPr>
          <p:cNvSpPr>
            <a:spLocks noGrp="1"/>
          </p:cNvSpPr>
          <p:nvPr>
            <p:ph idx="1"/>
          </p:nvPr>
        </p:nvSpPr>
        <p:spPr>
          <a:xfrm>
            <a:off x="777923" y="2226646"/>
            <a:ext cx="16252778" cy="7614392"/>
          </a:xfrm>
        </p:spPr>
        <p:txBody>
          <a:bodyPr>
            <a:normAutofit/>
          </a:bodyPr>
          <a:lstStyle/>
          <a:p>
            <a:pPr marL="0" indent="0">
              <a:buNone/>
            </a:pPr>
            <a:r>
              <a:rPr lang="en-GB" b="1" dirty="0">
                <a:solidFill>
                  <a:schemeClr val="accent2"/>
                </a:solidFill>
              </a:rPr>
              <a:t>Skills for </a:t>
            </a:r>
            <a:r>
              <a:rPr lang="en-GB" b="1" dirty="0" err="1">
                <a:solidFill>
                  <a:schemeClr val="accent2"/>
                </a:solidFill>
              </a:rPr>
              <a:t>Life</a:t>
            </a:r>
            <a:r>
              <a:rPr lang="en-GB" b="1" dirty="0" err="1">
                <a:latin typeface="Calibri" panose="020F0502020204030204" pitchFamily="34" charset="0"/>
                <a:ea typeface="Calibri" panose="020F0502020204030204" pitchFamily="34" charset="0"/>
                <a:cs typeface="Calibri" panose="020F0502020204030204" pitchFamily="34" charset="0"/>
              </a:rPr>
              <a:t>→</a:t>
            </a:r>
            <a:r>
              <a:rPr lang="en-GB" b="1" dirty="0" err="1">
                <a:solidFill>
                  <a:schemeClr val="accent2"/>
                </a:solidFill>
                <a:latin typeface="Calibri" panose="020F0502020204030204" pitchFamily="34" charset="0"/>
                <a:ea typeface="Calibri" panose="020F0502020204030204" pitchFamily="34" charset="0"/>
                <a:cs typeface="Calibri" panose="020F0502020204030204" pitchFamily="34" charset="0"/>
              </a:rPr>
              <a:t>Functional</a:t>
            </a:r>
            <a:r>
              <a:rPr lang="en-GB" b="1" dirty="0">
                <a:solidFill>
                  <a:schemeClr val="accent2"/>
                </a:solidFill>
                <a:latin typeface="Calibri" panose="020F0502020204030204" pitchFamily="34" charset="0"/>
                <a:ea typeface="Calibri" panose="020F0502020204030204" pitchFamily="34" charset="0"/>
                <a:cs typeface="Calibri" panose="020F0502020204030204" pitchFamily="34" charset="0"/>
              </a:rPr>
              <a:t> Skills  </a:t>
            </a:r>
          </a:p>
          <a:p>
            <a:pPr marL="0" indent="0">
              <a:buNone/>
            </a:pPr>
            <a:r>
              <a:rPr lang="en-GB" b="1" dirty="0">
                <a:solidFill>
                  <a:schemeClr val="accent2"/>
                </a:solidFill>
                <a:latin typeface="Calibri" panose="020F0502020204030204" pitchFamily="34" charset="0"/>
                <a:ea typeface="Calibri" panose="020F0502020204030204" pitchFamily="34" charset="0"/>
                <a:cs typeface="Calibri" panose="020F0502020204030204" pitchFamily="34" charset="0"/>
              </a:rPr>
              <a:t>Skills for </a:t>
            </a:r>
            <a:r>
              <a:rPr lang="en-GB" b="1" dirty="0" err="1">
                <a:solidFill>
                  <a:schemeClr val="accent2"/>
                </a:solidFill>
                <a:latin typeface="Calibri" panose="020F0502020204030204" pitchFamily="34" charset="0"/>
                <a:ea typeface="Calibri" panose="020F0502020204030204" pitchFamily="34" charset="0"/>
                <a:cs typeface="Calibri" panose="020F0502020204030204" pitchFamily="34" charset="0"/>
              </a:rPr>
              <a:t>Life→Skills</a:t>
            </a:r>
            <a:r>
              <a:rPr lang="en-GB" b="1" dirty="0">
                <a:solidFill>
                  <a:schemeClr val="accent2"/>
                </a:solidFill>
                <a:latin typeface="Calibri" panose="020F0502020204030204" pitchFamily="34" charset="0"/>
                <a:ea typeface="Calibri" panose="020F0502020204030204" pitchFamily="34" charset="0"/>
                <a:cs typeface="Calibri" panose="020F0502020204030204" pitchFamily="34" charset="0"/>
              </a:rPr>
              <a:t> for Careers </a:t>
            </a:r>
            <a:endParaRPr lang="en-GB" dirty="0">
              <a:latin typeface="Calibri" panose="020F0502020204030204" pitchFamily="34" charset="0"/>
              <a:ea typeface="Calibri" panose="020F0502020204030204" pitchFamily="34" charset="0"/>
              <a:cs typeface="Calibri" panose="020F0502020204030204" pitchFamily="34" charset="0"/>
            </a:endParaRPr>
          </a:p>
          <a:p>
            <a:pPr marL="0" indent="0">
              <a:buNone/>
            </a:pPr>
            <a:r>
              <a:rPr lang="en-GB" b="1" dirty="0">
                <a:latin typeface="Calibri" panose="020F0502020204030204" pitchFamily="34" charset="0"/>
                <a:ea typeface="Calibri" panose="020F0502020204030204" pitchFamily="34" charset="0"/>
                <a:cs typeface="Calibri" panose="020F0502020204030204" pitchFamily="34" charset="0"/>
              </a:rPr>
              <a:t>‘</a:t>
            </a:r>
            <a:r>
              <a:rPr lang="en-GB" b="1" dirty="0">
                <a:solidFill>
                  <a:schemeClr val="accent2"/>
                </a:solidFill>
                <a:latin typeface="Calibri" panose="020F0502020204030204" pitchFamily="34" charset="0"/>
                <a:ea typeface="Calibri" panose="020F0502020204030204" pitchFamily="34" charset="0"/>
                <a:cs typeface="Calibri" panose="020F0502020204030204" pitchFamily="34" charset="0"/>
              </a:rPr>
              <a:t>Literacy</a:t>
            </a:r>
            <a:r>
              <a:rPr lang="en-GB" b="1" dirty="0">
                <a:latin typeface="Calibri" panose="020F0502020204030204" pitchFamily="34" charset="0"/>
                <a:ea typeface="Calibri" panose="020F0502020204030204" pitchFamily="34" charset="0"/>
                <a:cs typeface="Calibri" panose="020F0502020204030204" pitchFamily="34" charset="0"/>
              </a:rPr>
              <a:t>’ replaced by ‘</a:t>
            </a:r>
            <a:r>
              <a:rPr lang="en-GB" b="1" dirty="0">
                <a:solidFill>
                  <a:schemeClr val="accent2"/>
                </a:solidFill>
                <a:latin typeface="Calibri" panose="020F0502020204030204" pitchFamily="34" charset="0"/>
                <a:ea typeface="Calibri" panose="020F0502020204030204" pitchFamily="34" charset="0"/>
                <a:cs typeface="Calibri" panose="020F0502020204030204" pitchFamily="34" charset="0"/>
              </a:rPr>
              <a:t>English</a:t>
            </a:r>
            <a:r>
              <a:rPr lang="en-GB" b="1" dirty="0">
                <a:latin typeface="Calibri" panose="020F0502020204030204" pitchFamily="34" charset="0"/>
                <a:ea typeface="Calibri" panose="020F0502020204030204" pitchFamily="34" charset="0"/>
                <a:cs typeface="Calibri" panose="020F0502020204030204" pitchFamily="34" charset="0"/>
              </a:rPr>
              <a:t>’</a:t>
            </a:r>
          </a:p>
          <a:p>
            <a:pPr marL="0" indent="0">
              <a:buNone/>
            </a:pPr>
            <a:r>
              <a:rPr lang="en-GB" b="1" dirty="0">
                <a:latin typeface="Calibri" panose="020F0502020204030204" pitchFamily="34" charset="0"/>
                <a:ea typeface="Calibri" panose="020F0502020204030204" pitchFamily="34" charset="0"/>
                <a:cs typeface="Calibri" panose="020F0502020204030204" pitchFamily="34" charset="0"/>
              </a:rPr>
              <a:t>Adults: dropped</a:t>
            </a:r>
          </a:p>
          <a:p>
            <a:pPr marL="0" indent="0">
              <a:buNone/>
            </a:pPr>
            <a:r>
              <a:rPr lang="en-GB" b="1" dirty="0">
                <a:solidFill>
                  <a:schemeClr val="accent2"/>
                </a:solidFill>
                <a:latin typeface="Calibri" panose="020F0502020204030204" pitchFamily="34" charset="0"/>
                <a:ea typeface="Calibri" panose="020F0502020204030204" pitchFamily="34" charset="0"/>
                <a:cs typeface="Calibri" panose="020F0502020204030204" pitchFamily="34" charset="0"/>
              </a:rPr>
              <a:t>Education</a:t>
            </a:r>
            <a:r>
              <a:rPr lang="en-GB" b="1" dirty="0">
                <a:latin typeface="Calibri" panose="020F0502020204030204" pitchFamily="34" charset="0"/>
                <a:ea typeface="Calibri" panose="020F0502020204030204" pitchFamily="34" charset="0"/>
                <a:cs typeface="Calibri" panose="020F0502020204030204" pitchFamily="34" charset="0"/>
              </a:rPr>
              <a:t> replaced by </a:t>
            </a:r>
            <a:r>
              <a:rPr lang="en-GB" b="1" dirty="0">
                <a:solidFill>
                  <a:schemeClr val="accent2"/>
                </a:solidFill>
                <a:latin typeface="Calibri" panose="020F0502020204030204" pitchFamily="34" charset="0"/>
                <a:ea typeface="Calibri" panose="020F0502020204030204" pitchFamily="34" charset="0"/>
                <a:cs typeface="Calibri" panose="020F0502020204030204" pitchFamily="34" charset="0"/>
              </a:rPr>
              <a:t>skills:</a:t>
            </a:r>
          </a:p>
          <a:p>
            <a:pPr marL="0" indent="0">
              <a:buNone/>
            </a:pPr>
            <a:r>
              <a:rPr lang="en-GB" dirty="0"/>
              <a:t>Adult </a:t>
            </a:r>
            <a:r>
              <a:rPr lang="en-GB" b="1" dirty="0">
                <a:solidFill>
                  <a:schemeClr val="accent2">
                    <a:lumMod val="75000"/>
                  </a:schemeClr>
                </a:solidFill>
              </a:rPr>
              <a:t>Education</a:t>
            </a:r>
            <a:r>
              <a:rPr lang="en-GB" dirty="0"/>
              <a:t> Budget → Adult </a:t>
            </a:r>
            <a:r>
              <a:rPr lang="en-GB" b="1" dirty="0">
                <a:solidFill>
                  <a:schemeClr val="accent2"/>
                </a:solidFill>
              </a:rPr>
              <a:t>Skills</a:t>
            </a:r>
            <a:r>
              <a:rPr lang="en-GB" dirty="0"/>
              <a:t> Fund </a:t>
            </a:r>
            <a:endParaRPr lang="en-GB" b="1" dirty="0">
              <a:latin typeface="Calibri" panose="020F0502020204030204" pitchFamily="34" charset="0"/>
              <a:ea typeface="Calibri" panose="020F0502020204030204" pitchFamily="34" charset="0"/>
              <a:cs typeface="Calibri" panose="020F0502020204030204" pitchFamily="34" charset="0"/>
            </a:endParaRPr>
          </a:p>
          <a:p>
            <a:pPr marL="0" indent="0">
              <a:buNone/>
            </a:pPr>
            <a:r>
              <a:rPr lang="en-GB" b="1" dirty="0">
                <a:solidFill>
                  <a:schemeClr val="accent2"/>
                </a:solidFill>
                <a:latin typeface="Calibri" panose="020F0502020204030204" pitchFamily="34" charset="0"/>
                <a:ea typeface="Calibri" panose="020F0502020204030204" pitchFamily="34" charset="0"/>
                <a:cs typeface="Calibri" panose="020F0502020204030204" pitchFamily="34" charset="0"/>
              </a:rPr>
              <a:t>Australia: </a:t>
            </a:r>
            <a:r>
              <a:rPr lang="en-GB" b="1" dirty="0">
                <a:latin typeface="Calibri" panose="020F0502020204030204" pitchFamily="34" charset="0"/>
                <a:ea typeface="Calibri" panose="020F0502020204030204" pitchFamily="34" charset="0"/>
                <a:cs typeface="Calibri" panose="020F0502020204030204" pitchFamily="34" charset="0"/>
              </a:rPr>
              <a:t>adult literacy and numeracy → foundational skills</a:t>
            </a:r>
          </a:p>
          <a:p>
            <a:pPr marL="0" indent="0">
              <a:buNone/>
            </a:pPr>
            <a:r>
              <a:rPr lang="en-GB" b="1"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Scotland: Adult Literacies</a:t>
            </a:r>
          </a:p>
          <a:p>
            <a:pPr marL="0" indent="0">
              <a:buNone/>
            </a:pPr>
            <a:endParaRPr lang="en-GB" b="1"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11" name="Picture 10">
            <a:extLst>
              <a:ext uri="{FF2B5EF4-FFF2-40B4-BE49-F238E27FC236}">
                <a16:creationId xmlns:a16="http://schemas.microsoft.com/office/drawing/2014/main" id="{5D0BFCB3-6541-EA3E-CBA2-813ACFBFF896}"/>
              </a:ext>
            </a:extLst>
          </p:cNvPr>
          <p:cNvPicPr>
            <a:picLocks noChangeAspect="1"/>
          </p:cNvPicPr>
          <p:nvPr/>
        </p:nvPicPr>
        <p:blipFill>
          <a:blip r:embed="rId3"/>
          <a:stretch>
            <a:fillRect/>
          </a:stretch>
        </p:blipFill>
        <p:spPr>
          <a:xfrm>
            <a:off x="8284464" y="7486540"/>
            <a:ext cx="9782616" cy="2233391"/>
          </a:xfrm>
          <a:prstGeom prst="rect">
            <a:avLst/>
          </a:prstGeom>
        </p:spPr>
      </p:pic>
      <p:pic>
        <p:nvPicPr>
          <p:cNvPr id="7" name="Picture 6">
            <a:extLst>
              <a:ext uri="{FF2B5EF4-FFF2-40B4-BE49-F238E27FC236}">
                <a16:creationId xmlns:a16="http://schemas.microsoft.com/office/drawing/2014/main" id="{9AD15395-1180-267C-750F-098A440FDA49}"/>
              </a:ext>
            </a:extLst>
          </p:cNvPr>
          <p:cNvPicPr>
            <a:picLocks noChangeAspect="1"/>
          </p:cNvPicPr>
          <p:nvPr/>
        </p:nvPicPr>
        <p:blipFill>
          <a:blip r:embed="rId4"/>
          <a:stretch>
            <a:fillRect/>
          </a:stretch>
        </p:blipFill>
        <p:spPr>
          <a:xfrm>
            <a:off x="10217368" y="348729"/>
            <a:ext cx="7292711" cy="5373987"/>
          </a:xfrm>
          <a:prstGeom prst="rect">
            <a:avLst/>
          </a:prstGeom>
        </p:spPr>
      </p:pic>
    </p:spTree>
    <p:extLst>
      <p:ext uri="{BB962C8B-B14F-4D97-AF65-F5344CB8AC3E}">
        <p14:creationId xmlns:p14="http://schemas.microsoft.com/office/powerpoint/2010/main" val="15844108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6129D-AC54-318C-18E8-DE59260BBD93}"/>
              </a:ext>
            </a:extLst>
          </p:cNvPr>
          <p:cNvSpPr>
            <a:spLocks noGrp="1"/>
          </p:cNvSpPr>
          <p:nvPr>
            <p:ph type="title"/>
          </p:nvPr>
        </p:nvSpPr>
        <p:spPr/>
        <p:txBody>
          <a:bodyPr/>
          <a:lstStyle/>
          <a:p>
            <a:r>
              <a:rPr lang="en-GB" b="1" dirty="0"/>
              <a:t>Beyond names + policy →practice</a:t>
            </a:r>
          </a:p>
        </p:txBody>
      </p:sp>
      <p:sp>
        <p:nvSpPr>
          <p:cNvPr id="3" name="Content Placeholder 2">
            <a:extLst>
              <a:ext uri="{FF2B5EF4-FFF2-40B4-BE49-F238E27FC236}">
                <a16:creationId xmlns:a16="http://schemas.microsoft.com/office/drawing/2014/main" id="{507212CA-135E-359E-65F7-516AB5FC1895}"/>
              </a:ext>
            </a:extLst>
          </p:cNvPr>
          <p:cNvSpPr>
            <a:spLocks noGrp="1"/>
          </p:cNvSpPr>
          <p:nvPr>
            <p:ph sz="half" idx="1"/>
          </p:nvPr>
        </p:nvSpPr>
        <p:spPr/>
        <p:txBody>
          <a:bodyPr>
            <a:normAutofit fontScale="85000" lnSpcReduction="20000"/>
          </a:bodyPr>
          <a:lstStyle/>
          <a:p>
            <a:pPr marL="0" indent="0">
              <a:buNone/>
            </a:pPr>
            <a:r>
              <a:rPr lang="en-GB" sz="6150" dirty="0"/>
              <a:t>Work focus matches many </a:t>
            </a:r>
            <a:r>
              <a:rPr lang="en-GB" sz="5700" b="1" dirty="0">
                <a:solidFill>
                  <a:schemeClr val="accent2"/>
                </a:solidFill>
              </a:rPr>
              <a:t>students’</a:t>
            </a:r>
            <a:r>
              <a:rPr lang="en-GB" b="1" dirty="0">
                <a:solidFill>
                  <a:schemeClr val="accent2"/>
                </a:solidFill>
              </a:rPr>
              <a:t> </a:t>
            </a:r>
            <a:r>
              <a:rPr lang="en-GB" sz="6150" b="1" dirty="0">
                <a:solidFill>
                  <a:schemeClr val="accent2"/>
                </a:solidFill>
              </a:rPr>
              <a:t>motivation and goals.</a:t>
            </a:r>
          </a:p>
          <a:p>
            <a:pPr marL="0" indent="0">
              <a:buNone/>
            </a:pPr>
            <a:endParaRPr lang="en-GB" sz="6150" dirty="0"/>
          </a:p>
          <a:p>
            <a:pPr marL="0" indent="0">
              <a:buNone/>
            </a:pPr>
            <a:r>
              <a:rPr lang="en-GB" sz="6150" dirty="0"/>
              <a:t>Return to learning as adults: ‘</a:t>
            </a:r>
            <a:r>
              <a:rPr lang="en-GB" sz="6150" b="1" dirty="0">
                <a:solidFill>
                  <a:schemeClr val="accent2"/>
                </a:solidFill>
              </a:rPr>
              <a:t>second chance</a:t>
            </a:r>
            <a:r>
              <a:rPr lang="en-GB" sz="6150" dirty="0"/>
              <a:t>’ and rebuilding confidence and image of oneself </a:t>
            </a:r>
            <a:r>
              <a:rPr lang="en-GB" sz="3150" dirty="0"/>
              <a:t>(Scattergood 2022).</a:t>
            </a:r>
          </a:p>
        </p:txBody>
      </p:sp>
      <p:sp>
        <p:nvSpPr>
          <p:cNvPr id="4" name="Content Placeholder 3">
            <a:extLst>
              <a:ext uri="{FF2B5EF4-FFF2-40B4-BE49-F238E27FC236}">
                <a16:creationId xmlns:a16="http://schemas.microsoft.com/office/drawing/2014/main" id="{E8D78822-FCA5-D41D-9744-695DF1653BC0}"/>
              </a:ext>
            </a:extLst>
          </p:cNvPr>
          <p:cNvSpPr>
            <a:spLocks noGrp="1"/>
          </p:cNvSpPr>
          <p:nvPr>
            <p:ph sz="half" idx="2"/>
          </p:nvPr>
        </p:nvSpPr>
        <p:spPr/>
        <p:txBody>
          <a:bodyPr>
            <a:normAutofit fontScale="85000" lnSpcReduction="20000"/>
          </a:bodyPr>
          <a:lstStyle/>
          <a:p>
            <a:pPr marL="0" indent="0">
              <a:buNone/>
            </a:pPr>
            <a:r>
              <a:rPr lang="en-GB" sz="5400" dirty="0"/>
              <a:t>BUT: </a:t>
            </a:r>
            <a:r>
              <a:rPr lang="en-GB" sz="5400" b="1" dirty="0">
                <a:solidFill>
                  <a:schemeClr val="accent2"/>
                </a:solidFill>
              </a:rPr>
              <a:t>Turning potential into superpower not as easy as campaign suggests</a:t>
            </a:r>
            <a:r>
              <a:rPr lang="en-GB" sz="5400" dirty="0"/>
              <a:t>: Mismatch between idealised  views of provision and acquisition and lived experience of complex situations.</a:t>
            </a:r>
          </a:p>
          <a:p>
            <a:pPr marL="0" indent="0">
              <a:buNone/>
            </a:pPr>
            <a:endParaRPr lang="en-GB" sz="4800" dirty="0"/>
          </a:p>
          <a:p>
            <a:pPr marL="0" indent="0">
              <a:buNone/>
            </a:pPr>
            <a:r>
              <a:rPr lang="en-GB" sz="4500" dirty="0"/>
              <a:t>Exam focus?</a:t>
            </a:r>
          </a:p>
          <a:p>
            <a:pPr marL="0" indent="0">
              <a:buNone/>
            </a:pPr>
            <a:r>
              <a:rPr lang="en-GB" sz="4500" dirty="0"/>
              <a:t>College based – community-based venues?</a:t>
            </a:r>
          </a:p>
        </p:txBody>
      </p:sp>
    </p:spTree>
    <p:extLst>
      <p:ext uri="{BB962C8B-B14F-4D97-AF65-F5344CB8AC3E}">
        <p14:creationId xmlns:p14="http://schemas.microsoft.com/office/powerpoint/2010/main" val="27679016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F7A936-9AFE-4AF4-87A6-2DE436C42825}"/>
              </a:ext>
            </a:extLst>
          </p:cNvPr>
          <p:cNvSpPr>
            <a:spLocks noGrp="1"/>
          </p:cNvSpPr>
          <p:nvPr>
            <p:ph type="title"/>
          </p:nvPr>
        </p:nvSpPr>
        <p:spPr/>
        <p:txBody>
          <a:bodyPr/>
          <a:lstStyle/>
          <a:p>
            <a:r>
              <a:rPr lang="en-GB" b="1" dirty="0"/>
              <a:t>What’s missing and who is not reached</a:t>
            </a:r>
          </a:p>
        </p:txBody>
      </p:sp>
      <p:sp>
        <p:nvSpPr>
          <p:cNvPr id="3" name="Content Placeholder 2">
            <a:extLst>
              <a:ext uri="{FF2B5EF4-FFF2-40B4-BE49-F238E27FC236}">
                <a16:creationId xmlns:a16="http://schemas.microsoft.com/office/drawing/2014/main" id="{43F60006-3352-DB1F-EDA8-ECB5CCB59842}"/>
              </a:ext>
            </a:extLst>
          </p:cNvPr>
          <p:cNvSpPr>
            <a:spLocks noGrp="1"/>
          </p:cNvSpPr>
          <p:nvPr>
            <p:ph sz="half" idx="1"/>
          </p:nvPr>
        </p:nvSpPr>
        <p:spPr/>
        <p:txBody>
          <a:bodyPr>
            <a:normAutofit lnSpcReduction="10000"/>
          </a:bodyPr>
          <a:lstStyle/>
          <a:p>
            <a:pPr marL="0" indent="0">
              <a:buNone/>
            </a:pPr>
            <a:r>
              <a:rPr lang="en-GB" dirty="0"/>
              <a:t>Practitioners: much awareness of who they don’t reach -  ‘</a:t>
            </a:r>
            <a:r>
              <a:rPr lang="en-GB" b="1" dirty="0">
                <a:solidFill>
                  <a:schemeClr val="accent2"/>
                </a:solidFill>
              </a:rPr>
              <a:t>picking the low hanging fruit</a:t>
            </a:r>
            <a:r>
              <a:rPr lang="en-GB" dirty="0"/>
              <a:t>’. </a:t>
            </a:r>
          </a:p>
          <a:p>
            <a:pPr marL="0" indent="0">
              <a:buNone/>
            </a:pPr>
            <a:endParaRPr lang="en-GB" dirty="0"/>
          </a:p>
          <a:p>
            <a:pPr marL="0" indent="0">
              <a:buNone/>
            </a:pPr>
            <a:r>
              <a:rPr lang="en-GB" dirty="0"/>
              <a:t>Workplace-based curricula and provision? (embedded)</a:t>
            </a:r>
          </a:p>
          <a:p>
            <a:pPr marL="0" indent="0">
              <a:buNone/>
            </a:pPr>
            <a:endParaRPr lang="en-GB" dirty="0"/>
          </a:p>
          <a:p>
            <a:pPr marL="0" indent="0">
              <a:buNone/>
            </a:pPr>
            <a:r>
              <a:rPr lang="en-GB" dirty="0"/>
              <a:t>Learners needing help with basic reading and writing? </a:t>
            </a:r>
          </a:p>
          <a:p>
            <a:pPr marL="0" indent="0">
              <a:buNone/>
            </a:pPr>
            <a:r>
              <a:rPr lang="en-GB" b="1" dirty="0">
                <a:solidFill>
                  <a:schemeClr val="accent2"/>
                </a:solidFill>
              </a:rPr>
              <a:t>1-2-1</a:t>
            </a:r>
            <a:r>
              <a:rPr lang="en-GB" dirty="0"/>
              <a:t> and </a:t>
            </a:r>
            <a:r>
              <a:rPr lang="en-GB" b="1" dirty="0">
                <a:solidFill>
                  <a:schemeClr val="accent2"/>
                </a:solidFill>
              </a:rPr>
              <a:t>phonics</a:t>
            </a:r>
          </a:p>
          <a:p>
            <a:pPr marL="0" indent="0">
              <a:buNone/>
            </a:pPr>
            <a:endParaRPr lang="en-GB" dirty="0"/>
          </a:p>
          <a:p>
            <a:endParaRPr lang="en-GB" dirty="0"/>
          </a:p>
        </p:txBody>
      </p:sp>
      <p:sp>
        <p:nvSpPr>
          <p:cNvPr id="4" name="Content Placeholder 3">
            <a:extLst>
              <a:ext uri="{FF2B5EF4-FFF2-40B4-BE49-F238E27FC236}">
                <a16:creationId xmlns:a16="http://schemas.microsoft.com/office/drawing/2014/main" id="{D1737363-7878-08A6-8C42-359643AD29F3}"/>
              </a:ext>
            </a:extLst>
          </p:cNvPr>
          <p:cNvSpPr>
            <a:spLocks noGrp="1"/>
          </p:cNvSpPr>
          <p:nvPr>
            <p:ph sz="half" idx="2"/>
          </p:nvPr>
        </p:nvSpPr>
        <p:spPr/>
        <p:txBody>
          <a:bodyPr>
            <a:normAutofit lnSpcReduction="10000"/>
          </a:bodyPr>
          <a:lstStyle/>
          <a:p>
            <a:pPr marL="0" indent="0">
              <a:buNone/>
            </a:pPr>
            <a:r>
              <a:rPr lang="en-GB" b="1" dirty="0">
                <a:solidFill>
                  <a:schemeClr val="accent2"/>
                </a:solidFill>
              </a:rPr>
              <a:t>Literacy and digital separated</a:t>
            </a:r>
            <a:r>
              <a:rPr lang="en-GB" dirty="0"/>
              <a:t>? – digitally mediated reading and writing demands</a:t>
            </a:r>
          </a:p>
          <a:p>
            <a:pPr marL="0" indent="0">
              <a:buNone/>
            </a:pPr>
            <a:endParaRPr lang="en-GB" dirty="0"/>
          </a:p>
          <a:p>
            <a:pPr marL="0" indent="0">
              <a:buNone/>
            </a:pPr>
            <a:r>
              <a:rPr lang="en-GB" dirty="0"/>
              <a:t>Older learners and people seeking </a:t>
            </a:r>
            <a:r>
              <a:rPr lang="en-GB" b="1" dirty="0">
                <a:solidFill>
                  <a:schemeClr val="accent2"/>
                </a:solidFill>
              </a:rPr>
              <a:t>support with everyday literacy and numeracy practices</a:t>
            </a:r>
            <a:r>
              <a:rPr lang="en-GB" dirty="0"/>
              <a:t>.</a:t>
            </a:r>
          </a:p>
          <a:p>
            <a:pPr marL="0" indent="0">
              <a:buNone/>
            </a:pPr>
            <a:endParaRPr lang="en-GB" dirty="0"/>
          </a:p>
        </p:txBody>
      </p:sp>
      <p:pic>
        <p:nvPicPr>
          <p:cNvPr id="6" name="Picture 5">
            <a:extLst>
              <a:ext uri="{FF2B5EF4-FFF2-40B4-BE49-F238E27FC236}">
                <a16:creationId xmlns:a16="http://schemas.microsoft.com/office/drawing/2014/main" id="{6C1B778B-B08C-2A77-ABCE-E63B513637C0}"/>
              </a:ext>
            </a:extLst>
          </p:cNvPr>
          <p:cNvPicPr>
            <a:picLocks noChangeAspect="1"/>
          </p:cNvPicPr>
          <p:nvPr/>
        </p:nvPicPr>
        <p:blipFill>
          <a:blip r:embed="rId3"/>
          <a:stretch>
            <a:fillRect/>
          </a:stretch>
        </p:blipFill>
        <p:spPr>
          <a:xfrm>
            <a:off x="12124945" y="6801250"/>
            <a:ext cx="4415123" cy="2938064"/>
          </a:xfrm>
          <a:prstGeom prst="rect">
            <a:avLst/>
          </a:prstGeom>
        </p:spPr>
      </p:pic>
    </p:spTree>
    <p:extLst>
      <p:ext uri="{BB962C8B-B14F-4D97-AF65-F5344CB8AC3E}">
        <p14:creationId xmlns:p14="http://schemas.microsoft.com/office/powerpoint/2010/main" val="26891264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CBF39-D1DB-08B2-6959-F03C1549C53E}"/>
              </a:ext>
            </a:extLst>
          </p:cNvPr>
          <p:cNvSpPr>
            <a:spLocks noGrp="1"/>
          </p:cNvSpPr>
          <p:nvPr>
            <p:ph type="title"/>
          </p:nvPr>
        </p:nvSpPr>
        <p:spPr/>
        <p:txBody>
          <a:bodyPr/>
          <a:lstStyle/>
          <a:p>
            <a:r>
              <a:rPr lang="en-GB" b="1" dirty="0"/>
              <a:t>What practitioners do </a:t>
            </a:r>
          </a:p>
        </p:txBody>
      </p:sp>
      <p:sp>
        <p:nvSpPr>
          <p:cNvPr id="3" name="Content Placeholder 2">
            <a:extLst>
              <a:ext uri="{FF2B5EF4-FFF2-40B4-BE49-F238E27FC236}">
                <a16:creationId xmlns:a16="http://schemas.microsoft.com/office/drawing/2014/main" id="{AD6D9134-4A27-50F7-450F-C6C2C2886203}"/>
              </a:ext>
            </a:extLst>
          </p:cNvPr>
          <p:cNvSpPr>
            <a:spLocks noGrp="1"/>
          </p:cNvSpPr>
          <p:nvPr>
            <p:ph sz="half" idx="1"/>
          </p:nvPr>
        </p:nvSpPr>
        <p:spPr/>
        <p:txBody>
          <a:bodyPr>
            <a:normAutofit fontScale="85000" lnSpcReduction="20000"/>
          </a:bodyPr>
          <a:lstStyle/>
          <a:p>
            <a:pPr marL="0" indent="0">
              <a:buNone/>
            </a:pPr>
            <a:r>
              <a:rPr lang="en-GB" dirty="0"/>
              <a:t>Outreach work (but tailored funding limited + might be used for FS support/bridging classes)</a:t>
            </a:r>
          </a:p>
          <a:p>
            <a:pPr marL="0" indent="0">
              <a:buNone/>
            </a:pPr>
            <a:endParaRPr lang="en-GB" dirty="0"/>
          </a:p>
          <a:p>
            <a:pPr marL="0" indent="0">
              <a:buNone/>
            </a:pPr>
            <a:r>
              <a:rPr lang="en-GB" dirty="0"/>
              <a:t>Adapting FS curricula: e.g. including </a:t>
            </a:r>
            <a:r>
              <a:rPr lang="en-GB" b="1" dirty="0">
                <a:solidFill>
                  <a:schemeClr val="accent2"/>
                </a:solidFill>
              </a:rPr>
              <a:t>reading for pleasure </a:t>
            </a:r>
            <a:r>
              <a:rPr lang="en-GB" dirty="0"/>
              <a:t>+</a:t>
            </a:r>
          </a:p>
          <a:p>
            <a:pPr marL="0" indent="0">
              <a:buNone/>
            </a:pPr>
            <a:r>
              <a:rPr lang="en-GB" dirty="0"/>
              <a:t>finding suitable examples (students’ own concerns and practices e.g. email to landlord)</a:t>
            </a:r>
          </a:p>
          <a:p>
            <a:pPr marL="0" indent="0">
              <a:buNone/>
            </a:pPr>
            <a:endParaRPr lang="en-GB" dirty="0"/>
          </a:p>
          <a:p>
            <a:pPr marL="0" indent="0">
              <a:buNone/>
            </a:pPr>
            <a:r>
              <a:rPr lang="en-GB" dirty="0"/>
              <a:t>‘</a:t>
            </a:r>
            <a:r>
              <a:rPr lang="en-GB" b="1" dirty="0">
                <a:solidFill>
                  <a:schemeClr val="accent2"/>
                </a:solidFill>
              </a:rPr>
              <a:t>workarounds</a:t>
            </a:r>
            <a:r>
              <a:rPr lang="en-GB" b="1" dirty="0"/>
              <a:t>’, ‘</a:t>
            </a:r>
            <a:r>
              <a:rPr lang="en-GB" b="1" dirty="0">
                <a:solidFill>
                  <a:schemeClr val="accent2"/>
                </a:solidFill>
              </a:rPr>
              <a:t>redo and jig around</a:t>
            </a:r>
            <a:r>
              <a:rPr lang="en-GB" b="1" dirty="0"/>
              <a:t>’ </a:t>
            </a:r>
            <a:r>
              <a:rPr lang="en-GB" dirty="0"/>
              <a:t>(D, FS English teacher)</a:t>
            </a:r>
          </a:p>
          <a:p>
            <a:endParaRPr lang="en-GB" dirty="0"/>
          </a:p>
          <a:p>
            <a:endParaRPr lang="en-GB" dirty="0"/>
          </a:p>
        </p:txBody>
      </p:sp>
      <p:sp>
        <p:nvSpPr>
          <p:cNvPr id="4" name="Content Placeholder 3">
            <a:extLst>
              <a:ext uri="{FF2B5EF4-FFF2-40B4-BE49-F238E27FC236}">
                <a16:creationId xmlns:a16="http://schemas.microsoft.com/office/drawing/2014/main" id="{BE472844-10F8-0E7D-61A3-D64E9D14A784}"/>
              </a:ext>
            </a:extLst>
          </p:cNvPr>
          <p:cNvSpPr>
            <a:spLocks noGrp="1"/>
          </p:cNvSpPr>
          <p:nvPr>
            <p:ph sz="half" idx="2"/>
          </p:nvPr>
        </p:nvSpPr>
        <p:spPr/>
        <p:txBody>
          <a:bodyPr>
            <a:normAutofit fontScale="85000" lnSpcReduction="20000"/>
          </a:bodyPr>
          <a:lstStyle/>
          <a:p>
            <a:pPr marL="0" indent="0">
              <a:buNone/>
            </a:pPr>
            <a:r>
              <a:rPr lang="en-US" dirty="0"/>
              <a:t>Seeking</a:t>
            </a:r>
            <a:r>
              <a:rPr lang="en-US" dirty="0">
                <a:solidFill>
                  <a:schemeClr val="accent2">
                    <a:lumMod val="75000"/>
                  </a:schemeClr>
                </a:solidFill>
              </a:rPr>
              <a:t> </a:t>
            </a:r>
            <a:r>
              <a:rPr lang="en-US" b="1" dirty="0">
                <a:solidFill>
                  <a:schemeClr val="accent2">
                    <a:lumMod val="75000"/>
                  </a:schemeClr>
                </a:solidFill>
              </a:rPr>
              <a:t>dialogue with students </a:t>
            </a:r>
            <a:r>
              <a:rPr lang="en-US" dirty="0"/>
              <a:t>on topics they care about </a:t>
            </a:r>
            <a:r>
              <a:rPr lang="en-US" dirty="0">
                <a:solidFill>
                  <a:schemeClr val="accent2">
                    <a:lumMod val="75000"/>
                  </a:schemeClr>
                </a:solidFill>
              </a:rPr>
              <a:t>– </a:t>
            </a:r>
            <a:r>
              <a:rPr lang="en-US" dirty="0"/>
              <a:t>resisting focus on individual work and exam practice only </a:t>
            </a:r>
            <a:r>
              <a:rPr lang="en-US" sz="3000" dirty="0"/>
              <a:t>(Alan, former functional skills tutor)</a:t>
            </a:r>
          </a:p>
          <a:p>
            <a:pPr marL="0" indent="0">
              <a:buNone/>
            </a:pPr>
            <a:endParaRPr lang="en-GB" dirty="0"/>
          </a:p>
          <a:p>
            <a:pPr marL="0" indent="0">
              <a:buNone/>
            </a:pPr>
            <a:r>
              <a:rPr lang="en-GB" b="1" dirty="0">
                <a:solidFill>
                  <a:schemeClr val="accent2"/>
                </a:solidFill>
              </a:rPr>
              <a:t>Using Multiply funding for a class on ‘Counting for Crafts</a:t>
            </a:r>
            <a:r>
              <a:rPr lang="en-GB" dirty="0">
                <a:solidFill>
                  <a:schemeClr val="accent2"/>
                </a:solidFill>
              </a:rPr>
              <a:t>’ </a:t>
            </a:r>
            <a:r>
              <a:rPr lang="en-GB" dirty="0"/>
              <a:t>(J, practitioner)</a:t>
            </a:r>
          </a:p>
          <a:p>
            <a:endParaRPr lang="en-GB" dirty="0"/>
          </a:p>
          <a:p>
            <a:pPr marL="0" indent="0">
              <a:buNone/>
            </a:pPr>
            <a:endParaRPr lang="en-GB" dirty="0"/>
          </a:p>
          <a:p>
            <a:pPr marL="0" indent="0">
              <a:buNone/>
            </a:pPr>
            <a:r>
              <a:rPr lang="en-GB" dirty="0"/>
              <a:t>BUT: (</a:t>
            </a:r>
            <a:r>
              <a:rPr lang="en-GB" b="1" dirty="0">
                <a:solidFill>
                  <a:schemeClr val="accent2">
                    <a:lumMod val="75000"/>
                  </a:schemeClr>
                </a:solidFill>
              </a:rPr>
              <a:t>Ethical</a:t>
            </a:r>
            <a:r>
              <a:rPr lang="en-GB" dirty="0"/>
              <a:t>) Dilemma - exams/assessment shaping what can be taught.</a:t>
            </a:r>
          </a:p>
        </p:txBody>
      </p:sp>
    </p:spTree>
    <p:extLst>
      <p:ext uri="{BB962C8B-B14F-4D97-AF65-F5344CB8AC3E}">
        <p14:creationId xmlns:p14="http://schemas.microsoft.com/office/powerpoint/2010/main" val="31281523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0E7C6-D14C-DE47-CA57-F125C4901B7B}"/>
              </a:ext>
            </a:extLst>
          </p:cNvPr>
          <p:cNvSpPr>
            <a:spLocks noGrp="1"/>
          </p:cNvSpPr>
          <p:nvPr>
            <p:ph type="title"/>
          </p:nvPr>
        </p:nvSpPr>
        <p:spPr/>
        <p:txBody>
          <a:bodyPr/>
          <a:lstStyle/>
          <a:p>
            <a:r>
              <a:rPr lang="en-GB" b="1" dirty="0"/>
              <a:t>Future of essential skills: what could be done</a:t>
            </a:r>
          </a:p>
        </p:txBody>
      </p:sp>
      <p:sp>
        <p:nvSpPr>
          <p:cNvPr id="3" name="Content Placeholder 2">
            <a:extLst>
              <a:ext uri="{FF2B5EF4-FFF2-40B4-BE49-F238E27FC236}">
                <a16:creationId xmlns:a16="http://schemas.microsoft.com/office/drawing/2014/main" id="{91B4CBE8-72C9-2B38-B8C8-C736FAE4809F}"/>
              </a:ext>
            </a:extLst>
          </p:cNvPr>
          <p:cNvSpPr>
            <a:spLocks noGrp="1"/>
          </p:cNvSpPr>
          <p:nvPr>
            <p:ph sz="half" idx="1"/>
          </p:nvPr>
        </p:nvSpPr>
        <p:spPr/>
        <p:txBody>
          <a:bodyPr>
            <a:normAutofit lnSpcReduction="10000"/>
          </a:bodyPr>
          <a:lstStyle/>
          <a:p>
            <a:r>
              <a:rPr lang="en-GB" dirty="0"/>
              <a:t>Document and even measure wider benefits of learning – benefits of </a:t>
            </a:r>
            <a:r>
              <a:rPr lang="en-GB" dirty="0" err="1"/>
              <a:t>of</a:t>
            </a:r>
            <a:r>
              <a:rPr lang="en-GB" dirty="0"/>
              <a:t> AL re health, citizenship, community life et. </a:t>
            </a:r>
          </a:p>
          <a:p>
            <a:r>
              <a:rPr lang="en-GB" dirty="0"/>
              <a:t>Challenge impact of school discourses, e.g. spelling test at entry level 3 ‘a bit retrograde’</a:t>
            </a:r>
          </a:p>
          <a:p>
            <a:r>
              <a:rPr lang="en-GB" dirty="0"/>
              <a:t>Reconsider content of current programmes.</a:t>
            </a:r>
          </a:p>
          <a:p>
            <a:r>
              <a:rPr lang="en-GB" dirty="0"/>
              <a:t>Support role of community-based actors</a:t>
            </a:r>
          </a:p>
          <a:p>
            <a:endParaRPr lang="en-GB" dirty="0"/>
          </a:p>
          <a:p>
            <a:pPr marL="0" indent="0">
              <a:buNone/>
            </a:pPr>
            <a:endParaRPr lang="en-GB" dirty="0"/>
          </a:p>
        </p:txBody>
      </p:sp>
      <p:sp>
        <p:nvSpPr>
          <p:cNvPr id="4" name="Content Placeholder 3">
            <a:extLst>
              <a:ext uri="{FF2B5EF4-FFF2-40B4-BE49-F238E27FC236}">
                <a16:creationId xmlns:a16="http://schemas.microsoft.com/office/drawing/2014/main" id="{5E498A60-5CF7-F0EF-5F1C-D04F012B3E19}"/>
              </a:ext>
            </a:extLst>
          </p:cNvPr>
          <p:cNvSpPr>
            <a:spLocks noGrp="1"/>
          </p:cNvSpPr>
          <p:nvPr>
            <p:ph sz="half" idx="2"/>
          </p:nvPr>
        </p:nvSpPr>
        <p:spPr/>
        <p:txBody>
          <a:bodyPr>
            <a:normAutofit lnSpcReduction="10000"/>
          </a:bodyPr>
          <a:lstStyle/>
          <a:p>
            <a:pPr marL="0" indent="0">
              <a:buNone/>
            </a:pPr>
            <a:r>
              <a:rPr lang="en-GB" dirty="0"/>
              <a:t>Lobby  government to reconsider its responsibility for adult learning beyond skills for work: </a:t>
            </a:r>
          </a:p>
          <a:p>
            <a:pPr marL="0" indent="0">
              <a:buNone/>
            </a:pPr>
            <a:r>
              <a:rPr lang="en-GB" b="1" dirty="0">
                <a:solidFill>
                  <a:schemeClr val="accent2"/>
                </a:solidFill>
              </a:rPr>
              <a:t>Not just an incidental ‘add on’</a:t>
            </a:r>
            <a:endParaRPr lang="en-GB" dirty="0"/>
          </a:p>
          <a:p>
            <a:pPr marL="0" indent="0">
              <a:buNone/>
            </a:pPr>
            <a:endParaRPr lang="en-GB" dirty="0"/>
          </a:p>
          <a:p>
            <a:pPr marL="0" indent="0">
              <a:buNone/>
            </a:pPr>
            <a:r>
              <a:rPr lang="en-GB" dirty="0"/>
              <a:t>Role of digital practices and separation of adult literacy from digital skills??</a:t>
            </a:r>
          </a:p>
          <a:p>
            <a:endParaRPr lang="en-GB" dirty="0"/>
          </a:p>
          <a:p>
            <a:pPr marL="0" indent="0">
              <a:buNone/>
            </a:pPr>
            <a:endParaRPr lang="en-GB" dirty="0"/>
          </a:p>
          <a:p>
            <a:pPr marL="0" indent="0">
              <a:buNone/>
            </a:pPr>
            <a:endParaRPr lang="en-GB" dirty="0"/>
          </a:p>
        </p:txBody>
      </p:sp>
      <p:pic>
        <p:nvPicPr>
          <p:cNvPr id="6" name="Picture 5">
            <a:extLst>
              <a:ext uri="{FF2B5EF4-FFF2-40B4-BE49-F238E27FC236}">
                <a16:creationId xmlns:a16="http://schemas.microsoft.com/office/drawing/2014/main" id="{E56E19BA-E33E-C25D-9860-5F34241562E1}"/>
              </a:ext>
            </a:extLst>
          </p:cNvPr>
          <p:cNvPicPr>
            <a:picLocks noChangeAspect="1"/>
          </p:cNvPicPr>
          <p:nvPr/>
        </p:nvPicPr>
        <p:blipFill>
          <a:blip r:embed="rId3"/>
          <a:stretch>
            <a:fillRect/>
          </a:stretch>
        </p:blipFill>
        <p:spPr>
          <a:xfrm>
            <a:off x="13779170" y="8219100"/>
            <a:ext cx="4407408" cy="1886406"/>
          </a:xfrm>
          <a:prstGeom prst="rect">
            <a:avLst/>
          </a:prstGeom>
        </p:spPr>
      </p:pic>
      <p:pic>
        <p:nvPicPr>
          <p:cNvPr id="8" name="Picture 7">
            <a:extLst>
              <a:ext uri="{FF2B5EF4-FFF2-40B4-BE49-F238E27FC236}">
                <a16:creationId xmlns:a16="http://schemas.microsoft.com/office/drawing/2014/main" id="{97F3D7B9-974A-7F96-97E2-DB56FDD8C1C7}"/>
              </a:ext>
            </a:extLst>
          </p:cNvPr>
          <p:cNvPicPr>
            <a:picLocks noChangeAspect="1"/>
          </p:cNvPicPr>
          <p:nvPr/>
        </p:nvPicPr>
        <p:blipFill>
          <a:blip r:embed="rId4"/>
          <a:stretch>
            <a:fillRect/>
          </a:stretch>
        </p:blipFill>
        <p:spPr>
          <a:xfrm>
            <a:off x="7951547" y="8448979"/>
            <a:ext cx="2163680" cy="1730945"/>
          </a:xfrm>
          <a:prstGeom prst="rect">
            <a:avLst/>
          </a:prstGeom>
        </p:spPr>
      </p:pic>
      <p:pic>
        <p:nvPicPr>
          <p:cNvPr id="10" name="Picture 9">
            <a:extLst>
              <a:ext uri="{FF2B5EF4-FFF2-40B4-BE49-F238E27FC236}">
                <a16:creationId xmlns:a16="http://schemas.microsoft.com/office/drawing/2014/main" id="{2732DC37-28D9-BF42-CE73-1D24074FA18E}"/>
              </a:ext>
            </a:extLst>
          </p:cNvPr>
          <p:cNvPicPr>
            <a:picLocks noChangeAspect="1"/>
          </p:cNvPicPr>
          <p:nvPr/>
        </p:nvPicPr>
        <p:blipFill>
          <a:blip r:embed="rId5"/>
          <a:stretch>
            <a:fillRect/>
          </a:stretch>
        </p:blipFill>
        <p:spPr>
          <a:xfrm>
            <a:off x="10620843" y="8219101"/>
            <a:ext cx="2523657" cy="1960823"/>
          </a:xfrm>
          <a:prstGeom prst="rect">
            <a:avLst/>
          </a:prstGeom>
        </p:spPr>
      </p:pic>
      <p:sp>
        <p:nvSpPr>
          <p:cNvPr id="5" name="Arrow: Right 4">
            <a:extLst>
              <a:ext uri="{FF2B5EF4-FFF2-40B4-BE49-F238E27FC236}">
                <a16:creationId xmlns:a16="http://schemas.microsoft.com/office/drawing/2014/main" id="{1DCEEF24-DD07-FA4A-91BE-1A2EC0D44F1B}"/>
              </a:ext>
            </a:extLst>
          </p:cNvPr>
          <p:cNvSpPr/>
          <p:nvPr/>
        </p:nvSpPr>
        <p:spPr>
          <a:xfrm>
            <a:off x="8380476" y="3703320"/>
            <a:ext cx="877824" cy="521208"/>
          </a:xfrm>
          <a:prstGeom prst="righ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endParaRPr lang="en-GB" sz="2700">
              <a:solidFill>
                <a:prstClr val="white"/>
              </a:solidFill>
              <a:latin typeface="Aptos" panose="02110004020202020204"/>
            </a:endParaRPr>
          </a:p>
        </p:txBody>
      </p:sp>
    </p:spTree>
    <p:extLst>
      <p:ext uri="{BB962C8B-B14F-4D97-AF65-F5344CB8AC3E}">
        <p14:creationId xmlns:p14="http://schemas.microsoft.com/office/powerpoint/2010/main" val="24020287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2" name="TextBox 2"/>
          <p:cNvSpPr txBox="1"/>
          <p:nvPr/>
        </p:nvSpPr>
        <p:spPr>
          <a:xfrm>
            <a:off x="1906090" y="2597166"/>
            <a:ext cx="14475819" cy="2782917"/>
          </a:xfrm>
          <a:prstGeom prst="rect">
            <a:avLst/>
          </a:prstGeom>
        </p:spPr>
        <p:txBody>
          <a:bodyPr lIns="0" tIns="0" rIns="0" bIns="0" rtlCol="0" anchor="t">
            <a:spAutoFit/>
          </a:bodyPr>
          <a:lstStyle/>
          <a:p>
            <a:pPr algn="ctr">
              <a:lnSpc>
                <a:spcPts val="7453"/>
              </a:lnSpc>
            </a:pPr>
            <a:r>
              <a:rPr lang="en-US" sz="5324" b="1">
                <a:solidFill>
                  <a:srgbClr val="264C59"/>
                </a:solidFill>
                <a:latin typeface="Raleway Bold"/>
                <a:ea typeface="Raleway Bold"/>
                <a:cs typeface="Raleway Bold"/>
                <a:sym typeface="Raleway Bold"/>
              </a:rPr>
              <a:t>Major William Dunlop</a:t>
            </a:r>
          </a:p>
          <a:p>
            <a:pPr algn="ctr">
              <a:lnSpc>
                <a:spcPts val="7453"/>
              </a:lnSpc>
            </a:pPr>
            <a:r>
              <a:rPr lang="en-US" sz="5324" b="1">
                <a:solidFill>
                  <a:srgbClr val="264C59"/>
                </a:solidFill>
                <a:latin typeface="Raleway Bold"/>
                <a:ea typeface="Raleway Bold"/>
                <a:cs typeface="Raleway Bold"/>
                <a:sym typeface="Raleway Bold"/>
              </a:rPr>
              <a:t>Learning and Development specialist</a:t>
            </a:r>
          </a:p>
          <a:p>
            <a:pPr algn="ctr">
              <a:lnSpc>
                <a:spcPts val="7453"/>
              </a:lnSpc>
            </a:pPr>
            <a:r>
              <a:rPr lang="en-US" sz="5324" b="1">
                <a:solidFill>
                  <a:srgbClr val="264C59"/>
                </a:solidFill>
                <a:latin typeface="Raleway Bold"/>
                <a:ea typeface="Raleway Bold"/>
                <a:cs typeface="Raleway Bold"/>
                <a:sym typeface="Raleway Bold"/>
              </a:rPr>
              <a:t>British Army</a:t>
            </a:r>
          </a:p>
        </p:txBody>
      </p:sp>
      <p:grpSp>
        <p:nvGrpSpPr>
          <p:cNvPr id="3" name="Group 3"/>
          <p:cNvGrpSpPr/>
          <p:nvPr/>
        </p:nvGrpSpPr>
        <p:grpSpPr>
          <a:xfrm>
            <a:off x="0" y="8089478"/>
            <a:ext cx="20081558" cy="3009701"/>
            <a:chOff x="0" y="0"/>
            <a:chExt cx="6878908" cy="1030969"/>
          </a:xfrm>
        </p:grpSpPr>
        <p:sp>
          <p:nvSpPr>
            <p:cNvPr id="4" name="Freeform 4"/>
            <p:cNvSpPr/>
            <p:nvPr/>
          </p:nvSpPr>
          <p:spPr>
            <a:xfrm>
              <a:off x="0" y="0"/>
              <a:ext cx="6878908" cy="1030969"/>
            </a:xfrm>
            <a:custGeom>
              <a:avLst/>
              <a:gdLst/>
              <a:ahLst/>
              <a:cxnLst/>
              <a:rect l="l" t="t" r="r" b="b"/>
              <a:pathLst>
                <a:path w="6878908" h="1030969">
                  <a:moveTo>
                    <a:pt x="0" y="0"/>
                  </a:moveTo>
                  <a:lnTo>
                    <a:pt x="6878908" y="0"/>
                  </a:lnTo>
                  <a:lnTo>
                    <a:pt x="6878908" y="1030969"/>
                  </a:lnTo>
                  <a:lnTo>
                    <a:pt x="0" y="1030969"/>
                  </a:lnTo>
                  <a:close/>
                </a:path>
              </a:pathLst>
            </a:custGeom>
            <a:solidFill>
              <a:srgbClr val="FFFFFF"/>
            </a:solidFill>
          </p:spPr>
          <p:txBody>
            <a:bodyPr/>
            <a:lstStyle/>
            <a:p>
              <a:endParaRPr lang="en-GB"/>
            </a:p>
          </p:txBody>
        </p:sp>
        <p:sp>
          <p:nvSpPr>
            <p:cNvPr id="5" name="TextBox 5"/>
            <p:cNvSpPr txBox="1"/>
            <p:nvPr/>
          </p:nvSpPr>
          <p:spPr>
            <a:xfrm>
              <a:off x="0" y="-38100"/>
              <a:ext cx="6878908" cy="1069069"/>
            </a:xfrm>
            <a:prstGeom prst="rect">
              <a:avLst/>
            </a:prstGeom>
          </p:spPr>
          <p:txBody>
            <a:bodyPr lIns="42061" tIns="42061" rIns="42061" bIns="42061" rtlCol="0" anchor="ctr"/>
            <a:lstStyle/>
            <a:p>
              <a:pPr algn="ctr">
                <a:lnSpc>
                  <a:spcPts val="2458"/>
                </a:lnSpc>
              </a:pPr>
              <a:endParaRPr/>
            </a:p>
          </p:txBody>
        </p:sp>
      </p:grpSp>
      <p:sp>
        <p:nvSpPr>
          <p:cNvPr id="6" name="Freeform 6"/>
          <p:cNvSpPr/>
          <p:nvPr/>
        </p:nvSpPr>
        <p:spPr>
          <a:xfrm>
            <a:off x="6101273" y="8354303"/>
            <a:ext cx="6085455" cy="1541294"/>
          </a:xfrm>
          <a:custGeom>
            <a:avLst/>
            <a:gdLst/>
            <a:ahLst/>
            <a:cxnLst/>
            <a:rect l="l" t="t" r="r" b="b"/>
            <a:pathLst>
              <a:path w="6085455" h="1541294">
                <a:moveTo>
                  <a:pt x="0" y="0"/>
                </a:moveTo>
                <a:lnTo>
                  <a:pt x="6085454" y="0"/>
                </a:lnTo>
                <a:lnTo>
                  <a:pt x="6085454" y="1541294"/>
                </a:lnTo>
                <a:lnTo>
                  <a:pt x="0" y="1541294"/>
                </a:lnTo>
                <a:lnTo>
                  <a:pt x="0" y="0"/>
                </a:lnTo>
                <a:close/>
              </a:path>
            </a:pathLst>
          </a:custGeom>
          <a:blipFill>
            <a:blip r:embed="rId2"/>
            <a:stretch>
              <a:fillRect t="-201" b="-201"/>
            </a:stretch>
          </a:blipFill>
        </p:spPr>
        <p:txBody>
          <a:bodyPr/>
          <a:lstStyle/>
          <a:p>
            <a:endParaRPr lang="en-GB"/>
          </a:p>
        </p:txBody>
      </p:sp>
      <p:grpSp>
        <p:nvGrpSpPr>
          <p:cNvPr id="7" name="Group 7"/>
          <p:cNvGrpSpPr/>
          <p:nvPr/>
        </p:nvGrpSpPr>
        <p:grpSpPr>
          <a:xfrm>
            <a:off x="0" y="7786059"/>
            <a:ext cx="19050000" cy="278538"/>
            <a:chOff x="0" y="0"/>
            <a:chExt cx="5762241" cy="84252"/>
          </a:xfrm>
        </p:grpSpPr>
        <p:sp>
          <p:nvSpPr>
            <p:cNvPr id="8" name="Freeform 8"/>
            <p:cNvSpPr/>
            <p:nvPr/>
          </p:nvSpPr>
          <p:spPr>
            <a:xfrm>
              <a:off x="0" y="0"/>
              <a:ext cx="5762241" cy="84252"/>
            </a:xfrm>
            <a:custGeom>
              <a:avLst/>
              <a:gdLst/>
              <a:ahLst/>
              <a:cxnLst/>
              <a:rect l="l" t="t" r="r" b="b"/>
              <a:pathLst>
                <a:path w="5762241" h="84252">
                  <a:moveTo>
                    <a:pt x="0" y="0"/>
                  </a:moveTo>
                  <a:lnTo>
                    <a:pt x="5762241" y="0"/>
                  </a:lnTo>
                  <a:lnTo>
                    <a:pt x="5762241" y="84252"/>
                  </a:lnTo>
                  <a:lnTo>
                    <a:pt x="0" y="84252"/>
                  </a:lnTo>
                  <a:close/>
                </a:path>
              </a:pathLst>
            </a:custGeom>
            <a:solidFill>
              <a:srgbClr val="65B48C"/>
            </a:solidFill>
          </p:spPr>
          <p:txBody>
            <a:bodyPr/>
            <a:lstStyle/>
            <a:p>
              <a:endParaRPr lang="en-GB"/>
            </a:p>
          </p:txBody>
        </p:sp>
        <p:sp>
          <p:nvSpPr>
            <p:cNvPr id="9" name="TextBox 9"/>
            <p:cNvSpPr txBox="1"/>
            <p:nvPr/>
          </p:nvSpPr>
          <p:spPr>
            <a:xfrm>
              <a:off x="0" y="-47625"/>
              <a:ext cx="5762241" cy="131877"/>
            </a:xfrm>
            <a:prstGeom prst="rect">
              <a:avLst/>
            </a:prstGeom>
          </p:spPr>
          <p:txBody>
            <a:bodyPr lIns="42061" tIns="42061" rIns="42061" bIns="42061" rtlCol="0" anchor="ctr"/>
            <a:lstStyle/>
            <a:p>
              <a:pPr algn="ctr">
                <a:lnSpc>
                  <a:spcPts val="2887"/>
                </a:lnSpc>
              </a:pPr>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9" name="Freeform 9"/>
          <p:cNvSpPr/>
          <p:nvPr/>
        </p:nvSpPr>
        <p:spPr>
          <a:xfrm>
            <a:off x="4789136" y="523860"/>
            <a:ext cx="8709728" cy="4619640"/>
          </a:xfrm>
          <a:custGeom>
            <a:avLst/>
            <a:gdLst/>
            <a:ahLst/>
            <a:cxnLst/>
            <a:rect l="l" t="t" r="r" b="b"/>
            <a:pathLst>
              <a:path w="8709728" h="4619640">
                <a:moveTo>
                  <a:pt x="0" y="0"/>
                </a:moveTo>
                <a:lnTo>
                  <a:pt x="8709728" y="0"/>
                </a:lnTo>
                <a:lnTo>
                  <a:pt x="8709728" y="4619640"/>
                </a:lnTo>
                <a:lnTo>
                  <a:pt x="0" y="4619640"/>
                </a:lnTo>
                <a:lnTo>
                  <a:pt x="0" y="0"/>
                </a:lnTo>
                <a:close/>
              </a:path>
            </a:pathLst>
          </a:custGeom>
          <a:blipFill>
            <a:blip r:embed="rId2"/>
            <a:stretch>
              <a:fillRect/>
            </a:stretch>
          </a:blipFill>
        </p:spPr>
        <p:txBody>
          <a:bodyPr/>
          <a:lstStyle/>
          <a:p>
            <a:endParaRPr lang="en-GB"/>
          </a:p>
        </p:txBody>
      </p:sp>
      <p:sp>
        <p:nvSpPr>
          <p:cNvPr id="10" name="TextBox 10"/>
          <p:cNvSpPr txBox="1"/>
          <p:nvPr/>
        </p:nvSpPr>
        <p:spPr>
          <a:xfrm>
            <a:off x="1808894" y="5600320"/>
            <a:ext cx="14670212" cy="1633669"/>
          </a:xfrm>
          <a:prstGeom prst="rect">
            <a:avLst/>
          </a:prstGeom>
        </p:spPr>
        <p:txBody>
          <a:bodyPr lIns="0" tIns="0" rIns="0" bIns="0" rtlCol="0" anchor="t">
            <a:spAutoFit/>
          </a:bodyPr>
          <a:lstStyle/>
          <a:p>
            <a:pPr algn="ctr">
              <a:lnSpc>
                <a:spcPts val="6555"/>
              </a:lnSpc>
            </a:pPr>
            <a:r>
              <a:rPr lang="en-US" sz="4682" b="1">
                <a:solidFill>
                  <a:srgbClr val="264C59"/>
                </a:solidFill>
                <a:latin typeface="Raleway Bold"/>
                <a:ea typeface="Raleway Bold"/>
                <a:cs typeface="Raleway Bold"/>
                <a:sym typeface="Raleway Bold"/>
              </a:rPr>
              <a:t>Join a breakout session through the links in the chat or on our website!</a:t>
            </a:r>
          </a:p>
        </p:txBody>
      </p:sp>
      <p:pic>
        <p:nvPicPr>
          <p:cNvPr id="20" name="Picture 19">
            <a:extLst>
              <a:ext uri="{FF2B5EF4-FFF2-40B4-BE49-F238E27FC236}">
                <a16:creationId xmlns:a16="http://schemas.microsoft.com/office/drawing/2014/main" id="{4CE71980-B6E4-1AC2-DCE0-C378DBEF888B}"/>
              </a:ext>
            </a:extLst>
          </p:cNvPr>
          <p:cNvPicPr>
            <a:picLocks noChangeAspect="1"/>
          </p:cNvPicPr>
          <p:nvPr/>
        </p:nvPicPr>
        <p:blipFill>
          <a:blip r:embed="rId3"/>
          <a:stretch>
            <a:fillRect/>
          </a:stretch>
        </p:blipFill>
        <p:spPr>
          <a:xfrm>
            <a:off x="0" y="7581900"/>
            <a:ext cx="19278600" cy="3336005"/>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4127354-1402-4f1d-ba7f-e03d5a775dfb" xsi:nil="true"/>
    <lcf76f155ced4ddcb4097134ff3c332f xmlns="051e2176-d33a-49d7-9ec7-03ef78e08925">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FE8F556492FB2409B3B1066F4E16943" ma:contentTypeVersion="21" ma:contentTypeDescription="Create a new document." ma:contentTypeScope="" ma:versionID="11ba8835b98f63534fc39c5c1b41c52c">
  <xsd:schema xmlns:xsd="http://www.w3.org/2001/XMLSchema" xmlns:xs="http://www.w3.org/2001/XMLSchema" xmlns:p="http://schemas.microsoft.com/office/2006/metadata/properties" xmlns:ns2="d4127354-1402-4f1d-ba7f-e03d5a775dfb" xmlns:ns3="051e2176-d33a-49d7-9ec7-03ef78e08925" targetNamespace="http://schemas.microsoft.com/office/2006/metadata/properties" ma:root="true" ma:fieldsID="6775a5a8de57ac57567f970a8b40cfce" ns2:_="" ns3:_="">
    <xsd:import namespace="d4127354-1402-4f1d-ba7f-e03d5a775dfb"/>
    <xsd:import namespace="051e2176-d33a-49d7-9ec7-03ef78e08925"/>
    <xsd:element name="properties">
      <xsd:complexType>
        <xsd:sequence>
          <xsd:element name="documentManagement">
            <xsd:complexType>
              <xsd:all>
                <xsd:element ref="ns2:SharedWithUsers" minOccurs="0"/>
                <xsd:element ref="ns2:SharedWithDetails" minOccurs="0"/>
                <xsd:element ref="ns2:LastSharedByUser" minOccurs="0"/>
                <xsd:element ref="ns2:LastSharedByTime" minOccurs="0"/>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4127354-1402-4f1d-ba7f-e03d5a775dfb"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LastSharedByUser" ma:index="10" nillable="true" ma:displayName="Last Shared By User" ma:internalName="LastSharedByUser" ma:readOnly="true">
      <xsd:simpleType>
        <xsd:restriction base="dms:Note">
          <xsd:maxLength value="255"/>
        </xsd:restriction>
      </xsd:simpleType>
    </xsd:element>
    <xsd:element name="LastSharedByTime" ma:index="11" nillable="true" ma:displayName="Last Shared By Time" ma:description="" ma:internalName="LastSharedByTime" ma:readOnly="true">
      <xsd:simpleType>
        <xsd:restriction base="dms:DateTime"/>
      </xsd:simpleType>
    </xsd:element>
    <xsd:element name="TaxCatchAll" ma:index="25" nillable="true" ma:displayName="Taxonomy Catch All Column" ma:hidden="true" ma:list="{d8a02af6-4560-4867-8c94-3f6e6a211659}" ma:internalName="TaxCatchAll" ma:showField="CatchAllData" ma:web="d4127354-1402-4f1d-ba7f-e03d5a775dfb">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051e2176-d33a-49d7-9ec7-03ef78e08925" elementFormDefault="qualified">
    <xsd:import namespace="http://schemas.microsoft.com/office/2006/documentManagement/types"/>
    <xsd:import namespace="http://schemas.microsoft.com/office/infopath/2007/PartnerControls"/>
    <xsd:element name="MediaServiceMetadata" ma:index="12" nillable="true" ma:displayName="MediaServiceMetadata" ma:description="" ma:hidden="true" ma:internalName="MediaServiceMetadata" ma:readOnly="true">
      <xsd:simpleType>
        <xsd:restriction base="dms:Note"/>
      </xsd:simpleType>
    </xsd:element>
    <xsd:element name="MediaServiceFastMetadata" ma:index="13" nillable="true" ma:displayName="MediaServiceFastMetadata" ma:description="" ma:hidden="true" ma:internalName="MediaServiceFastMetadata" ma:readOnly="true">
      <xsd:simpleType>
        <xsd:restriction base="dms:Note"/>
      </xsd:simpleType>
    </xsd:element>
    <xsd:element name="MediaServiceDateTaken" ma:index="14" nillable="true" ma:displayName="MediaServiceDateTaken" ma:description="" ma:hidden="true" ma:internalName="MediaServiceDateTaken" ma:readOnly="true">
      <xsd:simpleType>
        <xsd:restriction base="dms:Text"/>
      </xsd:simpleType>
    </xsd:element>
    <xsd:element name="MediaServiceAutoTags" ma:index="15" nillable="true" ma:displayName="MediaServiceAutoTags" ma:description="" ma:internalName="MediaServiceAutoTags" ma:readOnly="true">
      <xsd:simpleType>
        <xsd:restriction base="dms:Text"/>
      </xsd:simpleType>
    </xsd:element>
    <xsd:element name="MediaServiceLocation" ma:index="16" nillable="true" ma:displayName="MediaServiceLocation" ma:description="" ma:internalName="MediaServiceLocation" ma:readOnly="true">
      <xsd:simpleType>
        <xsd:restriction base="dms:Text"/>
      </xsd:simpleType>
    </xsd:element>
    <xsd:element name="MediaServiceOCR" ma:index="17" nillable="true" ma:displayName="MediaServiceOCR"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internalName="MediaServiceKeyPoints" ma:readOnly="true">
      <xsd:simpleType>
        <xsd:restriction base="dms:Note">
          <xsd:maxLength value="255"/>
        </xsd:restriction>
      </xsd:simpleType>
    </xsd:element>
    <xsd:element name="MediaLengthInSeconds" ma:index="22" nillable="true" ma:displayName="Length (seconds)"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842bce91-9457-43a8-9e1d-1612484c2ab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MediaServiceBillingMetadata" ma:index="28"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1FE3418-847E-4E32-B481-F5123DBD9DE5}">
  <ds:schemaRefs>
    <ds:schemaRef ds:uri="d4127354-1402-4f1d-ba7f-e03d5a775dfb"/>
    <ds:schemaRef ds:uri="http://purl.org/dc/dcmitype/"/>
    <ds:schemaRef ds:uri="http://purl.org/dc/terms/"/>
    <ds:schemaRef ds:uri="http://www.w3.org/XML/1998/namespace"/>
    <ds:schemaRef ds:uri="http://schemas.microsoft.com/office/2006/documentManagement/types"/>
    <ds:schemaRef ds:uri="http://schemas.openxmlformats.org/package/2006/metadata/core-properties"/>
    <ds:schemaRef ds:uri="http://schemas.microsoft.com/office/2006/metadata/properties"/>
    <ds:schemaRef ds:uri="http://schemas.microsoft.com/office/infopath/2007/PartnerControls"/>
    <ds:schemaRef ds:uri="051e2176-d33a-49d7-9ec7-03ef78e08925"/>
    <ds:schemaRef ds:uri="http://purl.org/dc/elements/1.1/"/>
  </ds:schemaRefs>
</ds:datastoreItem>
</file>

<file path=customXml/itemProps2.xml><?xml version="1.0" encoding="utf-8"?>
<ds:datastoreItem xmlns:ds="http://schemas.openxmlformats.org/officeDocument/2006/customXml" ds:itemID="{67313287-C17E-4C5E-9551-77C7A05A7368}">
  <ds:schemaRefs>
    <ds:schemaRef ds:uri="http://schemas.microsoft.com/sharepoint/v3/contenttype/forms"/>
  </ds:schemaRefs>
</ds:datastoreItem>
</file>

<file path=customXml/itemProps3.xml><?xml version="1.0" encoding="utf-8"?>
<ds:datastoreItem xmlns:ds="http://schemas.openxmlformats.org/officeDocument/2006/customXml" ds:itemID="{F2BB56F0-8638-4F8C-8905-0238FAE4BB2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4127354-1402-4f1d-ba7f-e03d5a775dfb"/>
    <ds:schemaRef ds:uri="051e2176-d33a-49d7-9ec7-03ef78e0892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113</TotalTime>
  <Words>1322</Words>
  <Application>Microsoft Office PowerPoint</Application>
  <PresentationFormat>Custom</PresentationFormat>
  <Paragraphs>142</Paragraphs>
  <Slides>16</Slides>
  <Notes>8</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16</vt:i4>
      </vt:variant>
    </vt:vector>
  </HeadingPairs>
  <TitlesOfParts>
    <vt:vector size="24" baseType="lpstr">
      <vt:lpstr>Raleway Bold</vt:lpstr>
      <vt:lpstr>Arial</vt:lpstr>
      <vt:lpstr>Aptos Display</vt:lpstr>
      <vt:lpstr>Aptos</vt:lpstr>
      <vt:lpstr>Calibri</vt:lpstr>
      <vt:lpstr>Raleway</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Skills for Life or Skills for Work?</vt:lpstr>
      <vt:lpstr>My interest</vt:lpstr>
      <vt:lpstr>Current policy: core goals</vt:lpstr>
      <vt:lpstr>Names matter!</vt:lpstr>
      <vt:lpstr>Beyond names + policy →practice</vt:lpstr>
      <vt:lpstr>What’s missing and who is not reached</vt:lpstr>
      <vt:lpstr>What practitioners do </vt:lpstr>
      <vt:lpstr>Future of essential skills: what could be done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Essential Skills Summit 2026 slides</dc:title>
  <dc:creator>Lucy Vigar</dc:creator>
  <cp:lastModifiedBy>Lucy Vigar</cp:lastModifiedBy>
  <cp:revision>4</cp:revision>
  <dcterms:created xsi:type="dcterms:W3CDTF">2006-08-16T00:00:00Z</dcterms:created>
  <dcterms:modified xsi:type="dcterms:W3CDTF">2026-05-28T14:34:31Z</dcterms:modified>
  <dc:identifier>DAHKNaXL1iY</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0x0101003FE8F556492FB2409B3B1066F4E16943</vt:lpwstr>
  </property>
  <property fmtid="{D5CDD505-2E9C-101B-9397-08002B2CF9AE}" pid="3" name="MediaServiceImageTags">
    <vt:lpwstr/>
  </property>
</Properties>
</file>