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6" r:id="rId5"/>
    <p:sldId id="258" r:id="rId6"/>
    <p:sldId id="257" r:id="rId7"/>
    <p:sldId id="259" r:id="rId8"/>
    <p:sldId id="260" r:id="rId9"/>
    <p:sldId id="261" r:id="rId10"/>
    <p:sldId id="263" r:id="rId11"/>
    <p:sldId id="262" r:id="rId12"/>
    <p:sldId id="264" r:id="rId13"/>
    <p:sldId id="265" r:id="rId14"/>
    <p:sldId id="266" r:id="rId15"/>
  </p:sldIdLst>
  <p:sldSz cx="12192000" cy="6858000"/>
  <p:notesSz cx="6797675" cy="9928225"/>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0" d="100"/>
          <a:sy n="70" d="100"/>
        </p:scale>
        <p:origin x="67" y="2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ha Patel" userId="76b2c7df-a248-4ec5-9a4f-98d0a1601b26" providerId="ADAL" clId="{1636C35F-1B47-432B-8E07-B9783F9149D1}"/>
    <pc:docChg chg="custSel modSld">
      <pc:chgData name="Nisha Patel" userId="76b2c7df-a248-4ec5-9a4f-98d0a1601b26" providerId="ADAL" clId="{1636C35F-1B47-432B-8E07-B9783F9149D1}" dt="2026-06-04T17:08:48.007" v="9" actId="1076"/>
      <pc:docMkLst>
        <pc:docMk/>
      </pc:docMkLst>
      <pc:sldChg chg="addSp delSp modSp mod">
        <pc:chgData name="Nisha Patel" userId="76b2c7df-a248-4ec5-9a4f-98d0a1601b26" providerId="ADAL" clId="{1636C35F-1B47-432B-8E07-B9783F9149D1}" dt="2026-06-04T17:08:48.007" v="9" actId="1076"/>
        <pc:sldMkLst>
          <pc:docMk/>
          <pc:sldMk cId="1665022397" sldId="260"/>
        </pc:sldMkLst>
        <pc:spChg chg="add del mod">
          <ac:chgData name="Nisha Patel" userId="76b2c7df-a248-4ec5-9a4f-98d0a1601b26" providerId="ADAL" clId="{1636C35F-1B47-432B-8E07-B9783F9149D1}" dt="2026-06-04T17:08:32.859" v="1" actId="931"/>
          <ac:spMkLst>
            <pc:docMk/>
            <pc:sldMk cId="1665022397" sldId="260"/>
            <ac:spMk id="3" creationId="{2F82D0DA-13DD-06D0-68B7-3820229C4554}"/>
          </ac:spMkLst>
        </pc:spChg>
        <pc:picChg chg="del">
          <ac:chgData name="Nisha Patel" userId="76b2c7df-a248-4ec5-9a4f-98d0a1601b26" providerId="ADAL" clId="{1636C35F-1B47-432B-8E07-B9783F9149D1}" dt="2026-06-04T17:08:27.583" v="0" actId="478"/>
          <ac:picMkLst>
            <pc:docMk/>
            <pc:sldMk cId="1665022397" sldId="260"/>
            <ac:picMk id="4" creationId="{59F3927E-9BC0-399B-AFF8-D656E226F665}"/>
          </ac:picMkLst>
        </pc:picChg>
        <pc:picChg chg="add mod ord">
          <ac:chgData name="Nisha Patel" userId="76b2c7df-a248-4ec5-9a4f-98d0a1601b26" providerId="ADAL" clId="{1636C35F-1B47-432B-8E07-B9783F9149D1}" dt="2026-06-04T17:08:48.007" v="9" actId="1076"/>
          <ac:picMkLst>
            <pc:docMk/>
            <pc:sldMk cId="1665022397" sldId="260"/>
            <ac:picMk id="6" creationId="{5EE08E43-F047-BB82-E540-58F76909595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E1B4B3BE-A544-4C7D-8B1C-3AF1C11578FF}" type="datetimeFigureOut">
              <a:t>6/4/2026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B0945EEC-5229-433A-A8E6-E0B7E476FFDB}" type="slidenum">
              <a:t>‹#›</a:t>
            </a:fld>
            <a:endParaRPr lang="en-GB"/>
          </a:p>
        </p:txBody>
      </p:sp>
    </p:spTree>
    <p:extLst>
      <p:ext uri="{BB962C8B-B14F-4D97-AF65-F5344CB8AC3E}">
        <p14:creationId xmlns:p14="http://schemas.microsoft.com/office/powerpoint/2010/main" val="3005029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These slides give an outline session to deliver with staff. It should take around 20-30 minutes. You can tailor the content to your college's processes and add more information about your support for young adult carers. You may also want to add some discussion points </a:t>
            </a:r>
            <a:r>
              <a:rPr lang="en-US">
                <a:ea typeface="Calibri"/>
                <a:cs typeface="Calibri"/>
              </a:rPr>
              <a:t>around the impact of caring on young people and their experience of college.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B0945EEC-5229-433A-A8E6-E0B7E476FFDB}" type="slidenum">
              <a:t>1</a:t>
            </a:fld>
            <a:endParaRPr lang="en-GB"/>
          </a:p>
        </p:txBody>
      </p:sp>
    </p:spTree>
    <p:extLst>
      <p:ext uri="{BB962C8B-B14F-4D97-AF65-F5344CB8AC3E}">
        <p14:creationId xmlns:p14="http://schemas.microsoft.com/office/powerpoint/2010/main" val="3618765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04/06/2026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04/06/2026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04/06/2026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04/06/2026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04/06/2026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err="1"/>
              <a:t>Sesiwn</a:t>
            </a:r>
            <a:r>
              <a:rPr lang="en-GB" dirty="0"/>
              <a:t> </a:t>
            </a:r>
            <a:r>
              <a:rPr lang="en-GB" dirty="0" err="1"/>
              <a:t>hyfforddiant</a:t>
            </a:r>
            <a:r>
              <a:rPr lang="en-GB" dirty="0"/>
              <a:t> </a:t>
            </a:r>
            <a:r>
              <a:rPr lang="en-GB" dirty="0" err="1"/>
              <a:t>ar</a:t>
            </a:r>
            <a:r>
              <a:rPr lang="en-GB" dirty="0"/>
              <a:t> </a:t>
            </a:r>
            <a:r>
              <a:rPr lang="en-GB" dirty="0" err="1"/>
              <a:t>gyfer</a:t>
            </a:r>
            <a:r>
              <a:rPr lang="en-GB" dirty="0"/>
              <a:t> staff </a:t>
            </a:r>
            <a:r>
              <a:rPr lang="en-GB" dirty="0" err="1"/>
              <a:t>ar</a:t>
            </a:r>
            <a:r>
              <a:rPr lang="en-GB" dirty="0"/>
              <a:t> </a:t>
            </a:r>
            <a:r>
              <a:rPr lang="en-GB" dirty="0" err="1"/>
              <a:t>oedolion</a:t>
            </a:r>
            <a:r>
              <a:rPr lang="en-GB" dirty="0"/>
              <a:t> </a:t>
            </a:r>
            <a:r>
              <a:rPr lang="en-GB" dirty="0" err="1"/>
              <a:t>ifanc</a:t>
            </a:r>
            <a:r>
              <a:rPr lang="en-GB" dirty="0"/>
              <a:t> </a:t>
            </a:r>
            <a:r>
              <a:rPr lang="en-GB" dirty="0" err="1"/>
              <a:t>sy’n</a:t>
            </a:r>
            <a:r>
              <a:rPr lang="en-GB" dirty="0"/>
              <a:t> </a:t>
            </a:r>
            <a:r>
              <a:rPr lang="en-GB" dirty="0" err="1"/>
              <a:t>ofalwyr</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64128-6548-E956-1E0D-EF3D4BCE7AE4}"/>
              </a:ext>
            </a:extLst>
          </p:cNvPr>
          <p:cNvSpPr>
            <a:spLocks noGrp="1"/>
          </p:cNvSpPr>
          <p:nvPr>
            <p:ph type="title"/>
          </p:nvPr>
        </p:nvSpPr>
        <p:spPr>
          <a:xfrm>
            <a:off x="786622" y="1736726"/>
            <a:ext cx="10515600" cy="2852737"/>
          </a:xfrm>
        </p:spPr>
        <p:txBody>
          <a:bodyPr>
            <a:normAutofit/>
          </a:bodyPr>
          <a:lstStyle/>
          <a:p>
            <a:r>
              <a:rPr lang="en-GB" sz="5600" dirty="0" err="1">
                <a:ea typeface="+mj-lt"/>
                <a:cs typeface="+mj-lt"/>
              </a:rPr>
              <a:t>Pwy</a:t>
            </a:r>
            <a:r>
              <a:rPr lang="en-GB" sz="5600" dirty="0">
                <a:ea typeface="+mj-lt"/>
                <a:cs typeface="+mj-lt"/>
              </a:rPr>
              <a:t> </a:t>
            </a:r>
            <a:r>
              <a:rPr lang="en-GB" sz="5600" dirty="0" err="1">
                <a:ea typeface="+mj-lt"/>
                <a:cs typeface="+mj-lt"/>
              </a:rPr>
              <a:t>yw</a:t>
            </a:r>
            <a:r>
              <a:rPr lang="en-GB" sz="5600" dirty="0">
                <a:ea typeface="+mj-lt"/>
                <a:cs typeface="+mj-lt"/>
              </a:rPr>
              <a:t> </a:t>
            </a:r>
            <a:r>
              <a:rPr lang="en-GB" sz="5600" dirty="0" err="1">
                <a:ea typeface="+mj-lt"/>
                <a:cs typeface="+mj-lt"/>
              </a:rPr>
              <a:t>oedolion</a:t>
            </a:r>
            <a:r>
              <a:rPr lang="en-GB" sz="5600" dirty="0">
                <a:ea typeface="+mj-lt"/>
                <a:cs typeface="+mj-lt"/>
              </a:rPr>
              <a:t> </a:t>
            </a:r>
            <a:r>
              <a:rPr lang="en-GB" sz="5600" dirty="0" err="1">
                <a:ea typeface="+mj-lt"/>
                <a:cs typeface="+mj-lt"/>
              </a:rPr>
              <a:t>ifanc</a:t>
            </a:r>
            <a:r>
              <a:rPr lang="en-GB" sz="5600" dirty="0">
                <a:ea typeface="+mj-lt"/>
                <a:cs typeface="+mj-lt"/>
              </a:rPr>
              <a:t> </a:t>
            </a:r>
            <a:r>
              <a:rPr lang="en-GB" sz="5600" dirty="0" err="1">
                <a:ea typeface="+mj-lt"/>
                <a:cs typeface="+mj-lt"/>
              </a:rPr>
              <a:t>sy’n</a:t>
            </a:r>
            <a:r>
              <a:rPr lang="en-GB" sz="5600" dirty="0">
                <a:ea typeface="+mj-lt"/>
                <a:cs typeface="+mj-lt"/>
              </a:rPr>
              <a:t> </a:t>
            </a:r>
            <a:r>
              <a:rPr lang="en-GB" sz="5600" dirty="0" err="1">
                <a:ea typeface="+mj-lt"/>
                <a:cs typeface="+mj-lt"/>
              </a:rPr>
              <a:t>gofalu</a:t>
            </a:r>
            <a:r>
              <a:rPr lang="en-GB" sz="5600" dirty="0">
                <a:ea typeface="+mj-lt"/>
                <a:cs typeface="+mj-lt"/>
              </a:rPr>
              <a:t>? </a:t>
            </a:r>
            <a:endParaRPr lang="en-US" sz="5600" dirty="0"/>
          </a:p>
        </p:txBody>
      </p:sp>
      <p:sp>
        <p:nvSpPr>
          <p:cNvPr id="3" name="Text Placeholder 2">
            <a:extLst>
              <a:ext uri="{FF2B5EF4-FFF2-40B4-BE49-F238E27FC236}">
                <a16:creationId xmlns:a16="http://schemas.microsoft.com/office/drawing/2014/main" id="{DAE0B74C-CBCE-8AC0-B964-4FA0486AFCF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8779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7F85F-5ECE-182A-BCC3-A3BFC19174EC}"/>
              </a:ext>
            </a:extLst>
          </p:cNvPr>
          <p:cNvSpPr>
            <a:spLocks noGrp="1"/>
          </p:cNvSpPr>
          <p:nvPr>
            <p:ph type="title"/>
          </p:nvPr>
        </p:nvSpPr>
        <p:spPr/>
        <p:txBody>
          <a:bodyPr/>
          <a:lstStyle/>
          <a:p>
            <a:r>
              <a:rPr lang="en-GB" dirty="0" err="1"/>
              <a:t>Pwy</a:t>
            </a:r>
            <a:r>
              <a:rPr lang="en-GB" dirty="0"/>
              <a:t> </a:t>
            </a:r>
            <a:r>
              <a:rPr lang="en-GB" dirty="0" err="1"/>
              <a:t>yw</a:t>
            </a:r>
            <a:r>
              <a:rPr lang="en-GB" dirty="0"/>
              <a:t> </a:t>
            </a:r>
            <a:r>
              <a:rPr lang="en-GB" dirty="0" err="1"/>
              <a:t>oedolion</a:t>
            </a:r>
            <a:r>
              <a:rPr lang="en-GB" dirty="0"/>
              <a:t> </a:t>
            </a:r>
            <a:r>
              <a:rPr lang="en-GB" dirty="0" err="1"/>
              <a:t>ifanc</a:t>
            </a:r>
            <a:r>
              <a:rPr lang="en-GB" dirty="0"/>
              <a:t> </a:t>
            </a:r>
            <a:r>
              <a:rPr lang="en-GB" dirty="0" err="1"/>
              <a:t>sy’n</a:t>
            </a:r>
            <a:r>
              <a:rPr lang="en-GB" dirty="0"/>
              <a:t> </a:t>
            </a:r>
            <a:r>
              <a:rPr lang="en-GB" dirty="0" err="1"/>
              <a:t>gofalu</a:t>
            </a:r>
            <a:r>
              <a:rPr lang="en-GB" dirty="0"/>
              <a:t>?</a:t>
            </a:r>
          </a:p>
        </p:txBody>
      </p:sp>
      <p:sp>
        <p:nvSpPr>
          <p:cNvPr id="3" name="Content Placeholder 2">
            <a:extLst>
              <a:ext uri="{FF2B5EF4-FFF2-40B4-BE49-F238E27FC236}">
                <a16:creationId xmlns:a16="http://schemas.microsoft.com/office/drawing/2014/main" id="{5A9BFD10-D49F-CC82-9273-EAB613CC637A}"/>
              </a:ext>
            </a:extLst>
          </p:cNvPr>
          <p:cNvSpPr>
            <a:spLocks noGrp="1"/>
          </p:cNvSpPr>
          <p:nvPr>
            <p:ph idx="1"/>
          </p:nvPr>
        </p:nvSpPr>
        <p:spPr/>
        <p:txBody>
          <a:bodyPr vert="horz" lIns="91440" tIns="45720" rIns="91440" bIns="45720" rtlCol="0" anchor="t">
            <a:normAutofit/>
          </a:bodyPr>
          <a:lstStyle/>
          <a:p>
            <a:pPr>
              <a:lnSpc>
                <a:spcPct val="100000"/>
              </a:lnSpc>
              <a:spcBef>
                <a:spcPct val="20000"/>
              </a:spcBef>
            </a:pPr>
            <a:endParaRPr lang="en-GB" dirty="0"/>
          </a:p>
          <a:p>
            <a:pPr>
              <a:lnSpc>
                <a:spcPct val="100000"/>
              </a:lnSpc>
              <a:spcBef>
                <a:spcPct val="20000"/>
              </a:spcBef>
            </a:pPr>
            <a:r>
              <a:rPr lang="cy-GB" noProof="0" dirty="0">
                <a:latin typeface="Arial"/>
                <a:cs typeface="Arial"/>
              </a:rPr>
              <a:t>Mae oedolion ifanc sy’n gofalu yn bobl ifanc 16-24 oed sy’n darparu gofal di-dâl i rywun, fel arfer aelod o’u teulu, ar sail reolaidd</a:t>
            </a:r>
            <a:r>
              <a:rPr lang="en-GB" dirty="0">
                <a:latin typeface="Arial"/>
                <a:cs typeface="Arial"/>
              </a:rPr>
              <a:t>.</a:t>
            </a:r>
          </a:p>
          <a:p>
            <a:pPr>
              <a:lnSpc>
                <a:spcPct val="100000"/>
              </a:lnSpc>
              <a:spcBef>
                <a:spcPct val="20000"/>
              </a:spcBef>
            </a:pPr>
            <a:r>
              <a:rPr lang="cy-GB" noProof="0" dirty="0">
                <a:latin typeface="Arial"/>
                <a:cs typeface="Arial"/>
              </a:rPr>
              <a:t>Gallant fod yn gofalu am riant, brawd neu chwaer, nain neu daid neu berthynas arall sydd ag anabledd, salwch hirdymor, problem iechyd meddwl neu gyflwr arall sy’n arwain at angen am ofal, cymorth neu oruchwyliaeth. </a:t>
            </a:r>
          </a:p>
          <a:p>
            <a:pPr>
              <a:lnSpc>
                <a:spcPct val="100000"/>
              </a:lnSpc>
              <a:spcBef>
                <a:spcPct val="20000"/>
              </a:spcBef>
              <a:buFont typeface="Wingdings,Sans-Serif" panose="020B0604020202020204" pitchFamily="34" charset="0"/>
              <a:buChar char="§"/>
            </a:pPr>
            <a:endParaRPr lang="en-US" sz="3200" dirty="0">
              <a:latin typeface="Calibri"/>
              <a:ea typeface="Calibri"/>
              <a:cs typeface="Calibri"/>
            </a:endParaRPr>
          </a:p>
          <a:p>
            <a:endParaRPr lang="en-GB" dirty="0"/>
          </a:p>
        </p:txBody>
      </p:sp>
    </p:spTree>
    <p:extLst>
      <p:ext uri="{BB962C8B-B14F-4D97-AF65-F5344CB8AC3E}">
        <p14:creationId xmlns:p14="http://schemas.microsoft.com/office/powerpoint/2010/main" val="184106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EED55-2E23-6621-1D45-5BBF2CB77626}"/>
              </a:ext>
            </a:extLst>
          </p:cNvPr>
          <p:cNvSpPr>
            <a:spLocks noGrp="1"/>
          </p:cNvSpPr>
          <p:nvPr>
            <p:ph type="title"/>
          </p:nvPr>
        </p:nvSpPr>
        <p:spPr/>
        <p:txBody>
          <a:bodyPr/>
          <a:lstStyle/>
          <a:p>
            <a:r>
              <a:rPr lang="en-US" sz="4000" dirty="0" err="1">
                <a:latin typeface="Aptos Display"/>
                <a:cs typeface="Arial"/>
              </a:rPr>
              <a:t>Tasgau</a:t>
            </a:r>
            <a:r>
              <a:rPr lang="en-US" sz="4000" dirty="0">
                <a:latin typeface="Aptos Display"/>
                <a:cs typeface="Arial"/>
              </a:rPr>
              <a:t> a </a:t>
            </a:r>
            <a:r>
              <a:rPr lang="en-US" sz="4000" dirty="0" err="1">
                <a:latin typeface="Aptos Display"/>
                <a:cs typeface="Arial"/>
              </a:rPr>
              <a:t>wneir</a:t>
            </a:r>
            <a:r>
              <a:rPr lang="en-US" sz="4000" dirty="0">
                <a:latin typeface="Aptos Display"/>
                <a:cs typeface="Arial"/>
              </a:rPr>
              <a:t> </a:t>
            </a:r>
            <a:r>
              <a:rPr lang="en-US" sz="4000" dirty="0" err="1">
                <a:latin typeface="Aptos Display"/>
                <a:cs typeface="Arial"/>
              </a:rPr>
              <a:t>gan</a:t>
            </a:r>
            <a:r>
              <a:rPr lang="en-US" sz="4000" dirty="0">
                <a:latin typeface="Aptos Display"/>
                <a:cs typeface="Arial"/>
              </a:rPr>
              <a:t> </a:t>
            </a:r>
            <a:r>
              <a:rPr lang="en-US" sz="4000" dirty="0" err="1">
                <a:latin typeface="Aptos Display"/>
                <a:cs typeface="Arial"/>
              </a:rPr>
              <a:t>oedolion</a:t>
            </a:r>
            <a:r>
              <a:rPr lang="en-US" sz="4000" dirty="0">
                <a:latin typeface="Aptos Display"/>
                <a:cs typeface="Arial"/>
              </a:rPr>
              <a:t> </a:t>
            </a:r>
            <a:r>
              <a:rPr lang="en-US" sz="4000" dirty="0" err="1">
                <a:latin typeface="Aptos Display"/>
                <a:cs typeface="Arial"/>
              </a:rPr>
              <a:t>ifanc</a:t>
            </a:r>
            <a:r>
              <a:rPr lang="en-US" sz="4000" dirty="0">
                <a:latin typeface="Aptos Display"/>
                <a:cs typeface="Arial"/>
              </a:rPr>
              <a:t> </a:t>
            </a:r>
            <a:r>
              <a:rPr lang="en-US" sz="4000" dirty="0" err="1">
                <a:latin typeface="Aptos Display"/>
                <a:cs typeface="Arial"/>
              </a:rPr>
              <a:t>sy’n</a:t>
            </a:r>
            <a:r>
              <a:rPr lang="en-US" sz="4000" dirty="0">
                <a:latin typeface="Aptos Display"/>
                <a:cs typeface="Arial"/>
              </a:rPr>
              <a:t> </a:t>
            </a:r>
            <a:r>
              <a:rPr lang="en-US" sz="4000" dirty="0" err="1">
                <a:latin typeface="Aptos Display"/>
                <a:cs typeface="Arial"/>
              </a:rPr>
              <a:t>gofalu</a:t>
            </a:r>
            <a:endParaRPr lang="en-GB" sz="4000" dirty="0">
              <a:latin typeface="Aptos Display"/>
              <a:cs typeface="Arial"/>
            </a:endParaRPr>
          </a:p>
        </p:txBody>
      </p:sp>
      <p:sp>
        <p:nvSpPr>
          <p:cNvPr id="3" name="Content Placeholder 2">
            <a:extLst>
              <a:ext uri="{FF2B5EF4-FFF2-40B4-BE49-F238E27FC236}">
                <a16:creationId xmlns:a16="http://schemas.microsoft.com/office/drawing/2014/main" id="{03FF2EBE-2961-563D-2B35-29131D59A973}"/>
              </a:ext>
            </a:extLst>
          </p:cNvPr>
          <p:cNvSpPr>
            <a:spLocks noGrp="1"/>
          </p:cNvSpPr>
          <p:nvPr>
            <p:ph idx="1"/>
          </p:nvPr>
        </p:nvSpPr>
        <p:spPr/>
        <p:txBody>
          <a:bodyPr vert="horz" lIns="91440" tIns="45720" rIns="91440" bIns="45720" rtlCol="0" anchor="t">
            <a:normAutofit/>
          </a:bodyPr>
          <a:lstStyle/>
          <a:p>
            <a:r>
              <a:rPr lang="cy-GB" noProof="0" dirty="0">
                <a:ea typeface="+mn-lt"/>
                <a:cs typeface="+mn-lt"/>
              </a:rPr>
              <a:t>Rhoi a  monitro moddion</a:t>
            </a:r>
          </a:p>
          <a:p>
            <a:r>
              <a:rPr lang="cy-GB" dirty="0">
                <a:ea typeface="+mn-lt"/>
                <a:cs typeface="+mn-lt"/>
              </a:rPr>
              <a:t>Gofal corfforol – codi, cario, symud</a:t>
            </a:r>
          </a:p>
          <a:p>
            <a:r>
              <a:rPr lang="cy-GB" dirty="0">
                <a:ea typeface="+mn-lt"/>
                <a:cs typeface="+mn-lt"/>
              </a:rPr>
              <a:t>Gofal personol – gwisgo, ymolchi, helpu rhywun i ddefnyddio’r toiled</a:t>
            </a:r>
          </a:p>
          <a:p>
            <a:r>
              <a:rPr lang="cy-GB" dirty="0">
                <a:ea typeface="+mn-lt"/>
                <a:cs typeface="+mn-lt"/>
              </a:rPr>
              <a:t>Cymorth emosiynol</a:t>
            </a:r>
          </a:p>
          <a:p>
            <a:r>
              <a:rPr lang="cy-GB" dirty="0">
                <a:ea typeface="+mn-lt"/>
                <a:cs typeface="+mn-lt"/>
              </a:rPr>
              <a:t>Gwaith tŷ – glanhau, siopa, coginio</a:t>
            </a:r>
          </a:p>
          <a:p>
            <a:r>
              <a:rPr lang="cy-GB" dirty="0">
                <a:ea typeface="+mn-lt"/>
                <a:cs typeface="+mn-lt"/>
              </a:rPr>
              <a:t>Gofalu am gyllid y teulu – cyllidebu, talu biliau</a:t>
            </a:r>
          </a:p>
          <a:p>
            <a:r>
              <a:rPr lang="cy-GB" dirty="0">
                <a:ea typeface="+mn-lt"/>
                <a:cs typeface="+mn-lt"/>
              </a:rPr>
              <a:t>Cysylltu gyda gweithwyr proffesiynol ee iechyd a gofal cymdeithasol</a:t>
            </a:r>
            <a:endParaRPr lang="en-GB" dirty="0"/>
          </a:p>
        </p:txBody>
      </p:sp>
    </p:spTree>
    <p:extLst>
      <p:ext uri="{BB962C8B-B14F-4D97-AF65-F5344CB8AC3E}">
        <p14:creationId xmlns:p14="http://schemas.microsoft.com/office/powerpoint/2010/main" val="3480018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EE08E43-F047-BB82-E540-58F7690959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3948" y="134296"/>
            <a:ext cx="9604104" cy="6589408"/>
          </a:xfrm>
          <a:prstGeom prst="rect">
            <a:avLst/>
          </a:prstGeom>
        </p:spPr>
      </p:pic>
    </p:spTree>
    <p:extLst>
      <p:ext uri="{BB962C8B-B14F-4D97-AF65-F5344CB8AC3E}">
        <p14:creationId xmlns:p14="http://schemas.microsoft.com/office/powerpoint/2010/main" val="1665022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ABDD6-A6FD-BE19-BC53-C29BC41BD82F}"/>
              </a:ext>
            </a:extLst>
          </p:cNvPr>
          <p:cNvSpPr>
            <a:spLocks noGrp="1"/>
          </p:cNvSpPr>
          <p:nvPr>
            <p:ph type="title"/>
          </p:nvPr>
        </p:nvSpPr>
        <p:spPr/>
        <p:txBody>
          <a:bodyPr/>
          <a:lstStyle/>
          <a:p>
            <a:r>
              <a:rPr lang="en-GB" dirty="0" err="1"/>
              <a:t>Gwybod</a:t>
            </a:r>
            <a:r>
              <a:rPr lang="en-GB" dirty="0"/>
              <a:t> </a:t>
            </a:r>
            <a:r>
              <a:rPr lang="en-GB" dirty="0" err="1"/>
              <a:t>pwy</a:t>
            </a:r>
            <a:r>
              <a:rPr lang="en-GB" dirty="0"/>
              <a:t> </a:t>
            </a:r>
            <a:r>
              <a:rPr lang="en-GB" dirty="0" err="1"/>
              <a:t>sy’n</a:t>
            </a:r>
            <a:r>
              <a:rPr lang="en-GB" dirty="0"/>
              <a:t> </a:t>
            </a:r>
            <a:r>
              <a:rPr lang="en-GB" dirty="0" err="1"/>
              <a:t>oedolion</a:t>
            </a:r>
            <a:r>
              <a:rPr lang="en-GB" dirty="0"/>
              <a:t> </a:t>
            </a:r>
            <a:r>
              <a:rPr lang="en-GB" dirty="0" err="1"/>
              <a:t>ifanc</a:t>
            </a:r>
            <a:r>
              <a:rPr lang="en-GB" dirty="0"/>
              <a:t> </a:t>
            </a:r>
            <a:r>
              <a:rPr lang="en-GB" dirty="0" err="1"/>
              <a:t>sy’n</a:t>
            </a:r>
            <a:r>
              <a:rPr lang="en-GB" dirty="0"/>
              <a:t> </a:t>
            </a:r>
            <a:r>
              <a:rPr lang="en-GB" dirty="0" err="1"/>
              <a:t>gofalu</a:t>
            </a:r>
            <a:endParaRPr lang="en-GB" dirty="0"/>
          </a:p>
        </p:txBody>
      </p:sp>
      <p:sp>
        <p:nvSpPr>
          <p:cNvPr id="3" name="Text Placeholder 2">
            <a:extLst>
              <a:ext uri="{FF2B5EF4-FFF2-40B4-BE49-F238E27FC236}">
                <a16:creationId xmlns:a16="http://schemas.microsoft.com/office/drawing/2014/main" id="{B4E23C2A-06D8-C49F-EEBB-DBC0D69AA37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26730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AB087-BD81-2486-620F-4159D26A008A}"/>
              </a:ext>
            </a:extLst>
          </p:cNvPr>
          <p:cNvSpPr>
            <a:spLocks noGrp="1"/>
          </p:cNvSpPr>
          <p:nvPr>
            <p:ph type="title"/>
          </p:nvPr>
        </p:nvSpPr>
        <p:spPr/>
        <p:txBody>
          <a:bodyPr/>
          <a:lstStyle/>
          <a:p>
            <a:r>
              <a:rPr lang="en-GB" dirty="0" err="1"/>
              <a:t>Arwyddion</a:t>
            </a:r>
            <a:r>
              <a:rPr lang="en-GB" dirty="0"/>
              <a:t> y </a:t>
            </a:r>
            <a:r>
              <a:rPr lang="en-GB" dirty="0" err="1"/>
              <a:t>gallai</a:t>
            </a:r>
            <a:r>
              <a:rPr lang="en-GB" dirty="0"/>
              <a:t> </a:t>
            </a:r>
            <a:r>
              <a:rPr lang="en-GB" dirty="0" err="1"/>
              <a:t>myfyriwr</a:t>
            </a:r>
            <a:r>
              <a:rPr lang="en-GB" dirty="0"/>
              <a:t> </a:t>
            </a:r>
            <a:r>
              <a:rPr lang="en-GB" dirty="0" err="1"/>
              <a:t>fod</a:t>
            </a:r>
            <a:r>
              <a:rPr lang="en-GB" dirty="0"/>
              <a:t> </a:t>
            </a:r>
            <a:r>
              <a:rPr lang="en-GB" dirty="0" err="1"/>
              <a:t>yn</a:t>
            </a:r>
            <a:r>
              <a:rPr lang="en-GB" dirty="0"/>
              <a:t> </a:t>
            </a:r>
            <a:r>
              <a:rPr lang="en-GB" dirty="0" err="1"/>
              <a:t>ofalwr</a:t>
            </a:r>
            <a:endParaRPr lang="en-GB" dirty="0"/>
          </a:p>
        </p:txBody>
      </p:sp>
      <p:sp>
        <p:nvSpPr>
          <p:cNvPr id="3" name="Content Placeholder 2">
            <a:extLst>
              <a:ext uri="{FF2B5EF4-FFF2-40B4-BE49-F238E27FC236}">
                <a16:creationId xmlns:a16="http://schemas.microsoft.com/office/drawing/2014/main" id="{E7C2FB64-E6FD-43CE-DF8E-25D336FE0472}"/>
              </a:ext>
            </a:extLst>
          </p:cNvPr>
          <p:cNvSpPr>
            <a:spLocks noGrp="1"/>
          </p:cNvSpPr>
          <p:nvPr>
            <p:ph idx="1"/>
          </p:nvPr>
        </p:nvSpPr>
        <p:spPr/>
        <p:txBody>
          <a:bodyPr vert="horz" lIns="91440" tIns="45720" rIns="91440" bIns="45720" rtlCol="0" anchor="t">
            <a:normAutofit/>
          </a:bodyPr>
          <a:lstStyle/>
          <a:p>
            <a:r>
              <a:rPr lang="cy-GB" noProof="0" dirty="0"/>
              <a:t>Bod yn hwyr neu’n absennol oherwydd cyfrifoldebau adref</a:t>
            </a:r>
          </a:p>
          <a:p>
            <a:r>
              <a:rPr lang="cy-GB" dirty="0"/>
              <a:t>Dangos teimladau o bryder a diffyg canolbwyntio</a:t>
            </a:r>
          </a:p>
          <a:p>
            <a:r>
              <a:rPr lang="cy-GB" noProof="0" dirty="0"/>
              <a:t>Colli dyddiadau cau</a:t>
            </a:r>
          </a:p>
          <a:p>
            <a:r>
              <a:rPr lang="cy-GB" dirty="0"/>
              <a:t>Gostyngiad mewn cyrhaeddiad</a:t>
            </a:r>
          </a:p>
          <a:p>
            <a:r>
              <a:rPr lang="cy-GB" noProof="0" dirty="0"/>
              <a:t>Problemau corfforol (e.e. poen cefn) oherwydd codi pethau trwm adref</a:t>
            </a:r>
          </a:p>
          <a:p>
            <a:r>
              <a:rPr lang="cy-GB" dirty="0"/>
              <a:t>Prinder ffrindiau neu rwydwaith cymdeithasol oherwydd diffyg amser i gymdeithasu</a:t>
            </a:r>
          </a:p>
          <a:p>
            <a:r>
              <a:rPr lang="cy-GB" noProof="0" dirty="0"/>
              <a:t>Blinder cyson neu reolaidd</a:t>
            </a:r>
          </a:p>
        </p:txBody>
      </p:sp>
    </p:spTree>
    <p:extLst>
      <p:ext uri="{BB962C8B-B14F-4D97-AF65-F5344CB8AC3E}">
        <p14:creationId xmlns:p14="http://schemas.microsoft.com/office/powerpoint/2010/main" val="170221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B8C3-E063-45D5-C5F6-D1B14D03B632}"/>
              </a:ext>
            </a:extLst>
          </p:cNvPr>
          <p:cNvSpPr>
            <a:spLocks noGrp="1"/>
          </p:cNvSpPr>
          <p:nvPr>
            <p:ph type="title"/>
          </p:nvPr>
        </p:nvSpPr>
        <p:spPr/>
        <p:txBody>
          <a:bodyPr/>
          <a:lstStyle/>
          <a:p>
            <a:r>
              <a:rPr lang="en-GB" dirty="0"/>
              <a:t>Beth </a:t>
            </a:r>
            <a:r>
              <a:rPr lang="en-GB" dirty="0" err="1"/>
              <a:t>i’w</a:t>
            </a:r>
            <a:r>
              <a:rPr lang="en-GB" dirty="0"/>
              <a:t> </a:t>
            </a:r>
            <a:r>
              <a:rPr lang="en-GB" dirty="0" err="1"/>
              <a:t>wneud</a:t>
            </a:r>
            <a:r>
              <a:rPr lang="en-GB" dirty="0"/>
              <a:t> </a:t>
            </a:r>
            <a:r>
              <a:rPr lang="en-GB" dirty="0" err="1"/>
              <a:t>os</a:t>
            </a:r>
            <a:r>
              <a:rPr lang="en-GB" dirty="0"/>
              <a:t> </a:t>
            </a:r>
            <a:r>
              <a:rPr lang="en-GB" dirty="0" err="1"/>
              <a:t>credwch</a:t>
            </a:r>
            <a:r>
              <a:rPr lang="en-GB" dirty="0"/>
              <a:t> </a:t>
            </a:r>
            <a:r>
              <a:rPr lang="en-GB" dirty="0" err="1"/>
              <a:t>fod</a:t>
            </a:r>
            <a:r>
              <a:rPr lang="en-GB" dirty="0"/>
              <a:t> </a:t>
            </a:r>
            <a:r>
              <a:rPr lang="en-GB" dirty="0" err="1"/>
              <a:t>myfyriwr</a:t>
            </a:r>
            <a:r>
              <a:rPr lang="en-GB" dirty="0"/>
              <a:t> </a:t>
            </a:r>
            <a:r>
              <a:rPr lang="en-GB" dirty="0" err="1"/>
              <a:t>yn</a:t>
            </a:r>
            <a:r>
              <a:rPr lang="en-GB" dirty="0"/>
              <a:t> </a:t>
            </a:r>
            <a:r>
              <a:rPr lang="en-GB" dirty="0" err="1"/>
              <a:t>ofalwr</a:t>
            </a:r>
            <a:r>
              <a:rPr lang="en-GB" dirty="0"/>
              <a:t>?</a:t>
            </a:r>
          </a:p>
        </p:txBody>
      </p:sp>
      <p:sp>
        <p:nvSpPr>
          <p:cNvPr id="3" name="Text Placeholder 2">
            <a:extLst>
              <a:ext uri="{FF2B5EF4-FFF2-40B4-BE49-F238E27FC236}">
                <a16:creationId xmlns:a16="http://schemas.microsoft.com/office/drawing/2014/main" id="{C7CC0625-1CFE-23E7-45B2-537301938FA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89399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E0E26-255C-70B1-A166-1BB8874805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F125E-AB77-1BFE-E413-DC1086760052}"/>
              </a:ext>
            </a:extLst>
          </p:cNvPr>
          <p:cNvSpPr>
            <a:spLocks noGrp="1"/>
          </p:cNvSpPr>
          <p:nvPr>
            <p:ph type="title"/>
          </p:nvPr>
        </p:nvSpPr>
        <p:spPr/>
        <p:txBody>
          <a:bodyPr/>
          <a:lstStyle/>
          <a:p>
            <a:r>
              <a:rPr lang="en-GB" dirty="0" err="1"/>
              <a:t>Cysylltu</a:t>
            </a:r>
            <a:r>
              <a:rPr lang="en-GB" dirty="0"/>
              <a:t> â </a:t>
            </a:r>
            <a:r>
              <a:rPr lang="en-GB" dirty="0" err="1"/>
              <a:t>cymorth</a:t>
            </a:r>
            <a:r>
              <a:rPr lang="en-GB" dirty="0"/>
              <a:t> </a:t>
            </a:r>
            <a:r>
              <a:rPr lang="en-GB" dirty="0" err="1"/>
              <a:t>myfyrwyr</a:t>
            </a:r>
            <a:endParaRPr lang="en-US" dirty="0"/>
          </a:p>
        </p:txBody>
      </p:sp>
      <p:sp>
        <p:nvSpPr>
          <p:cNvPr id="3" name="Content Placeholder 2">
            <a:extLst>
              <a:ext uri="{FF2B5EF4-FFF2-40B4-BE49-F238E27FC236}">
                <a16:creationId xmlns:a16="http://schemas.microsoft.com/office/drawing/2014/main" id="{B7E24297-86FC-ADDE-F8DB-7D55E1998309}"/>
              </a:ext>
            </a:extLst>
          </p:cNvPr>
          <p:cNvSpPr>
            <a:spLocks noGrp="1"/>
          </p:cNvSpPr>
          <p:nvPr>
            <p:ph idx="1"/>
          </p:nvPr>
        </p:nvSpPr>
        <p:spPr/>
        <p:txBody>
          <a:bodyPr vert="horz" lIns="91440" tIns="45720" rIns="91440" bIns="45720" rtlCol="0" anchor="t">
            <a:normAutofit/>
          </a:bodyPr>
          <a:lstStyle/>
          <a:p>
            <a:r>
              <a:rPr lang="cy-GB" noProof="0" dirty="0"/>
              <a:t>Arweinydd gofalwyr yn y coleg yw [enw a manylion]</a:t>
            </a:r>
          </a:p>
          <a:p>
            <a:r>
              <a:rPr lang="cy-GB" noProof="0" dirty="0"/>
              <a:t>Os ydych yn amau y gallai myfyriwr fod y ofalwr, cysylltwch â’r arweinydd gofalwyr</a:t>
            </a:r>
          </a:p>
          <a:p>
            <a:r>
              <a:rPr lang="cy-GB" noProof="0"/>
              <a:t>Bydd yr </a:t>
            </a:r>
            <a:r>
              <a:rPr lang="cy-GB" noProof="0" dirty="0"/>
              <a:t>arweinydd gofalwyr yn siarad gyda’r myfyriwr i ymchwilio rhesymau am eu hymddygiad a rhoi cynllun cymorth yn ei le</a:t>
            </a:r>
          </a:p>
          <a:p>
            <a:r>
              <a:rPr lang="cy-GB" noProof="0" dirty="0"/>
              <a:t>Os yw person ifanc yn dweud wrthych eu bod yn ofalwr...</a:t>
            </a:r>
          </a:p>
        </p:txBody>
      </p:sp>
    </p:spTree>
    <p:extLst>
      <p:ext uri="{BB962C8B-B14F-4D97-AF65-F5344CB8AC3E}">
        <p14:creationId xmlns:p14="http://schemas.microsoft.com/office/powerpoint/2010/main" val="2546559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3A5CCC-154A-2DF6-E66D-1F0CF02F965B}"/>
              </a:ext>
            </a:extLst>
          </p:cNvPr>
          <p:cNvSpPr>
            <a:spLocks noGrp="1"/>
          </p:cNvSpPr>
          <p:nvPr>
            <p:ph type="body" idx="1"/>
          </p:nvPr>
        </p:nvSpPr>
        <p:spPr>
          <a:xfrm>
            <a:off x="839788" y="461963"/>
            <a:ext cx="5157787" cy="823912"/>
          </a:xfrm>
        </p:spPr>
        <p:txBody>
          <a:bodyPr>
            <a:normAutofit/>
          </a:bodyPr>
          <a:lstStyle/>
          <a:p>
            <a:r>
              <a:rPr lang="en-GB" sz="4000" dirty="0" err="1"/>
              <a:t>Gwnewch</a:t>
            </a:r>
            <a:endParaRPr lang="en-GB" sz="4000" dirty="0"/>
          </a:p>
        </p:txBody>
      </p:sp>
      <p:sp>
        <p:nvSpPr>
          <p:cNvPr id="4" name="Content Placeholder 3">
            <a:extLst>
              <a:ext uri="{FF2B5EF4-FFF2-40B4-BE49-F238E27FC236}">
                <a16:creationId xmlns:a16="http://schemas.microsoft.com/office/drawing/2014/main" id="{28AA023B-D98E-3197-BCD5-69F95332A40A}"/>
              </a:ext>
            </a:extLst>
          </p:cNvPr>
          <p:cNvSpPr>
            <a:spLocks noGrp="1"/>
          </p:cNvSpPr>
          <p:nvPr>
            <p:ph sz="half" idx="2"/>
          </p:nvPr>
        </p:nvSpPr>
        <p:spPr>
          <a:xfrm>
            <a:off x="839788" y="1570355"/>
            <a:ext cx="5157787" cy="4619308"/>
          </a:xfrm>
        </p:spPr>
        <p:txBody>
          <a:bodyPr vert="horz" lIns="91440" tIns="45720" rIns="91440" bIns="45720" rtlCol="0" anchor="t">
            <a:normAutofit fontScale="92500"/>
          </a:bodyPr>
          <a:lstStyle/>
          <a:p>
            <a:r>
              <a:rPr lang="cy-GB" noProof="0" dirty="0"/>
              <a:t>Deall eu sefyllfa a dangos empathi</a:t>
            </a:r>
          </a:p>
          <a:p>
            <a:r>
              <a:rPr lang="cy-GB" noProof="0" dirty="0"/>
              <a:t>Gwirio os oes ganddynt y cymorth maent ei angen yn y coleg</a:t>
            </a:r>
          </a:p>
          <a:p>
            <a:r>
              <a:rPr lang="cy-GB" noProof="0" dirty="0"/>
              <a:t>Dweud wrthynt fod cymorth ar gael, os na wyddant am hynny</a:t>
            </a:r>
          </a:p>
          <a:p>
            <a:r>
              <a:rPr lang="cy-GB" noProof="0" dirty="0"/>
              <a:t>Cysylltu â</a:t>
            </a:r>
            <a:r>
              <a:rPr lang="cy-GB" dirty="0"/>
              <a:t>’r arweinydd gofalwyr i sicrhau fod y coleg yn gwybod</a:t>
            </a:r>
            <a:endParaRPr lang="cy-GB" noProof="0" dirty="0"/>
          </a:p>
          <a:p>
            <a:r>
              <a:rPr lang="cy-GB" noProof="0" dirty="0"/>
              <a:t>Cael gair gyda nhw yn rheolaidd a gofyn sut mae pethau</a:t>
            </a:r>
          </a:p>
        </p:txBody>
      </p:sp>
      <p:sp>
        <p:nvSpPr>
          <p:cNvPr id="5" name="Text Placeholder 4">
            <a:extLst>
              <a:ext uri="{FF2B5EF4-FFF2-40B4-BE49-F238E27FC236}">
                <a16:creationId xmlns:a16="http://schemas.microsoft.com/office/drawing/2014/main" id="{FCC31D93-366B-5D95-D210-991E06BB0B23}"/>
              </a:ext>
            </a:extLst>
          </p:cNvPr>
          <p:cNvSpPr>
            <a:spLocks noGrp="1"/>
          </p:cNvSpPr>
          <p:nvPr>
            <p:ph type="body" sz="quarter" idx="3"/>
          </p:nvPr>
        </p:nvSpPr>
        <p:spPr>
          <a:xfrm>
            <a:off x="6172200" y="461963"/>
            <a:ext cx="5183188" cy="823912"/>
          </a:xfrm>
        </p:spPr>
        <p:txBody>
          <a:bodyPr>
            <a:normAutofit/>
          </a:bodyPr>
          <a:lstStyle/>
          <a:p>
            <a:r>
              <a:rPr lang="en-GB" sz="4000" dirty="0" err="1"/>
              <a:t>Peidiwch</a:t>
            </a:r>
            <a:endParaRPr lang="en-GB" sz="4000" dirty="0"/>
          </a:p>
        </p:txBody>
      </p:sp>
      <p:sp>
        <p:nvSpPr>
          <p:cNvPr id="6" name="Content Placeholder 5">
            <a:extLst>
              <a:ext uri="{FF2B5EF4-FFF2-40B4-BE49-F238E27FC236}">
                <a16:creationId xmlns:a16="http://schemas.microsoft.com/office/drawing/2014/main" id="{AF452F96-3717-5DE3-0FA4-C0F28D1827C2}"/>
              </a:ext>
            </a:extLst>
          </p:cNvPr>
          <p:cNvSpPr>
            <a:spLocks noGrp="1"/>
          </p:cNvSpPr>
          <p:nvPr>
            <p:ph sz="quarter" idx="4"/>
          </p:nvPr>
        </p:nvSpPr>
        <p:spPr>
          <a:xfrm>
            <a:off x="6172200" y="1570355"/>
            <a:ext cx="5183188" cy="4619308"/>
          </a:xfrm>
        </p:spPr>
        <p:txBody>
          <a:bodyPr vert="horz" lIns="91440" tIns="45720" rIns="91440" bIns="45720" rtlCol="0" anchor="t">
            <a:normAutofit fontScale="92500"/>
          </a:bodyPr>
          <a:lstStyle/>
          <a:p>
            <a:r>
              <a:rPr lang="cy-GB" noProof="0" dirty="0"/>
              <a:t>Mynegi anghrediniaeth</a:t>
            </a:r>
          </a:p>
          <a:p>
            <a:r>
              <a:rPr lang="cy-GB" noProof="0" dirty="0"/>
              <a:t>Dweud rhywbeth sy’n gwneud iddynt deimlo eich bod yn teimlo trueni tuag atynt</a:t>
            </a:r>
          </a:p>
          <a:p>
            <a:r>
              <a:rPr lang="cy-GB" noProof="0" dirty="0"/>
              <a:t>Ei gadw i </a:t>
            </a:r>
            <a:r>
              <a:rPr lang="cy-GB" noProof="0" dirty="0" err="1"/>
              <a:t>chi’ch</a:t>
            </a:r>
            <a:r>
              <a:rPr lang="cy-GB" noProof="0" dirty="0"/>
              <a:t> hun – os nad yw’r person ifanc yn gofyn yn benodol i chi beidio ei rannu a’u bod yn ddiogel</a:t>
            </a:r>
          </a:p>
          <a:p>
            <a:r>
              <a:rPr lang="cy-GB" noProof="0" dirty="0"/>
              <a:t>Trafod unrhyw fanylion am eu sefyllfa o flaen staff neu fyfyrwyr eraill</a:t>
            </a:r>
          </a:p>
          <a:p>
            <a:endParaRPr lang="en-GB" dirty="0"/>
          </a:p>
        </p:txBody>
      </p:sp>
    </p:spTree>
    <p:extLst>
      <p:ext uri="{BB962C8B-B14F-4D97-AF65-F5344CB8AC3E}">
        <p14:creationId xmlns:p14="http://schemas.microsoft.com/office/powerpoint/2010/main" val="163113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89063-1FCB-2016-ED92-1CB28CD245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FE136-420B-9FD5-B499-730633378986}"/>
              </a:ext>
            </a:extLst>
          </p:cNvPr>
          <p:cNvSpPr>
            <a:spLocks noGrp="1"/>
          </p:cNvSpPr>
          <p:nvPr>
            <p:ph type="title"/>
          </p:nvPr>
        </p:nvSpPr>
        <p:spPr/>
        <p:txBody>
          <a:bodyPr/>
          <a:lstStyle/>
          <a:p>
            <a:r>
              <a:rPr lang="en-GB" dirty="0" err="1"/>
              <a:t>Unrhyw</a:t>
            </a:r>
            <a:r>
              <a:rPr lang="en-GB" dirty="0"/>
              <a:t> </a:t>
            </a:r>
            <a:r>
              <a:rPr lang="en-GB" dirty="0" err="1"/>
              <a:t>gwestiynau</a:t>
            </a:r>
            <a:r>
              <a:rPr lang="en-GB" dirty="0"/>
              <a:t>?</a:t>
            </a:r>
          </a:p>
        </p:txBody>
      </p:sp>
      <p:sp>
        <p:nvSpPr>
          <p:cNvPr id="3" name="Text Placeholder 2">
            <a:extLst>
              <a:ext uri="{FF2B5EF4-FFF2-40B4-BE49-F238E27FC236}">
                <a16:creationId xmlns:a16="http://schemas.microsoft.com/office/drawing/2014/main" id="{3209F50B-7BE6-CDD7-718B-30F14CEF771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76396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13FC3E63E4D8F4385B81D516F46FF7B" ma:contentTypeVersion="21" ma:contentTypeDescription="Create a new document." ma:contentTypeScope="" ma:versionID="fb5b4f6f064342428c762c0d5b62a486">
  <xsd:schema xmlns:xsd="http://www.w3.org/2001/XMLSchema" xmlns:xs="http://www.w3.org/2001/XMLSchema" xmlns:p="http://schemas.microsoft.com/office/2006/metadata/properties" xmlns:ns2="d4127354-1402-4f1d-ba7f-e03d5a775dfb" xmlns:ns3="4d17e478-008a-4402-85c5-ebf269caa205" targetNamespace="http://schemas.microsoft.com/office/2006/metadata/properties" ma:root="true" ma:fieldsID="908f45b03655fab7d9028250412644ce" ns2:_="" ns3:_="">
    <xsd:import namespace="d4127354-1402-4f1d-ba7f-e03d5a775dfb"/>
    <xsd:import namespace="4d17e478-008a-4402-85c5-ebf269caa20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n64937230ee64525b7a5f9fa9f9166d9" minOccurs="0"/>
                <xsd:element ref="ns2:TaxCatchAll"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27354-1402-4f1d-ba7f-e03d5a775df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14" nillable="true" ma:displayName="Taxonomy Catch All Column" ma:description="" ma:hidden="true" ma:list="{d8a02af6-4560-4867-8c94-3f6e6a211659}" ma:internalName="TaxCatchAll" ma:showField="CatchAllData" ma:web="d4127354-1402-4f1d-ba7f-e03d5a775d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17e478-008a-4402-85c5-ebf269caa20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n64937230ee64525b7a5f9fa9f9166d9" ma:index="13" nillable="true" ma:taxonomy="true" ma:internalName="n64937230ee64525b7a5f9fa9f9166d9" ma:taxonomyFieldName="Project_x0020_Code" ma:displayName="Project Code" ma:default="" ma:fieldId="{76493723-0ee6-4525-b7a5-f9fa9f9166d9}" ma:sspId="842bce91-9457-43a8-9e1d-1612484c2ab9" ma:termSetId="228f0c69-32b8-40de-b53a-137d3de44644" ma:anchorId="00000000-0000-0000-0000-000000000000" ma:open="fals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42bce91-9457-43a8-9e1d-1612484c2a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4127354-1402-4f1d-ba7f-e03d5a775dfb" xsi:nil="true"/>
    <lcf76f155ced4ddcb4097134ff3c332f xmlns="4d17e478-008a-4402-85c5-ebf269caa205">
      <Terms xmlns="http://schemas.microsoft.com/office/infopath/2007/PartnerControls"/>
    </lcf76f155ced4ddcb4097134ff3c332f>
    <n64937230ee64525b7a5f9fa9f9166d9 xmlns="4d17e478-008a-4402-85c5-ebf269caa205">
      <Terms xmlns="http://schemas.microsoft.com/office/infopath/2007/PartnerControls"/>
    </n64937230ee64525b7a5f9fa9f9166d9>
  </documentManagement>
</p:properties>
</file>

<file path=customXml/itemProps1.xml><?xml version="1.0" encoding="utf-8"?>
<ds:datastoreItem xmlns:ds="http://schemas.openxmlformats.org/officeDocument/2006/customXml" ds:itemID="{186F2D50-B552-44A6-BE5B-FC9DD9C9C108}">
  <ds:schemaRefs>
    <ds:schemaRef ds:uri="http://schemas.microsoft.com/sharepoint/v3/contenttype/forms"/>
  </ds:schemaRefs>
</ds:datastoreItem>
</file>

<file path=customXml/itemProps2.xml><?xml version="1.0" encoding="utf-8"?>
<ds:datastoreItem xmlns:ds="http://schemas.openxmlformats.org/officeDocument/2006/customXml" ds:itemID="{9B964215-D691-4AB7-B8C2-B038B75F6F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27354-1402-4f1d-ba7f-e03d5a775dfb"/>
    <ds:schemaRef ds:uri="4d17e478-008a-4402-85c5-ebf269caa2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7A713B-F566-4FD7-8F3D-6CBBD0C08324}">
  <ds:schemaRefs>
    <ds:schemaRef ds:uri="ced982c6-e11a-4f53-8e8d-dc05749ad8d1"/>
    <ds:schemaRef ds:uri="http://www.w3.org/XML/1998/namespace"/>
    <ds:schemaRef ds:uri="http://purl.org/dc/dcmityp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e2afee8c-a93d-4bc3-ba7f-6b0ddbe88eb6"/>
    <ds:schemaRef ds:uri="http://schemas.microsoft.com/sharepoint/v3"/>
    <ds:schemaRef ds:uri="http://purl.org/dc/terms/"/>
    <ds:schemaRef ds:uri="http://purl.org/dc/elements/1.1/"/>
    <ds:schemaRef ds:uri="d4127354-1402-4f1d-ba7f-e03d5a775dfb"/>
    <ds:schemaRef ds:uri="4d17e478-008a-4402-85c5-ebf269caa205"/>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461</Words>
  <Application>Microsoft Office PowerPoint</Application>
  <PresentationFormat>Widescreen</PresentationFormat>
  <Paragraphs>43</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Wingdings,Sans-Serif</vt:lpstr>
      <vt:lpstr>office theme</vt:lpstr>
      <vt:lpstr>Sesiwn hyfforddiant ar gyfer staff ar oedolion ifanc sy’n ofalwyr</vt:lpstr>
      <vt:lpstr>Pwy yw oedolion ifanc sy’n gofalu? </vt:lpstr>
      <vt:lpstr>Pwy yw oedolion ifanc sy’n gofalu?</vt:lpstr>
      <vt:lpstr>Tasgau a wneir gan oedolion ifanc sy’n gofalu</vt:lpstr>
      <vt:lpstr>PowerPoint Presentation</vt:lpstr>
      <vt:lpstr>Gwybod pwy sy’n oedolion ifanc sy’n gofalu</vt:lpstr>
      <vt:lpstr>Arwyddion y gallai myfyriwr fod yn ofalwr</vt:lpstr>
      <vt:lpstr>Beth i’w wneud os credwch fod myfyriwr yn ofalwr?</vt:lpstr>
      <vt:lpstr>Cysylltu â cymorth myfyrwyr</vt:lpstr>
      <vt:lpstr>PowerPoint Presentation</vt:lpstr>
      <vt:lpstr>Unrhyw gwestiynau?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Nisha Patel</cp:lastModifiedBy>
  <cp:revision>104</cp:revision>
  <cp:lastPrinted>2026-06-02T14:40:35Z</cp:lastPrinted>
  <dcterms:created xsi:type="dcterms:W3CDTF">2026-05-11T19:40:08Z</dcterms:created>
  <dcterms:modified xsi:type="dcterms:W3CDTF">2026-06-04T17:08:49Z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0x010100513FC3E63E4D8F4385B81D516F46FF7B</vt:lpwstr>
  </property>
  <property fmtid="{D5CDD505-2E9C-101B-9397-08002B2CF9AE}" pid="3" name="MediaServiceImageTags">
    <vt:lpwstr/>
  </property>
</Properties>
</file>